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6"/>
  </p:handoutMasterIdLst>
  <p:sldIdLst>
    <p:sldId id="256" r:id="rId2"/>
    <p:sldId id="257" r:id="rId3"/>
    <p:sldId id="258" r:id="rId4"/>
    <p:sldId id="269" r:id="rId5"/>
    <p:sldId id="259" r:id="rId6"/>
    <p:sldId id="260" r:id="rId7"/>
    <p:sldId id="268" r:id="rId8"/>
    <p:sldId id="261" r:id="rId9"/>
    <p:sldId id="262" r:id="rId10"/>
    <p:sldId id="265" r:id="rId11"/>
    <p:sldId id="266" r:id="rId12"/>
    <p:sldId id="263" r:id="rId13"/>
    <p:sldId id="264" r:id="rId14"/>
    <p:sldId id="267" r:id="rId15"/>
  </p:sldIdLst>
  <p:sldSz cx="9144000" cy="6858000" type="screen4x3"/>
  <p:notesSz cx="9305925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2567" cy="3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8" rIns="93077" bIns="465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1204" y="0"/>
            <a:ext cx="4032567" cy="3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8" rIns="93077" bIns="465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897"/>
            <a:ext cx="4032567" cy="3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8" rIns="93077" bIns="465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1204" y="6667897"/>
            <a:ext cx="4032567" cy="35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77" tIns="46538" rIns="93077" bIns="465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08A137-EBC7-4E11-A7D9-68EE72599E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2872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017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3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4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85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8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8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0190" name="Rectangle 1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0B9567-3D78-47A9-85E2-41F99845E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C87CE-E617-42F7-9DFB-23D25846CE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9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05E98-E465-4D91-AEEC-9641F516EE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56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9EE4E81-0BC2-4958-8912-0F713339FF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2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D0EF8-5E36-44B2-92F0-4BDEAB899B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DF959-FEF1-46A4-9A93-CECA11A5A5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BE9CF-32BD-464A-A4FF-668FE1A396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84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AA1AA-1079-4932-8C2D-34C0CF3599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35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88877-816F-45C3-A624-AAD5C841DF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4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4FE08-343D-4D7F-A84F-BE043088AC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2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9F64-1091-4ED5-94E1-16CA38B2CF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44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085EF-B9CB-480B-804D-9589B56571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0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915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5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6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916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916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42282B78-CAA7-4A52-B628-17388751284D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676400"/>
          </a:xfrm>
        </p:spPr>
        <p:txBody>
          <a:bodyPr/>
          <a:lstStyle/>
          <a:p>
            <a:r>
              <a:rPr lang="en-US"/>
              <a:t>Unit E </a:t>
            </a:r>
            <a:br>
              <a:rPr lang="en-US"/>
            </a:br>
            <a:r>
              <a:rPr lang="en-US"/>
              <a:t>Space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pPr algn="l">
              <a:spcBef>
                <a:spcPts val="500"/>
              </a:spcBef>
              <a:spcAft>
                <a:spcPts val="500"/>
              </a:spcAft>
            </a:pPr>
            <a:r>
              <a:rPr lang="en-US">
                <a:effectLst/>
              </a:rPr>
              <a:t>1.0 Human understanding of both Earth and space has changed over time. </a:t>
            </a:r>
          </a:p>
          <a:p>
            <a:endParaRPr lang="en-US"/>
          </a:p>
        </p:txBody>
      </p:sp>
    </p:spTree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The Mayans of Central America built an enormous cylinder shaped tower, at </a:t>
            </a:r>
            <a:r>
              <a:rPr lang="en-US" sz="2800" dirty="0" err="1" smtClean="0">
                <a:effectLst/>
              </a:rPr>
              <a:t>Chichen</a:t>
            </a:r>
            <a:r>
              <a:rPr lang="en-US" sz="2800" dirty="0" smtClean="0">
                <a:effectLst/>
              </a:rPr>
              <a:t> Itza, to celebrate the two equinoxes.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010400" cy="5257801"/>
          </a:xfrm>
        </p:spPr>
      </p:pic>
    </p:spTree>
    <p:extLst>
      <p:ext uri="{BB962C8B-B14F-4D97-AF65-F5344CB8AC3E}">
        <p14:creationId xmlns:p14="http://schemas.microsoft.com/office/powerpoint/2010/main" val="10766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2514600"/>
          </a:xfrm>
        </p:spPr>
        <p:txBody>
          <a:bodyPr/>
          <a:lstStyle/>
          <a:p>
            <a:r>
              <a:rPr lang="en-US" sz="3200" dirty="0" smtClean="0">
                <a:effectLst/>
              </a:rPr>
              <a:t>Aboriginal Peoples of Southwestern Alberta used key rocks, which aligned with certain stars, in their medicine circles.  Ancient cultures tried to explain the motions of the stars and planets.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3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229600" cy="1139825"/>
          </a:xfrm>
        </p:spPr>
        <p:txBody>
          <a:bodyPr/>
          <a:lstStyle/>
          <a:p>
            <a:r>
              <a:rPr lang="en-US" sz="4000" dirty="0">
                <a:effectLst/>
              </a:rPr>
              <a:t>Two models of how the planets moved in space evolved over time. </a:t>
            </a:r>
            <a:br>
              <a:rPr lang="en-US" sz="4000" dirty="0">
                <a:effectLst/>
              </a:rPr>
            </a:br>
            <a:endParaRPr lang="en-US" sz="4000" dirty="0">
              <a:effectLst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z="2800">
              <a:effectLst/>
            </a:endParaRPr>
          </a:p>
          <a:p>
            <a:r>
              <a:rPr lang="en-US" sz="2800">
                <a:effectLst/>
              </a:rPr>
              <a:t>Geocentric - Aristotle's Model </a:t>
            </a:r>
          </a:p>
          <a:p>
            <a:pPr>
              <a:buFont typeface="Wingdings" panose="05000000000000000000" pitchFamily="2" charset="2"/>
              <a:buNone/>
            </a:pPr>
            <a:endParaRPr lang="en-US" sz="2800">
              <a:effectLst/>
            </a:endParaRPr>
          </a:p>
          <a:p>
            <a:endParaRPr lang="en-US" sz="2800">
              <a:effectLst/>
            </a:endParaRPr>
          </a:p>
          <a:p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1200"/>
            <a:ext cx="4657725" cy="4391025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152400"/>
            <a:ext cx="4038600" cy="1066799"/>
          </a:xfrm>
        </p:spPr>
        <p:txBody>
          <a:bodyPr/>
          <a:lstStyle/>
          <a:p>
            <a:r>
              <a:rPr lang="en-US" sz="2800" dirty="0" smtClean="0">
                <a:effectLst/>
              </a:rPr>
              <a:t>Heliocentric </a:t>
            </a:r>
            <a:r>
              <a:rPr lang="en-US" sz="2800" dirty="0">
                <a:effectLst/>
              </a:rPr>
              <a:t>- Copernicus' Model 	</a:t>
            </a:r>
          </a:p>
          <a:p>
            <a:endParaRPr lang="en-US" sz="2800" dirty="0">
              <a:effectLst/>
            </a:endParaRPr>
          </a:p>
          <a:p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69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600200"/>
            <a:ext cx="8610600" cy="4530725"/>
          </a:xfrm>
        </p:spPr>
        <p:txBody>
          <a:bodyPr/>
          <a:lstStyle/>
          <a:p>
            <a:r>
              <a:rPr lang="en-US" sz="6000" dirty="0" smtClean="0"/>
              <a:t>P. 376 #1-7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64312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-76200"/>
            <a:ext cx="8572500" cy="6858000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ffectLst/>
              </a:rPr>
              <a:t>1.1 Early Views About the Cosmos </a:t>
            </a:r>
            <a:br>
              <a:rPr lang="en-US" sz="4000" dirty="0">
                <a:effectLst/>
              </a:rPr>
            </a:br>
            <a:endParaRPr lang="en-US" sz="4000" dirty="0">
              <a:effectLst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22860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effectLst/>
              </a:rPr>
              <a:t>Objects in the sky have fascinated humans throughout time. The explanations of how these celestial objects came to be are even more fascinating.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>
              <a:effectLst/>
            </a:endParaRPr>
          </a:p>
          <a:p>
            <a:endParaRPr lang="en-US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u="sng">
                <a:effectLst/>
              </a:rPr>
              <a:t>Ancient Views of the Cosmos </a:t>
            </a:r>
            <a:r>
              <a:rPr lang="en-US" sz="4000">
                <a:effectLst/>
              </a:rPr>
              <a:t/>
            </a:r>
            <a:br>
              <a:rPr lang="en-US" sz="4000">
                <a:effectLst/>
              </a:rPr>
            </a:br>
            <a:endParaRPr lang="en-US" sz="4000">
              <a:effectLst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8991600" cy="4530725"/>
          </a:xfrm>
        </p:spPr>
        <p:txBody>
          <a:bodyPr/>
          <a:lstStyle/>
          <a:p>
            <a:r>
              <a:rPr lang="en-US" sz="2800" dirty="0">
                <a:effectLst/>
              </a:rPr>
              <a:t>Myths, folklore and legends were used to explain what ancient people observed in the night sky. </a:t>
            </a:r>
            <a:endParaRPr lang="en-US" sz="2800" dirty="0" smtClean="0">
              <a:effectLst/>
            </a:endParaRPr>
          </a:p>
          <a:p>
            <a:endParaRPr lang="en-US" sz="28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First Nations people of the Pacific Northwest - believed the night sky was a pattern on a great blanket overhead, which was held up by a spinning 'world pole' resting on the chest of a woman named Stone Ribs. </a:t>
            </a:r>
            <a:endParaRPr lang="en-US" sz="2400" dirty="0" smtClean="0">
              <a:effectLst/>
            </a:endParaRPr>
          </a:p>
          <a:p>
            <a:pPr lvl="1"/>
            <a:endParaRPr lang="en-US" sz="2400" dirty="0">
              <a:effectLst/>
            </a:endParaRPr>
          </a:p>
          <a:p>
            <a:pPr lvl="1"/>
            <a:endParaRPr lang="en-US" sz="2400" dirty="0">
              <a:effectLst/>
            </a:endParaRPr>
          </a:p>
          <a:p>
            <a:pPr lvl="1"/>
            <a:endParaRPr lang="en-US" sz="2400" dirty="0">
              <a:effectLst/>
            </a:endParaRPr>
          </a:p>
          <a:p>
            <a:endParaRPr lang="en-US" sz="2800" dirty="0">
              <a:effectLst/>
            </a:endParaRPr>
          </a:p>
          <a:p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075" y="4016374"/>
            <a:ext cx="5648325" cy="2782261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800" dirty="0" smtClean="0">
                <a:effectLst/>
              </a:rPr>
              <a:t>Inuit in the high Arctic - used a mitt to determine when seal pups would be born, by holding the mitt at arm's length at the horizon.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828799"/>
            <a:ext cx="6248400" cy="430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0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39825"/>
          </a:xfrm>
        </p:spPr>
        <p:txBody>
          <a:bodyPr/>
          <a:lstStyle/>
          <a:p>
            <a:r>
              <a:rPr lang="en-US" sz="4000" u="sng">
                <a:effectLst/>
              </a:rPr>
              <a:t>Solstice </a:t>
            </a:r>
            <a:r>
              <a:rPr lang="en-US" sz="4000">
                <a:effectLst/>
              </a:rPr>
              <a:t>- represents the shortest and longest periods of daylight </a:t>
            </a:r>
            <a:br>
              <a:rPr lang="en-US" sz="4000">
                <a:effectLst/>
              </a:rPr>
            </a:br>
            <a:endParaRPr lang="en-US" sz="4000">
              <a:effectLst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27" y="1447801"/>
            <a:ext cx="4968551" cy="28956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effectLst/>
              </a:rPr>
              <a:t>Winter solstice - shortest period of daylight (Northern hemisphere - Dec. 21)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effectLst/>
              </a:rPr>
              <a:t>Summer solstice - longest period of daylight (Northern hemisphere - June 21)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1"/>
            <a:ext cx="3810000" cy="53340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04800"/>
            <a:ext cx="8229600" cy="1676400"/>
          </a:xfrm>
        </p:spPr>
        <p:txBody>
          <a:bodyPr/>
          <a:lstStyle/>
          <a:p>
            <a:r>
              <a:rPr lang="en-US" dirty="0">
                <a:effectLst/>
              </a:rPr>
              <a:t>The Ancient Celts set up megaliths, in concentric circles, at Stonehenge to mark the winter and summer solstices. </a:t>
            </a:r>
          </a:p>
          <a:p>
            <a:pPr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pPr>
              <a:buFont typeface="Wingdings" panose="05000000000000000000" pitchFamily="2" charset="2"/>
              <a:buNone/>
            </a:pP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effectLst/>
              </a:rPr>
              <a:t>Ancient African cultures set large rock pillars into patterns to predict the timing of the solstices as well.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7924800" cy="50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r>
              <a:rPr lang="en-US" sz="4000" u="sng" dirty="0">
                <a:effectLst/>
              </a:rPr>
              <a:t>Equinox </a:t>
            </a:r>
            <a:r>
              <a:rPr lang="en-US" sz="4000" dirty="0">
                <a:effectLst/>
              </a:rPr>
              <a:t>- represents periods of equal day and night </a:t>
            </a:r>
            <a:br>
              <a:rPr lang="en-US" sz="4000" dirty="0">
                <a:effectLst/>
              </a:rPr>
            </a:br>
            <a:endParaRPr lang="en-US" sz="4000" dirty="0">
              <a:effectLst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57674"/>
            <a:ext cx="4495800" cy="4530725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effectLst/>
              </a:rPr>
              <a:t>Autumnal equinox - occurs in the fall (Northern hemisphere - Sept. 22) 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endParaRPr lang="en-US" dirty="0">
              <a:effectLst/>
            </a:endParaRP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effectLst/>
              </a:rPr>
              <a:t>Vernal equinox - occurs in the spring (Northern hemisphere - Mar. 21)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657" y="1524000"/>
            <a:ext cx="3810000" cy="5334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8915400" cy="1752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dirty="0">
              <a:effectLst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800" dirty="0">
                <a:effectLst/>
              </a:rPr>
              <a:t>The Ancient Egyptians built many pyramids and other monuments to align with the seasonal position of certain stars.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dirty="0">
              <a:effectLst/>
            </a:endParaRPr>
          </a:p>
          <a:p>
            <a:pPr>
              <a:lnSpc>
                <a:spcPct val="80000"/>
              </a:lnSpc>
            </a:pPr>
            <a:endParaRPr lang="en-US" sz="2800" dirty="0"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800" dirty="0">
              <a:effectLst/>
            </a:endParaRPr>
          </a:p>
          <a:p>
            <a:pPr>
              <a:lnSpc>
                <a:spcPct val="80000"/>
              </a:lnSpc>
            </a:pPr>
            <a:endParaRPr lang="en-US" sz="2800" dirty="0">
              <a:effectLst/>
            </a:endParaRP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99770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165</TotalTime>
  <Words>360</Words>
  <Application>Microsoft Office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Wingdings</vt:lpstr>
      <vt:lpstr>Orbit</vt:lpstr>
      <vt:lpstr>Unit E  Space</vt:lpstr>
      <vt:lpstr>1.1 Early Views About the Cosmos  </vt:lpstr>
      <vt:lpstr>Ancient Views of the Cosmos  </vt:lpstr>
      <vt:lpstr>Inuit in the high Arctic - used a mitt to determine when seal pups would be born, by holding the mitt at arm's length at the horizon. </vt:lpstr>
      <vt:lpstr>Solstice - represents the shortest and longest periods of daylight  </vt:lpstr>
      <vt:lpstr>PowerPoint Presentation</vt:lpstr>
      <vt:lpstr>Ancient African cultures set large rock pillars into patterns to predict the timing of the solstices as well. </vt:lpstr>
      <vt:lpstr>Equinox - represents periods of equal day and night  </vt:lpstr>
      <vt:lpstr>PowerPoint Presentation</vt:lpstr>
      <vt:lpstr>The Mayans of Central America built an enormous cylinder shaped tower, at Chichen Itza, to celebrate the two equinoxes. </vt:lpstr>
      <vt:lpstr>Aboriginal Peoples of Southwestern Alberta used key rocks, which aligned with certain stars, in their medicine circles.  Ancient cultures tried to explain the motions of the stars and planets. </vt:lpstr>
      <vt:lpstr>Two models of how the planets moved in space evolved over time.  </vt:lpstr>
      <vt:lpstr>PowerPoint Presentation</vt:lpstr>
      <vt:lpstr>Homework</vt:lpstr>
    </vt:vector>
  </TitlesOfParts>
  <Company>PWSD#76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E  Space</dc:title>
  <dc:creator>Standring, Daniel</dc:creator>
  <cp:lastModifiedBy>Standring, Daniel</cp:lastModifiedBy>
  <cp:revision>18</cp:revision>
  <cp:lastPrinted>2013-05-09T16:49:45Z</cp:lastPrinted>
  <dcterms:created xsi:type="dcterms:W3CDTF">2007-05-15T19:00:47Z</dcterms:created>
  <dcterms:modified xsi:type="dcterms:W3CDTF">2013-05-09T18:51:14Z</dcterms:modified>
</cp:coreProperties>
</file>