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5" r:id="rId3"/>
  </p:sldMasterIdLst>
  <p:notesMasterIdLst>
    <p:notesMasterId r:id="rId13"/>
  </p:notesMasterIdLst>
  <p:sldIdLst>
    <p:sldId id="258" r:id="rId4"/>
    <p:sldId id="256" r:id="rId5"/>
    <p:sldId id="259" r:id="rId6"/>
    <p:sldId id="264" r:id="rId7"/>
    <p:sldId id="265" r:id="rId8"/>
    <p:sldId id="262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33CC"/>
    <a:srgbClr val="006600"/>
    <a:srgbClr val="336600"/>
    <a:srgbClr val="FF3300"/>
    <a:srgbClr val="FFFF00"/>
    <a:srgbClr val="FF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01AD53-EA6F-4A51-A3F4-1F1F1FC8F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01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5B8F2-AD25-4143-B718-A2CDCB381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BB1BB-C021-4A61-98FF-D6E60F07D0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2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773F1-7E86-45DB-BD50-411CA3FB9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7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183274-1206-4D69-9F8F-769066A5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2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2D794C-DCA7-4938-9FC1-1CCDE1633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70F6A-CEEE-47A2-A225-8181EA84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6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92849-59E2-4EEB-A3CF-648246835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64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28416-315B-4BD6-8F68-5F160AB30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6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904E0-163D-4EAC-8A3E-38778B722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E5F44-EE60-4C30-AD11-01C7822C7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40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26CB5-E238-419B-A139-71DA46ED4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F0ED1-0BC4-4E5A-BC16-22C646FF34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51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1B9F-4CD8-403E-B242-043A2D3A8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90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72D51-C02D-4F54-80E9-442BDAF883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37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AAC6E-B94E-4849-B12C-1729DFA10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9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D519-6580-462A-BC9D-ACBE4F5CCD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7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381550-AEB2-45B9-AB3B-C93CA4880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45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1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1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21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021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021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B8B5A9-90AC-4334-9BC2-2A12885D1D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023A9-A82E-4C34-B6BA-CBC2447C1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2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5B35-441C-4E5E-856F-F9B9B2664E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3FCD7-4986-4BA6-AF34-7731CFE13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25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A1D7D-48DC-483C-A6A1-FAA51D5D8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2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D740E-19BE-45B3-A102-6F7F93EFDB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89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5275C-3D83-4CC6-94C0-C304EFE86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57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FB7B4-CFF9-40D4-BF11-1A9262314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4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38C95-2AE5-4809-8FD6-2D65B1A57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52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46E2F-C6FC-462D-AF3C-99A7A2903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065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968D1-5203-48F8-8CBE-B2E40A435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3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54616-0972-435F-B870-13B7A0CC9A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B5DC3-6A43-48CD-BA98-6557CFF1E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6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6AA90-34F0-489F-B496-6D89C87D7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5F3C-E8B4-41DE-9DA6-581E682A6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51E97-57BF-4541-A51C-B9DB4D2970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2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2D88E-A30F-4324-806E-2F2792688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B76D1-BB6B-4913-867B-272158104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0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7B9E2F-B6AF-4911-9D70-00522439CC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42A97C9-1399-481A-B7F8-E9843771B3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8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9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919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4DDD36C-719C-4BFB-879C-3D7D8DD92C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 anchor="ctr"/>
          <a:lstStyle/>
          <a:p>
            <a:r>
              <a:rPr lang="en-US" sz="4400"/>
              <a:t>PHYSICS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600200"/>
          </a:xfrm>
        </p:spPr>
        <p:txBody>
          <a:bodyPr/>
          <a:lstStyle/>
          <a:p>
            <a:r>
              <a:rPr lang="en-US" sz="3200"/>
              <a:t>The study of energy and matter and how they interact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04800"/>
            <a:ext cx="1219200" cy="119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7" name="Rectangle 19"/>
          <p:cNvSpPr>
            <a:spLocks noGrp="1" noChangeArrowheads="1"/>
          </p:cNvSpPr>
          <p:nvPr>
            <p:ph sz="quarter" idx="2"/>
          </p:nvPr>
        </p:nvSpPr>
        <p:spPr>
          <a:xfrm>
            <a:off x="304800" y="3200400"/>
            <a:ext cx="8229600" cy="838200"/>
          </a:xfrm>
        </p:spPr>
        <p:txBody>
          <a:bodyPr/>
          <a:lstStyle/>
          <a:p>
            <a:r>
              <a:rPr lang="en-US" sz="2400" dirty="0"/>
              <a:t>Motion can be measure by the </a:t>
            </a:r>
            <a:r>
              <a:rPr lang="en-US" sz="2400" b="1" u="sng" dirty="0"/>
              <a:t>d</a:t>
            </a:r>
            <a:r>
              <a:rPr lang="en-US" sz="2400" dirty="0"/>
              <a:t>istance an object travels in a specific amount of </a:t>
            </a:r>
            <a:r>
              <a:rPr lang="en-US" sz="2400" b="1" u="sng" dirty="0"/>
              <a:t>t</a:t>
            </a:r>
            <a:r>
              <a:rPr lang="en-US" sz="2400" dirty="0"/>
              <a:t>ime</a:t>
            </a:r>
            <a:r>
              <a:rPr lang="en-US" sz="2400" dirty="0" smtClean="0"/>
              <a:t>. (</a:t>
            </a:r>
            <a:r>
              <a:rPr lang="en-US" sz="2400" b="1" u="sng" dirty="0" smtClean="0"/>
              <a:t>v</a:t>
            </a:r>
            <a:r>
              <a:rPr lang="en-US" sz="2400" dirty="0" smtClean="0"/>
              <a:t>elocity)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sz="quarter" idx="3"/>
          </p:nvPr>
        </p:nvSpPr>
        <p:spPr>
          <a:xfrm>
            <a:off x="381000" y="4495800"/>
            <a:ext cx="8305800" cy="685800"/>
          </a:xfrm>
        </p:spPr>
        <p:txBody>
          <a:bodyPr/>
          <a:lstStyle/>
          <a:p>
            <a:r>
              <a:rPr lang="en-US" sz="2400" dirty="0"/>
              <a:t>Calculations can be done with the equation:</a:t>
            </a:r>
          </a:p>
          <a:p>
            <a:endParaRPr lang="en-US" sz="2400" dirty="0"/>
          </a:p>
        </p:txBody>
      </p:sp>
      <p:sp>
        <p:nvSpPr>
          <p:cNvPr id="2069" name="Rectangle 21"/>
          <p:cNvSpPr>
            <a:spLocks noGrp="1" noChangeArrowheads="1"/>
          </p:cNvSpPr>
          <p:nvPr>
            <p:ph sz="quarter" idx="4"/>
          </p:nvPr>
        </p:nvSpPr>
        <p:spPr>
          <a:xfrm>
            <a:off x="381000" y="5486400"/>
            <a:ext cx="8610600" cy="1066800"/>
          </a:xfrm>
        </p:spPr>
        <p:txBody>
          <a:bodyPr/>
          <a:lstStyle/>
          <a:p>
            <a:r>
              <a:rPr lang="en-US" sz="2400" dirty="0"/>
              <a:t>		v  =  </a:t>
            </a:r>
            <a:r>
              <a:rPr lang="en-US" baseline="30000" dirty="0"/>
              <a:t>d</a:t>
            </a:r>
            <a:r>
              <a:rPr lang="en-US" sz="2400" dirty="0"/>
              <a:t> /</a:t>
            </a:r>
            <a:r>
              <a:rPr lang="en-US" sz="3600" dirty="0"/>
              <a:t> </a:t>
            </a:r>
            <a:r>
              <a:rPr lang="en-US" sz="3600" baseline="-25000" dirty="0"/>
              <a:t>t</a:t>
            </a:r>
            <a:r>
              <a:rPr lang="en-US" sz="3600" dirty="0"/>
              <a:t> </a:t>
            </a:r>
            <a:r>
              <a:rPr lang="en-US" sz="2400" dirty="0"/>
              <a:t>                   the base units are        						  meters/second</a:t>
            </a:r>
          </a:p>
          <a:p>
            <a:endParaRPr lang="en-US" sz="2400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371600"/>
            <a:ext cx="8534400" cy="1219200"/>
          </a:xfrm>
        </p:spPr>
        <p:txBody>
          <a:bodyPr/>
          <a:lstStyle/>
          <a:p>
            <a:r>
              <a:rPr lang="en-US" sz="2400" dirty="0"/>
              <a:t>Motion is observed when there is a change in distance between an object and a point in space.  Motion is a result of a change in energy of an object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-0.00554 L 0.3875 -0.12754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2068" grpId="0"/>
      <p:bldP spid="2069" grpId="0"/>
      <p:bldP spid="2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Uniform motion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697231"/>
            <a:ext cx="9144000" cy="1436369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</a:t>
            </a:r>
            <a:r>
              <a:rPr lang="en-US" sz="3600" dirty="0" smtClean="0">
                <a:solidFill>
                  <a:srgbClr val="FFFF00"/>
                </a:solidFill>
              </a:rPr>
              <a:t>hen </a:t>
            </a:r>
            <a:r>
              <a:rPr lang="en-US" sz="3600" dirty="0">
                <a:solidFill>
                  <a:srgbClr val="FFFF00"/>
                </a:solidFill>
              </a:rPr>
              <a:t>an object is traveling in a straight line at a constant speed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7543800" cy="4601095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6587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Average velocity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en-US" baseline="-25000" dirty="0" smtClean="0">
                <a:solidFill>
                  <a:srgbClr val="FFFF00"/>
                </a:solidFill>
              </a:rPr>
              <a:t>avg</a:t>
            </a:r>
            <a:r>
              <a:rPr lang="en-US" dirty="0" smtClean="0">
                <a:solidFill>
                  <a:srgbClr val="FFFF00"/>
                </a:solidFill>
              </a:rPr>
              <a:t> be calculated by using the total displacement and total time of motion.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981200"/>
            <a:ext cx="564035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00"/>
            </a:gs>
            <a:gs pos="50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Instantaneous velocity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5097"/>
            <a:ext cx="9144000" cy="126610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he speed of an object at any one point in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369" y="1752600"/>
            <a:ext cx="788384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"/>
            <a:ext cx="8229600" cy="712787"/>
          </a:xfrm>
        </p:spPr>
        <p:txBody>
          <a:bodyPr/>
          <a:lstStyle/>
          <a:p>
            <a:r>
              <a:rPr lang="en-US" u="sng" dirty="0" smtClean="0"/>
              <a:t>Graphing</a:t>
            </a:r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-3810" y="914400"/>
            <a:ext cx="9144000" cy="3657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Motion </a:t>
            </a:r>
            <a:r>
              <a:rPr lang="en-US" sz="2800" dirty="0"/>
              <a:t>can also be demonstrated by </a:t>
            </a:r>
            <a:r>
              <a:rPr lang="en-US" sz="2800" dirty="0" smtClean="0"/>
              <a:t>graphing.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Using </a:t>
            </a:r>
            <a:r>
              <a:rPr lang="en-US" sz="2800" dirty="0"/>
              <a:t>a table of distances and corresponding times we can make </a:t>
            </a:r>
            <a:r>
              <a:rPr lang="en-US" sz="2800" dirty="0" smtClean="0"/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graph </a:t>
            </a:r>
            <a:r>
              <a:rPr lang="en-US" sz="2800" dirty="0"/>
              <a:t>showing motion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Uniform motion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produces </a:t>
            </a:r>
            <a:r>
              <a:rPr lang="en-US" sz="2800" dirty="0"/>
              <a:t>a </a:t>
            </a:r>
            <a:r>
              <a:rPr lang="en-US" sz="2800" dirty="0" smtClean="0"/>
              <a:t>straight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line </a:t>
            </a:r>
            <a:r>
              <a:rPr lang="en-US" sz="2800" dirty="0"/>
              <a:t>of best fit on </a:t>
            </a:r>
            <a:r>
              <a:rPr lang="en-US" sz="2800" dirty="0" smtClean="0"/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distance </a:t>
            </a:r>
            <a:r>
              <a:rPr lang="en-US" sz="2800" dirty="0"/>
              <a:t>– time graph.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919510"/>
            <a:ext cx="4733925" cy="48761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C0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6080" y="6054"/>
            <a:ext cx="8229600" cy="1139825"/>
          </a:xfrm>
        </p:spPr>
        <p:txBody>
          <a:bodyPr/>
          <a:lstStyle/>
          <a:p>
            <a:r>
              <a:rPr lang="en-US" dirty="0" smtClean="0"/>
              <a:t>Graphing Motion</a:t>
            </a:r>
            <a:endParaRPr lang="en-US" dirty="0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169271" y="1073057"/>
            <a:ext cx="2468880" cy="2265363"/>
            <a:chOff x="2460" y="1801"/>
            <a:chExt cx="3120" cy="2699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2460" y="2550"/>
              <a:ext cx="1260" cy="721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FF0000"/>
                  </a:solidFill>
                </a:rPr>
                <a:t>Distance</a:t>
              </a:r>
            </a:p>
            <a:p>
              <a:r>
                <a:rPr lang="en-US" sz="1200">
                  <a:solidFill>
                    <a:srgbClr val="FF0000"/>
                  </a:solidFill>
                </a:rPr>
                <a:t>   (m)</a:t>
              </a:r>
              <a:endParaRPr lang="en-US"/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080" y="3780"/>
              <a:ext cx="900" cy="720"/>
            </a:xfrm>
            <a:prstGeom prst="rect">
              <a:avLst/>
            </a:prstGeom>
            <a:solidFill>
              <a:srgbClr val="0033CC"/>
            </a:solidFill>
            <a:ln w="317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FF0000"/>
                  </a:solidFill>
                </a:rPr>
                <a:t>Time</a:t>
              </a:r>
            </a:p>
            <a:p>
              <a:r>
                <a:rPr lang="en-US" sz="1200">
                  <a:solidFill>
                    <a:srgbClr val="FF0000"/>
                  </a:solidFill>
                </a:rPr>
                <a:t>   (s)</a:t>
              </a:r>
              <a:endParaRPr lang="en-US"/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3600" y="2160"/>
              <a:ext cx="1980" cy="1622"/>
              <a:chOff x="3270" y="2342"/>
              <a:chExt cx="1650" cy="1390"/>
            </a:xfrm>
          </p:grpSpPr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>
                <a:off x="3270" y="3731"/>
                <a:ext cx="16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 flipV="1">
                <a:off x="3270" y="2342"/>
                <a:ext cx="1" cy="138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3960" y="1801"/>
              <a:ext cx="1260" cy="359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solidFill>
                    <a:srgbClr val="FF9900"/>
                  </a:solidFill>
                </a:rPr>
                <a:t>Graph A</a:t>
              </a:r>
              <a:endParaRPr lang="en-US" sz="2400" dirty="0">
                <a:solidFill>
                  <a:srgbClr val="FF9900"/>
                </a:solidFill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V="1">
              <a:off x="3780" y="2700"/>
              <a:ext cx="12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3109131" y="1067774"/>
            <a:ext cx="2468880" cy="2265363"/>
            <a:chOff x="2340" y="1800"/>
            <a:chExt cx="3060" cy="2700"/>
          </a:xfrm>
        </p:grpSpPr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2340" y="2549"/>
              <a:ext cx="1343" cy="72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FF0000"/>
                  </a:solidFill>
                </a:rPr>
                <a:t>Distance</a:t>
              </a:r>
            </a:p>
            <a:p>
              <a:r>
                <a:rPr lang="en-US" sz="1200">
                  <a:solidFill>
                    <a:srgbClr val="FF0000"/>
                  </a:solidFill>
                </a:rPr>
                <a:t>   (m)</a:t>
              </a:r>
              <a:endParaRPr lang="en-US"/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15" y="3780"/>
              <a:ext cx="831" cy="720"/>
            </a:xfrm>
            <a:prstGeom prst="rect">
              <a:avLst/>
            </a:prstGeom>
            <a:solidFill>
              <a:srgbClr val="0033CC"/>
            </a:solidFill>
            <a:ln w="317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FF0000"/>
                  </a:solidFill>
                </a:rPr>
                <a:t>Time</a:t>
              </a:r>
            </a:p>
            <a:p>
              <a:r>
                <a:rPr lang="en-US" sz="1200">
                  <a:solidFill>
                    <a:srgbClr val="FF0000"/>
                  </a:solidFill>
                </a:rPr>
                <a:t>   (s)</a:t>
              </a:r>
              <a:endParaRPr lang="en-US"/>
            </a:p>
          </p:txBody>
        </p:sp>
        <p:grpSp>
          <p:nvGrpSpPr>
            <p:cNvPr id="19" name="Group 32"/>
            <p:cNvGrpSpPr>
              <a:grpSpLocks/>
            </p:cNvGrpSpPr>
            <p:nvPr/>
          </p:nvGrpSpPr>
          <p:grpSpPr bwMode="auto">
            <a:xfrm>
              <a:off x="3572" y="2159"/>
              <a:ext cx="1828" cy="1623"/>
              <a:chOff x="3270" y="2342"/>
              <a:chExt cx="1650" cy="1390"/>
            </a:xfrm>
          </p:grpSpPr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>
                <a:off x="3270" y="3731"/>
                <a:ext cx="16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4"/>
              <p:cNvSpPr>
                <a:spLocks noChangeShapeType="1"/>
              </p:cNvSpPr>
              <p:nvPr/>
            </p:nvSpPr>
            <p:spPr bwMode="auto">
              <a:xfrm flipV="1">
                <a:off x="3270" y="2342"/>
                <a:ext cx="1" cy="138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3807" y="1800"/>
              <a:ext cx="1261" cy="359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Graph B</a:t>
              </a:r>
              <a:endPara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1" name="Line 36"/>
            <p:cNvSpPr>
              <a:spLocks noChangeShapeType="1"/>
            </p:cNvSpPr>
            <p:nvPr/>
          </p:nvSpPr>
          <p:spPr bwMode="auto">
            <a:xfrm>
              <a:off x="3683" y="2700"/>
              <a:ext cx="1163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6091848" y="1067774"/>
            <a:ext cx="2737599" cy="2270646"/>
            <a:chOff x="2340" y="1800"/>
            <a:chExt cx="3060" cy="2700"/>
          </a:xfrm>
        </p:grpSpPr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2340" y="2549"/>
              <a:ext cx="1343" cy="72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Distance</a:t>
              </a:r>
            </a:p>
            <a:p>
              <a:r>
                <a:rPr lang="en-US" sz="1200" dirty="0">
                  <a:solidFill>
                    <a:srgbClr val="FF0000"/>
                  </a:solidFill>
                </a:rPr>
                <a:t>   (m)</a:t>
              </a:r>
              <a:endParaRPr lang="en-US" dirty="0"/>
            </a:p>
          </p:txBody>
        </p:sp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4015" y="3780"/>
              <a:ext cx="831" cy="720"/>
            </a:xfrm>
            <a:prstGeom prst="rect">
              <a:avLst/>
            </a:prstGeom>
            <a:solidFill>
              <a:srgbClr val="0033CC"/>
            </a:solidFill>
            <a:ln w="317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FF0000"/>
                  </a:solidFill>
                </a:rPr>
                <a:t>Time</a:t>
              </a:r>
            </a:p>
            <a:p>
              <a:r>
                <a:rPr lang="en-US" sz="1200">
                  <a:solidFill>
                    <a:srgbClr val="FF0000"/>
                  </a:solidFill>
                </a:rPr>
                <a:t>   (s)</a:t>
              </a:r>
              <a:endParaRPr lang="en-US"/>
            </a:p>
          </p:txBody>
        </p: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>
              <a:off x="3572" y="2159"/>
              <a:ext cx="1828" cy="1623"/>
              <a:chOff x="3270" y="2342"/>
              <a:chExt cx="1650" cy="1390"/>
            </a:xfrm>
          </p:grpSpPr>
          <p:sp>
            <p:nvSpPr>
              <p:cNvPr id="30" name="Line 41"/>
              <p:cNvSpPr>
                <a:spLocks noChangeShapeType="1"/>
              </p:cNvSpPr>
              <p:nvPr/>
            </p:nvSpPr>
            <p:spPr bwMode="auto">
              <a:xfrm>
                <a:off x="3270" y="3731"/>
                <a:ext cx="16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 flipV="1">
                <a:off x="3270" y="2342"/>
                <a:ext cx="1" cy="138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3905" y="1800"/>
              <a:ext cx="1163" cy="359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solidFill>
                    <a:srgbClr val="92D050"/>
                  </a:solidFill>
                </a:rPr>
                <a:t>Graph C</a:t>
              </a:r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3780" y="3060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0" y="4149762"/>
            <a:ext cx="9086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dirty="0"/>
              <a:t>All graphs represent uniform </a:t>
            </a:r>
            <a:r>
              <a:rPr lang="en-US" sz="2800" dirty="0" smtClean="0"/>
              <a:t>motion.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9900"/>
                </a:solidFill>
              </a:rPr>
              <a:t>Graph </a:t>
            </a:r>
            <a:r>
              <a:rPr lang="en-US" sz="2800" dirty="0">
                <a:solidFill>
                  <a:srgbClr val="FF9900"/>
                </a:solidFill>
              </a:rPr>
              <a:t>A is an object traveling away (positive velocity</a:t>
            </a:r>
            <a:r>
              <a:rPr lang="en-US" sz="2800" dirty="0" smtClean="0">
                <a:solidFill>
                  <a:srgbClr val="FF9900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Graph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 is an object traveling towards or backwards (negative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velocity)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92D050"/>
                </a:solidFill>
              </a:rPr>
              <a:t>Graph </a:t>
            </a:r>
            <a:r>
              <a:rPr lang="en-US" sz="2800" dirty="0">
                <a:solidFill>
                  <a:srgbClr val="92D050"/>
                </a:solidFill>
              </a:rPr>
              <a:t>C is an object at rest.</a:t>
            </a:r>
          </a:p>
        </p:txBody>
      </p:sp>
    </p:spTree>
    <p:extLst>
      <p:ext uri="{BB962C8B-B14F-4D97-AF65-F5344CB8AC3E}">
        <p14:creationId xmlns:p14="http://schemas.microsoft.com/office/powerpoint/2010/main" val="35412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Slope</a:t>
            </a:r>
            <a:r>
              <a:rPr lang="en-US" dirty="0" smtClean="0">
                <a:solidFill>
                  <a:srgbClr val="FFFF99"/>
                </a:solidFill>
              </a:rPr>
              <a:t> </a:t>
            </a:r>
            <a:endParaRPr lang="en-US" dirty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idx="1"/>
          </p:nvPr>
        </p:nvSpPr>
        <p:spPr>
          <a:xfrm>
            <a:off x="20782" y="808976"/>
            <a:ext cx="9144000" cy="453072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on </a:t>
            </a:r>
            <a:r>
              <a:rPr lang="en-US" dirty="0">
                <a:solidFill>
                  <a:srgbClr val="FFFF99"/>
                </a:solidFill>
              </a:rPr>
              <a:t>a distance-time graph can be found for the line of best </a:t>
            </a:r>
            <a:r>
              <a:rPr lang="en-US" dirty="0" smtClean="0">
                <a:solidFill>
                  <a:srgbClr val="FFFF99"/>
                </a:solidFill>
              </a:rPr>
              <a:t>fit.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The </a:t>
            </a:r>
            <a:r>
              <a:rPr lang="en-US" dirty="0">
                <a:solidFill>
                  <a:srgbClr val="FFFF99"/>
                </a:solidFill>
              </a:rPr>
              <a:t>slope is rise divided by run; or distance divided by time. (speed</a:t>
            </a:r>
            <a:r>
              <a:rPr lang="en-US" dirty="0" smtClean="0">
                <a:solidFill>
                  <a:srgbClr val="FFFF99"/>
                </a:solidFill>
              </a:rPr>
              <a:t>).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Find </a:t>
            </a:r>
            <a:r>
              <a:rPr lang="en-US" dirty="0">
                <a:solidFill>
                  <a:srgbClr val="FFFF99"/>
                </a:solidFill>
              </a:rPr>
              <a:t>slope between two chosen points on the line of best fit.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976745" y="4191000"/>
            <a:ext cx="4724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5400" dirty="0">
                <a:solidFill>
                  <a:srgbClr val="660033"/>
                </a:solidFill>
              </a:rPr>
              <a:t>Slope = </a:t>
            </a:r>
            <a:r>
              <a:rPr lang="en-US" sz="5400" baseline="30000" dirty="0">
                <a:solidFill>
                  <a:srgbClr val="660033"/>
                </a:solidFill>
              </a:rPr>
              <a:t>rise</a:t>
            </a:r>
            <a:r>
              <a:rPr lang="en-US" sz="5400" dirty="0">
                <a:solidFill>
                  <a:srgbClr val="660033"/>
                </a:solidFill>
              </a:rPr>
              <a:t>/</a:t>
            </a:r>
            <a:r>
              <a:rPr lang="en-US" sz="5400" baseline="-25000" dirty="0">
                <a:solidFill>
                  <a:srgbClr val="660033"/>
                </a:solidFill>
              </a:rPr>
              <a:t>run</a:t>
            </a:r>
            <a:r>
              <a:rPr lang="en-US" sz="4400" dirty="0">
                <a:solidFill>
                  <a:srgbClr val="660033"/>
                </a:solidFill>
              </a:rPr>
              <a:t>   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990600" y="5410200"/>
            <a:ext cx="8305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5400" dirty="0">
                <a:solidFill>
                  <a:srgbClr val="660033"/>
                </a:solidFill>
              </a:rPr>
              <a:t>Slope = </a:t>
            </a:r>
            <a:r>
              <a:rPr lang="en-US" sz="5400" baseline="30000" dirty="0">
                <a:solidFill>
                  <a:srgbClr val="660033"/>
                </a:solidFill>
              </a:rPr>
              <a:t>d2 – d1</a:t>
            </a:r>
            <a:r>
              <a:rPr lang="en-US" sz="5400" b="1" dirty="0">
                <a:solidFill>
                  <a:srgbClr val="660033"/>
                </a:solidFill>
              </a:rPr>
              <a:t>/</a:t>
            </a:r>
            <a:r>
              <a:rPr lang="en-US" sz="5400" dirty="0">
                <a:solidFill>
                  <a:srgbClr val="660033"/>
                </a:solidFill>
              </a:rPr>
              <a:t> </a:t>
            </a:r>
            <a:r>
              <a:rPr lang="en-US" sz="5400" baseline="-25000" dirty="0">
                <a:solidFill>
                  <a:srgbClr val="660033"/>
                </a:solidFill>
              </a:rPr>
              <a:t>t2 – t1</a:t>
            </a:r>
            <a:r>
              <a:rPr lang="en-US" sz="3600" dirty="0">
                <a:solidFill>
                  <a:srgbClr val="6600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927" y="152400"/>
            <a:ext cx="6705600" cy="66575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24199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Create a story for the graph here.</a:t>
            </a:r>
          </a:p>
          <a:p>
            <a:endParaRPr lang="en-US" sz="3600" dirty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Include </a:t>
            </a:r>
            <a:r>
              <a:rPr lang="en-US" sz="3600" dirty="0" err="1" smtClean="0">
                <a:solidFill>
                  <a:schemeClr val="tx1">
                    <a:lumMod val="10000"/>
                  </a:schemeClr>
                </a:solidFill>
              </a:rPr>
              <a:t>velovities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.</a:t>
            </a:r>
            <a:endParaRPr lang="en-US" sz="36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iff">
  <a:themeElements>
    <a:clrScheme name="Cliff 1">
      <a:dk1>
        <a:srgbClr val="5B5B49"/>
      </a:dk1>
      <a:lt1>
        <a:srgbClr val="DDDDDD"/>
      </a:lt1>
      <a:dk2>
        <a:srgbClr val="2B2A00"/>
      </a:dk2>
      <a:lt2>
        <a:srgbClr val="E0DFBE"/>
      </a:lt2>
      <a:accent1>
        <a:srgbClr val="878543"/>
      </a:accent1>
      <a:accent2>
        <a:srgbClr val="716E00"/>
      </a:accent2>
      <a:accent3>
        <a:srgbClr val="ACACAA"/>
      </a:accent3>
      <a:accent4>
        <a:srgbClr val="BDBDBD"/>
      </a:accent4>
      <a:accent5>
        <a:srgbClr val="C3C2B0"/>
      </a:accent5>
      <a:accent6>
        <a:srgbClr val="666300"/>
      </a:accent6>
      <a:hlink>
        <a:srgbClr val="CC9900"/>
      </a:hlink>
      <a:folHlink>
        <a:srgbClr val="996600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lance 2">
    <a:dk1>
      <a:srgbClr val="660000"/>
    </a:dk1>
    <a:lt1>
      <a:srgbClr val="FFFFFF"/>
    </a:lt1>
    <a:dk2>
      <a:srgbClr val="800000"/>
    </a:dk2>
    <a:lt2>
      <a:srgbClr val="FFFFCC"/>
    </a:lt2>
    <a:accent1>
      <a:srgbClr val="CC6600"/>
    </a:accent1>
    <a:accent2>
      <a:srgbClr val="BE7960"/>
    </a:accent2>
    <a:accent3>
      <a:srgbClr val="C0AAAA"/>
    </a:accent3>
    <a:accent4>
      <a:srgbClr val="DADADA"/>
    </a:accent4>
    <a:accent5>
      <a:srgbClr val="E2B8AA"/>
    </a:accent5>
    <a:accent6>
      <a:srgbClr val="AC6D56"/>
    </a:accent6>
    <a:hlink>
      <a:srgbClr val="FFFF99"/>
    </a:hlink>
    <a:folHlink>
      <a:srgbClr val="E5B32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302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Cliff</vt:lpstr>
      <vt:lpstr>Balance</vt:lpstr>
      <vt:lpstr>PHYSICS</vt:lpstr>
      <vt:lpstr>PowerPoint Presentation</vt:lpstr>
      <vt:lpstr>Uniform motion </vt:lpstr>
      <vt:lpstr>Average velocity </vt:lpstr>
      <vt:lpstr>Instantaneous velocity </vt:lpstr>
      <vt:lpstr>Graphing</vt:lpstr>
      <vt:lpstr>Graphing Motion</vt:lpstr>
      <vt:lpstr>Slope </vt:lpstr>
      <vt:lpstr>PowerPoint Presentation</vt:lpstr>
    </vt:vector>
  </TitlesOfParts>
  <Company>Sexsmith Secondary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Standring, Daniel</dc:creator>
  <cp:lastModifiedBy>Windows User</cp:lastModifiedBy>
  <cp:revision>10</cp:revision>
  <dcterms:created xsi:type="dcterms:W3CDTF">2006-10-23T02:02:05Z</dcterms:created>
  <dcterms:modified xsi:type="dcterms:W3CDTF">2014-11-14T19:51:54Z</dcterms:modified>
</cp:coreProperties>
</file>