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16"/>
  </p:handoutMasterIdLst>
  <p:sldIdLst>
    <p:sldId id="256" r:id="rId2"/>
    <p:sldId id="257" r:id="rId3"/>
    <p:sldId id="258" r:id="rId4"/>
    <p:sldId id="270" r:id="rId5"/>
    <p:sldId id="259" r:id="rId6"/>
    <p:sldId id="260" r:id="rId7"/>
    <p:sldId id="269" r:id="rId8"/>
    <p:sldId id="261" r:id="rId9"/>
    <p:sldId id="262" r:id="rId10"/>
    <p:sldId id="264" r:id="rId11"/>
    <p:sldId id="265" r:id="rId12"/>
    <p:sldId id="266" r:id="rId13"/>
    <p:sldId id="268" r:id="rId14"/>
    <p:sldId id="271" r:id="rId15"/>
  </p:sldIdLst>
  <p:sldSz cx="9144000" cy="6858000" type="screen4x3"/>
  <p:notesSz cx="9305925" cy="7019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4032567" cy="35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t" anchorCtr="0" compatLnSpc="1">
            <a:prstTxWarp prst="textNoShape">
              <a:avLst/>
            </a:prstTxWarp>
          </a:bodyPr>
          <a:lstStyle>
            <a:lvl1pPr eaLnBrk="1" hangingPunct="1">
              <a:defRPr sz="1200"/>
            </a:lvl1pPr>
          </a:lstStyle>
          <a:p>
            <a:endParaRPr lang="en-US"/>
          </a:p>
        </p:txBody>
      </p:sp>
      <p:sp>
        <p:nvSpPr>
          <p:cNvPr id="26627" name="Rectangle 3"/>
          <p:cNvSpPr>
            <a:spLocks noGrp="1" noChangeArrowheads="1"/>
          </p:cNvSpPr>
          <p:nvPr>
            <p:ph type="dt" sz="quarter" idx="1"/>
          </p:nvPr>
        </p:nvSpPr>
        <p:spPr bwMode="auto">
          <a:xfrm>
            <a:off x="5271204" y="0"/>
            <a:ext cx="4032567" cy="35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t" anchorCtr="0" compatLnSpc="1">
            <a:prstTxWarp prst="textNoShape">
              <a:avLst/>
            </a:prstTxWarp>
          </a:bodyPr>
          <a:lstStyle>
            <a:lvl1pPr algn="r" eaLnBrk="1" hangingPunct="1">
              <a:defRPr sz="1200"/>
            </a:lvl1pPr>
          </a:lstStyle>
          <a:p>
            <a:endParaRPr lang="en-US"/>
          </a:p>
        </p:txBody>
      </p:sp>
      <p:sp>
        <p:nvSpPr>
          <p:cNvPr id="26628" name="Rectangle 4"/>
          <p:cNvSpPr>
            <a:spLocks noGrp="1" noChangeArrowheads="1"/>
          </p:cNvSpPr>
          <p:nvPr>
            <p:ph type="ftr" sz="quarter" idx="2"/>
          </p:nvPr>
        </p:nvSpPr>
        <p:spPr bwMode="auto">
          <a:xfrm>
            <a:off x="0" y="6667897"/>
            <a:ext cx="4032567" cy="35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b" anchorCtr="0" compatLnSpc="1">
            <a:prstTxWarp prst="textNoShape">
              <a:avLst/>
            </a:prstTxWarp>
          </a:bodyPr>
          <a:lstStyle>
            <a:lvl1pPr eaLnBrk="1" hangingPunct="1">
              <a:defRPr sz="1200"/>
            </a:lvl1pPr>
          </a:lstStyle>
          <a:p>
            <a:endParaRPr lang="en-US"/>
          </a:p>
        </p:txBody>
      </p:sp>
      <p:sp>
        <p:nvSpPr>
          <p:cNvPr id="26629" name="Rectangle 5"/>
          <p:cNvSpPr>
            <a:spLocks noGrp="1" noChangeArrowheads="1"/>
          </p:cNvSpPr>
          <p:nvPr>
            <p:ph type="sldNum" sz="quarter" idx="3"/>
          </p:nvPr>
        </p:nvSpPr>
        <p:spPr bwMode="auto">
          <a:xfrm>
            <a:off x="5271204" y="6667897"/>
            <a:ext cx="4032567" cy="35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b" anchorCtr="0" compatLnSpc="1">
            <a:prstTxWarp prst="textNoShape">
              <a:avLst/>
            </a:prstTxWarp>
          </a:bodyPr>
          <a:lstStyle>
            <a:lvl1pPr algn="r" eaLnBrk="1" hangingPunct="1">
              <a:defRPr sz="1200"/>
            </a:lvl1pPr>
          </a:lstStyle>
          <a:p>
            <a:fld id="{9ECF2BAE-D640-4153-A83B-FB3573992638}" type="slidenum">
              <a:rPr lang="en-US"/>
              <a:pPr/>
              <a:t>‹#›</a:t>
            </a:fld>
            <a:endParaRPr lang="en-US"/>
          </a:p>
        </p:txBody>
      </p:sp>
    </p:spTree>
    <p:extLst>
      <p:ext uri="{BB962C8B-B14F-4D97-AF65-F5344CB8AC3E}">
        <p14:creationId xmlns:p14="http://schemas.microsoft.com/office/powerpoint/2010/main" val="39121719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3902075"/>
            <a:ext cx="3400425" cy="2949575"/>
            <a:chOff x="0" y="2458"/>
            <a:chExt cx="2142" cy="1858"/>
          </a:xfrm>
        </p:grpSpPr>
        <p:sp>
          <p:nvSpPr>
            <p:cNvPr id="512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13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5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5132" name="Rectangle 12"/>
          <p:cNvSpPr>
            <a:spLocks noGrp="1" noChangeArrowheads="1"/>
          </p:cNvSpPr>
          <p:nvPr>
            <p:ph type="dt" sz="quarter" idx="2"/>
          </p:nvPr>
        </p:nvSpPr>
        <p:spPr/>
        <p:txBody>
          <a:bodyPr/>
          <a:lstStyle>
            <a:lvl1pPr>
              <a:defRPr/>
            </a:lvl1pPr>
          </a:lstStyle>
          <a:p>
            <a:endParaRPr lang="en-US"/>
          </a:p>
        </p:txBody>
      </p:sp>
      <p:sp>
        <p:nvSpPr>
          <p:cNvPr id="5133" name="Rectangle 13"/>
          <p:cNvSpPr>
            <a:spLocks noGrp="1" noChangeArrowheads="1"/>
          </p:cNvSpPr>
          <p:nvPr>
            <p:ph type="ftr" sz="quarter" idx="3"/>
          </p:nvPr>
        </p:nvSpPr>
        <p:spPr/>
        <p:txBody>
          <a:bodyPr/>
          <a:lstStyle>
            <a:lvl1pPr>
              <a:defRPr/>
            </a:lvl1pPr>
          </a:lstStyle>
          <a:p>
            <a:endParaRPr lang="en-US"/>
          </a:p>
        </p:txBody>
      </p:sp>
      <p:sp>
        <p:nvSpPr>
          <p:cNvPr id="5134" name="Rectangle 14"/>
          <p:cNvSpPr>
            <a:spLocks noGrp="1" noChangeArrowheads="1"/>
          </p:cNvSpPr>
          <p:nvPr>
            <p:ph type="sldNum" sz="quarter" idx="4"/>
          </p:nvPr>
        </p:nvSpPr>
        <p:spPr/>
        <p:txBody>
          <a:bodyPr/>
          <a:lstStyle>
            <a:lvl1pPr>
              <a:defRPr/>
            </a:lvl1pPr>
          </a:lstStyle>
          <a:p>
            <a:fld id="{49950A8E-27EC-4C29-A593-478C5CC02DB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204405-1F56-4C58-BA9C-559F05E3B694}" type="slidenum">
              <a:rPr lang="en-US"/>
              <a:pPr/>
              <a:t>‹#›</a:t>
            </a:fld>
            <a:endParaRPr lang="en-US"/>
          </a:p>
        </p:txBody>
      </p:sp>
    </p:spTree>
    <p:extLst>
      <p:ext uri="{BB962C8B-B14F-4D97-AF65-F5344CB8AC3E}">
        <p14:creationId xmlns:p14="http://schemas.microsoft.com/office/powerpoint/2010/main" val="107288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AB0D17-AA29-4826-83D7-325151BB9D07}" type="slidenum">
              <a:rPr lang="en-US"/>
              <a:pPr/>
              <a:t>‹#›</a:t>
            </a:fld>
            <a:endParaRPr lang="en-US"/>
          </a:p>
        </p:txBody>
      </p:sp>
    </p:spTree>
    <p:extLst>
      <p:ext uri="{BB962C8B-B14F-4D97-AF65-F5344CB8AC3E}">
        <p14:creationId xmlns:p14="http://schemas.microsoft.com/office/powerpoint/2010/main" val="250670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42EFAE9-5492-47E3-A3B5-633ADB7FEE98}" type="slidenum">
              <a:rPr lang="en-US"/>
              <a:pPr/>
              <a:t>‹#›</a:t>
            </a:fld>
            <a:endParaRPr lang="en-US"/>
          </a:p>
        </p:txBody>
      </p:sp>
    </p:spTree>
    <p:extLst>
      <p:ext uri="{BB962C8B-B14F-4D97-AF65-F5344CB8AC3E}">
        <p14:creationId xmlns:p14="http://schemas.microsoft.com/office/powerpoint/2010/main" val="324656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9B67D-DB54-4E94-9BC7-3618418A7DD2}" type="slidenum">
              <a:rPr lang="en-US"/>
              <a:pPr/>
              <a:t>‹#›</a:t>
            </a:fld>
            <a:endParaRPr lang="en-US"/>
          </a:p>
        </p:txBody>
      </p:sp>
    </p:spTree>
    <p:extLst>
      <p:ext uri="{BB962C8B-B14F-4D97-AF65-F5344CB8AC3E}">
        <p14:creationId xmlns:p14="http://schemas.microsoft.com/office/powerpoint/2010/main" val="269380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3A6AA2-9B9B-485E-A8BD-4866CBC149C3}" type="slidenum">
              <a:rPr lang="en-US"/>
              <a:pPr/>
              <a:t>‹#›</a:t>
            </a:fld>
            <a:endParaRPr lang="en-US"/>
          </a:p>
        </p:txBody>
      </p:sp>
    </p:spTree>
    <p:extLst>
      <p:ext uri="{BB962C8B-B14F-4D97-AF65-F5344CB8AC3E}">
        <p14:creationId xmlns:p14="http://schemas.microsoft.com/office/powerpoint/2010/main" val="235997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4E5F60-EECA-488B-BBF2-1A24D1A96FB6}" type="slidenum">
              <a:rPr lang="en-US"/>
              <a:pPr/>
              <a:t>‹#›</a:t>
            </a:fld>
            <a:endParaRPr lang="en-US"/>
          </a:p>
        </p:txBody>
      </p:sp>
    </p:spTree>
    <p:extLst>
      <p:ext uri="{BB962C8B-B14F-4D97-AF65-F5344CB8AC3E}">
        <p14:creationId xmlns:p14="http://schemas.microsoft.com/office/powerpoint/2010/main" val="419625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EE5EA53-6354-4C4B-8BE9-CDDD5F70E69D}" type="slidenum">
              <a:rPr lang="en-US"/>
              <a:pPr/>
              <a:t>‹#›</a:t>
            </a:fld>
            <a:endParaRPr lang="en-US"/>
          </a:p>
        </p:txBody>
      </p:sp>
    </p:spTree>
    <p:extLst>
      <p:ext uri="{BB962C8B-B14F-4D97-AF65-F5344CB8AC3E}">
        <p14:creationId xmlns:p14="http://schemas.microsoft.com/office/powerpoint/2010/main" val="161883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E965EA-F247-416A-B486-A78BE12F0AED}" type="slidenum">
              <a:rPr lang="en-US"/>
              <a:pPr/>
              <a:t>‹#›</a:t>
            </a:fld>
            <a:endParaRPr lang="en-US"/>
          </a:p>
        </p:txBody>
      </p:sp>
    </p:spTree>
    <p:extLst>
      <p:ext uri="{BB962C8B-B14F-4D97-AF65-F5344CB8AC3E}">
        <p14:creationId xmlns:p14="http://schemas.microsoft.com/office/powerpoint/2010/main" val="173347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0CE1862-9949-40C5-BB8C-48A0AB70DA31}" type="slidenum">
              <a:rPr lang="en-US"/>
              <a:pPr/>
              <a:t>‹#›</a:t>
            </a:fld>
            <a:endParaRPr lang="en-US"/>
          </a:p>
        </p:txBody>
      </p:sp>
    </p:spTree>
    <p:extLst>
      <p:ext uri="{BB962C8B-B14F-4D97-AF65-F5344CB8AC3E}">
        <p14:creationId xmlns:p14="http://schemas.microsoft.com/office/powerpoint/2010/main" val="417348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D77BBA-B9D0-47DF-95D5-4B911CC1E499}" type="slidenum">
              <a:rPr lang="en-US"/>
              <a:pPr/>
              <a:t>‹#›</a:t>
            </a:fld>
            <a:endParaRPr lang="en-US"/>
          </a:p>
        </p:txBody>
      </p:sp>
    </p:spTree>
    <p:extLst>
      <p:ext uri="{BB962C8B-B14F-4D97-AF65-F5344CB8AC3E}">
        <p14:creationId xmlns:p14="http://schemas.microsoft.com/office/powerpoint/2010/main" val="234081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98DDE0-DFA9-4776-9A49-51ED0005E4A8}" type="slidenum">
              <a:rPr lang="en-US"/>
              <a:pPr/>
              <a:t>‹#›</a:t>
            </a:fld>
            <a:endParaRPr lang="en-US"/>
          </a:p>
        </p:txBody>
      </p:sp>
    </p:spTree>
    <p:extLst>
      <p:ext uri="{BB962C8B-B14F-4D97-AF65-F5344CB8AC3E}">
        <p14:creationId xmlns:p14="http://schemas.microsoft.com/office/powerpoint/2010/main" val="6184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3902075"/>
            <a:ext cx="3400425" cy="2949575"/>
            <a:chOff x="0" y="2458"/>
            <a:chExt cx="2142" cy="1858"/>
          </a:xfrm>
        </p:grpSpPr>
        <p:sp>
          <p:nvSpPr>
            <p:cNvPr id="409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endParaRPr lang="en-US"/>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E2AC42EC-62D7-4FA3-AD11-502467DD407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Using_sextant_swing.gif"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400">
                <a:effectLst/>
              </a:rPr>
              <a:t>1.2 Discovery Through Technology </a:t>
            </a:r>
            <a:br>
              <a:rPr lang="en-US" sz="4400">
                <a:effectLst/>
              </a:rPr>
            </a:br>
            <a:endParaRPr lang="en-US" sz="4400">
              <a:effectLst/>
            </a:endParaRPr>
          </a:p>
        </p:txBody>
      </p:sp>
      <p:sp>
        <p:nvSpPr>
          <p:cNvPr id="2051" name="Rectangle 3"/>
          <p:cNvSpPr>
            <a:spLocks noGrp="1" noChangeArrowheads="1"/>
          </p:cNvSpPr>
          <p:nvPr>
            <p:ph type="subTitle" idx="1"/>
          </p:nvPr>
        </p:nvSpPr>
        <p:spPr>
          <a:xfrm>
            <a:off x="0" y="3886200"/>
            <a:ext cx="9067800" cy="1752600"/>
          </a:xfrm>
        </p:spPr>
        <p:txBody>
          <a:bodyPr/>
          <a:lstStyle/>
          <a:p>
            <a:pPr algn="l">
              <a:lnSpc>
                <a:spcPct val="90000"/>
              </a:lnSpc>
              <a:spcBef>
                <a:spcPts val="500"/>
              </a:spcBef>
              <a:spcAft>
                <a:spcPts val="500"/>
              </a:spcAft>
            </a:pPr>
            <a:r>
              <a:rPr lang="en-US" sz="2800" dirty="0">
                <a:effectLst/>
              </a:rPr>
              <a:t>Imagination, and improvements in observation instruments and tools, advanced </a:t>
            </a:r>
            <a:r>
              <a:rPr lang="en-US" sz="2800" u="sng" dirty="0">
                <a:effectLst/>
              </a:rPr>
              <a:t>Ancient Astronomy </a:t>
            </a:r>
            <a:r>
              <a:rPr lang="en-US" sz="2800" dirty="0">
                <a:effectLst/>
              </a:rPr>
              <a:t>into a more precise scientific understanding of the heavens.</a:t>
            </a:r>
          </a:p>
          <a:p>
            <a:pPr>
              <a:lnSpc>
                <a:spcPct val="90000"/>
              </a:lnSpc>
            </a:pPr>
            <a:endParaRPr lang="en-US" sz="24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050"/>
                                        </p:tgtEl>
                                        <p:attrNameLst>
                                          <p:attrName>ppt_x</p:attrName>
                                          <p:attrName>ppt_y</p:attrName>
                                        </p:attrNameLst>
                                      </p:cBhvr>
                                    </p:animMotion>
                                  </p:childTnLst>
                                </p:cTn>
                              </p:par>
                              <p:par>
                                <p:cTn id="7" presetID="7" presetClass="path" presetSubtype="0" accel="50000" decel="50000" fill="hold" grpId="0" nodeType="withEffect">
                                  <p:stCondLst>
                                    <p:cond delay="0"/>
                                  </p:stCondLst>
                                  <p:childTnLst>
                                    <p:animMotion origin="layout" path="M 4.44444E-6 2.96296E-6 L 0.25 2.96296E-6 L 0.25 0.33287 L 4.44444E-6 0.33287 L 4.44444E-6 2.96296E-6 Z " pathEditMode="relative" rAng="0" ptsTypes="AAAAA">
                                      <p:cBhvr>
                                        <p:cTn id="8" dur="2000" fill="hold"/>
                                        <p:tgtEl>
                                          <p:spTgt spid="2051">
                                            <p:txEl>
                                              <p:pRg st="0" end="0"/>
                                            </p:txEl>
                                          </p:spTgt>
                                        </p:tgtEl>
                                        <p:attrNameLst>
                                          <p:attrName>ppt_x</p:attrName>
                                          <p:attrName>ppt_y</p:attrName>
                                        </p:attrNameLst>
                                      </p:cBhvr>
                                      <p:rCtr x="12500"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56956"/>
            <a:ext cx="8229600" cy="636587"/>
          </a:xfrm>
        </p:spPr>
        <p:txBody>
          <a:bodyPr/>
          <a:lstStyle/>
          <a:p>
            <a:r>
              <a:rPr lang="en-US" sz="4000" dirty="0">
                <a:effectLst/>
              </a:rPr>
              <a:t/>
            </a:r>
            <a:br>
              <a:rPr lang="en-US" sz="4000" dirty="0">
                <a:effectLst/>
              </a:rPr>
            </a:br>
            <a:r>
              <a:rPr lang="en-US" sz="4000" dirty="0">
                <a:effectLst/>
              </a:rPr>
              <a:t>Cross-staff 	</a:t>
            </a:r>
            <a:br>
              <a:rPr lang="en-US" sz="4000" dirty="0">
                <a:effectLst/>
              </a:rPr>
            </a:br>
            <a:endParaRPr lang="en-US" sz="4000" dirty="0">
              <a:effectLst/>
            </a:endParaRPr>
          </a:p>
        </p:txBody>
      </p:sp>
      <p:sp>
        <p:nvSpPr>
          <p:cNvPr id="20485" name="Rectangle 5"/>
          <p:cNvSpPr>
            <a:spLocks noGrp="1" noChangeArrowheads="1"/>
          </p:cNvSpPr>
          <p:nvPr>
            <p:ph type="body" sz="half" idx="1"/>
          </p:nvPr>
        </p:nvSpPr>
        <p:spPr>
          <a:xfrm>
            <a:off x="0" y="706437"/>
            <a:ext cx="9143999" cy="4530725"/>
          </a:xfrm>
        </p:spPr>
        <p:txBody>
          <a:bodyPr/>
          <a:lstStyle/>
          <a:p>
            <a:pPr>
              <a:lnSpc>
                <a:spcPct val="90000"/>
              </a:lnSpc>
              <a:spcBef>
                <a:spcPts val="0"/>
              </a:spcBef>
            </a:pPr>
            <a:r>
              <a:rPr lang="en-US" sz="2800" dirty="0" smtClean="0">
                <a:effectLst/>
              </a:rPr>
              <a:t>The </a:t>
            </a:r>
            <a:r>
              <a:rPr lang="en-US" sz="2800" dirty="0">
                <a:effectLst/>
              </a:rPr>
              <a:t>cross-staff was made up of a straight staff, marked with graduated scales, with a closefitting, sliding crosspiece. The navigator rested the staff on his cheekbone and lined up one end of the moving crosspiece with the horizon and the other end with the bottom of the pole star, or the sun at midday. </a:t>
            </a:r>
            <a:endParaRPr lang="en-US" sz="2800" dirty="0" smtClean="0">
              <a:effectLst/>
            </a:endParaRPr>
          </a:p>
          <a:p>
            <a:pPr marL="400050" lvl="1" indent="0">
              <a:lnSpc>
                <a:spcPct val="90000"/>
              </a:lnSpc>
              <a:spcBef>
                <a:spcPts val="0"/>
              </a:spcBef>
              <a:buNone/>
            </a:pPr>
            <a:r>
              <a:rPr lang="en-US" dirty="0" smtClean="0">
                <a:effectLst/>
              </a:rPr>
              <a:t>The </a:t>
            </a:r>
            <a:r>
              <a:rPr lang="en-US" dirty="0">
                <a:effectLst/>
              </a:rPr>
              <a:t>position of the </a:t>
            </a:r>
            <a:r>
              <a:rPr lang="en-US" dirty="0" smtClean="0">
                <a:effectLst/>
              </a:rPr>
              <a:t>cross</a:t>
            </a:r>
          </a:p>
          <a:p>
            <a:pPr marL="400050" lvl="1" indent="0">
              <a:lnSpc>
                <a:spcPct val="90000"/>
              </a:lnSpc>
              <a:spcBef>
                <a:spcPts val="0"/>
              </a:spcBef>
              <a:buNone/>
            </a:pPr>
            <a:r>
              <a:rPr lang="en-US" dirty="0">
                <a:effectLst/>
              </a:rPr>
              <a:t>p</a:t>
            </a:r>
            <a:r>
              <a:rPr lang="en-US" dirty="0" smtClean="0">
                <a:effectLst/>
              </a:rPr>
              <a:t>iece </a:t>
            </a:r>
            <a:r>
              <a:rPr lang="en-US" sz="2800" dirty="0" smtClean="0">
                <a:effectLst/>
              </a:rPr>
              <a:t>on </a:t>
            </a:r>
            <a:r>
              <a:rPr lang="en-US" sz="2800" dirty="0">
                <a:effectLst/>
              </a:rPr>
              <a:t>the staff gave </a:t>
            </a:r>
            <a:r>
              <a:rPr lang="en-US" sz="2800" dirty="0" smtClean="0">
                <a:effectLst/>
              </a:rPr>
              <a:t>the</a:t>
            </a:r>
          </a:p>
          <a:p>
            <a:pPr marL="400050" lvl="1" indent="0">
              <a:lnSpc>
                <a:spcPct val="90000"/>
              </a:lnSpc>
              <a:spcBef>
                <a:spcPts val="0"/>
              </a:spcBef>
              <a:buNone/>
            </a:pPr>
            <a:r>
              <a:rPr lang="en-US" dirty="0">
                <a:effectLst/>
              </a:rPr>
              <a:t>r</a:t>
            </a:r>
            <a:r>
              <a:rPr lang="en-US" sz="2800" dirty="0" smtClean="0">
                <a:effectLst/>
              </a:rPr>
              <a:t>eading</a:t>
            </a:r>
            <a:r>
              <a:rPr lang="en-US" dirty="0" smtClean="0">
                <a:effectLst/>
              </a:rPr>
              <a:t> </a:t>
            </a:r>
            <a:r>
              <a:rPr lang="en-US" sz="2800" dirty="0" smtClean="0">
                <a:effectLst/>
              </a:rPr>
              <a:t>of </a:t>
            </a:r>
            <a:r>
              <a:rPr lang="en-US" sz="2800" dirty="0">
                <a:effectLst/>
              </a:rPr>
              <a:t>altitude. </a:t>
            </a:r>
            <a:r>
              <a:rPr lang="en-US" sz="2000" dirty="0">
                <a:effectLst/>
              </a:rPr>
              <a:t>	</a:t>
            </a:r>
          </a:p>
          <a:p>
            <a:pPr>
              <a:lnSpc>
                <a:spcPct val="90000"/>
              </a:lnSpc>
            </a:pPr>
            <a:endParaRPr lang="en-US" sz="2000" dirty="0">
              <a:effectLst/>
            </a:endParaRPr>
          </a:p>
          <a:p>
            <a:pPr>
              <a:lnSpc>
                <a:spcPct val="90000"/>
              </a:lnSpc>
            </a:pP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023378"/>
            <a:ext cx="4051300" cy="3797300"/>
          </a:xfrm>
          <a:prstGeom prst="rect">
            <a:avLst/>
          </a:prstGeo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80" y="2819400"/>
            <a:ext cx="3474720" cy="3794760"/>
          </a:xfrm>
          <a:prstGeom prst="rect">
            <a:avLst/>
          </a:prstGeom>
        </p:spPr>
      </p:pic>
      <p:sp>
        <p:nvSpPr>
          <p:cNvPr id="2" name="Title 1"/>
          <p:cNvSpPr>
            <a:spLocks noGrp="1"/>
          </p:cNvSpPr>
          <p:nvPr>
            <p:ph type="title"/>
          </p:nvPr>
        </p:nvSpPr>
        <p:spPr>
          <a:xfrm>
            <a:off x="457200" y="76200"/>
            <a:ext cx="8229600" cy="636587"/>
          </a:xfrm>
        </p:spPr>
        <p:txBody>
          <a:bodyPr/>
          <a:lstStyle/>
          <a:p>
            <a:r>
              <a:rPr lang="en-US" dirty="0" smtClean="0"/>
              <a:t>Astronomical Units (AU)</a:t>
            </a:r>
            <a:endParaRPr lang="en-US" dirty="0"/>
          </a:p>
        </p:txBody>
      </p:sp>
      <p:sp>
        <p:nvSpPr>
          <p:cNvPr id="21507" name="Rectangle 3"/>
          <p:cNvSpPr>
            <a:spLocks noGrp="1" noChangeArrowheads="1"/>
          </p:cNvSpPr>
          <p:nvPr>
            <p:ph idx="1"/>
          </p:nvPr>
        </p:nvSpPr>
        <p:spPr>
          <a:xfrm>
            <a:off x="0" y="745444"/>
            <a:ext cx="8991600" cy="2590800"/>
          </a:xfrm>
        </p:spPr>
        <p:txBody>
          <a:bodyPr/>
          <a:lstStyle/>
          <a:p>
            <a:pPr>
              <a:spcBef>
                <a:spcPts val="500"/>
              </a:spcBef>
              <a:spcAft>
                <a:spcPts val="500"/>
              </a:spcAft>
            </a:pPr>
            <a:r>
              <a:rPr lang="en-US" dirty="0">
                <a:effectLst/>
              </a:rPr>
              <a:t>The astronomical unit is used for measuring 'local' distances in the solar system. It is equal to the distance from the center of the Sun to the center of the Earth </a:t>
            </a:r>
            <a:endParaRPr lang="en-US" dirty="0" smtClean="0">
              <a:effectLst/>
            </a:endParaRPr>
          </a:p>
          <a:p>
            <a:pPr>
              <a:spcBef>
                <a:spcPts val="500"/>
              </a:spcBef>
              <a:spcAft>
                <a:spcPts val="500"/>
              </a:spcAft>
            </a:pPr>
            <a:r>
              <a:rPr lang="en-US" dirty="0" smtClean="0">
                <a:effectLst/>
              </a:rPr>
              <a:t>(</a:t>
            </a:r>
            <a:r>
              <a:rPr lang="en-US" dirty="0">
                <a:effectLst/>
              </a:rPr>
              <a:t>approximately 149,599,000 </a:t>
            </a:r>
            <a:r>
              <a:rPr lang="en-US" dirty="0" err="1">
                <a:effectLst/>
              </a:rPr>
              <a:t>kms</a:t>
            </a:r>
            <a:r>
              <a:rPr lang="en-US" dirty="0">
                <a:effectLst/>
              </a:rPr>
              <a:t>). </a:t>
            </a:r>
          </a:p>
          <a:p>
            <a:pPr>
              <a:spcBef>
                <a:spcPts val="500"/>
              </a:spcBef>
              <a:spcAft>
                <a:spcPts val="500"/>
              </a:spcAft>
              <a:buFont typeface="Wingdings" panose="05000000000000000000" pitchFamily="2" charset="2"/>
              <a:buNone/>
            </a:pPr>
            <a:endParaRPr lang="en-US" dirty="0">
              <a:effectLst/>
            </a:endParaRP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399"/>
            <a:ext cx="3124200" cy="32543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81"/>
            <a:ext cx="8229600" cy="634482"/>
          </a:xfrm>
        </p:spPr>
        <p:txBody>
          <a:bodyPr/>
          <a:lstStyle/>
          <a:p>
            <a:r>
              <a:rPr lang="en-US" dirty="0" smtClean="0"/>
              <a:t>Light-Year</a:t>
            </a:r>
            <a:endParaRPr lang="en-US" dirty="0"/>
          </a:p>
        </p:txBody>
      </p:sp>
      <p:sp>
        <p:nvSpPr>
          <p:cNvPr id="23555" name="Rectangle 3"/>
          <p:cNvSpPr>
            <a:spLocks noGrp="1" noChangeArrowheads="1"/>
          </p:cNvSpPr>
          <p:nvPr>
            <p:ph idx="1"/>
          </p:nvPr>
        </p:nvSpPr>
        <p:spPr>
          <a:xfrm>
            <a:off x="76200" y="533400"/>
            <a:ext cx="8915400" cy="2590800"/>
          </a:xfrm>
        </p:spPr>
        <p:txBody>
          <a:bodyPr/>
          <a:lstStyle/>
          <a:p>
            <a:pPr>
              <a:spcBef>
                <a:spcPts val="500"/>
              </a:spcBef>
              <a:spcAft>
                <a:spcPts val="500"/>
              </a:spcAft>
            </a:pPr>
            <a:r>
              <a:rPr lang="en-US" dirty="0">
                <a:effectLst/>
              </a:rPr>
              <a:t>A </a:t>
            </a:r>
            <a:r>
              <a:rPr lang="en-US" dirty="0" smtClean="0">
                <a:effectLst/>
              </a:rPr>
              <a:t>light-year </a:t>
            </a:r>
            <a:r>
              <a:rPr lang="en-US" dirty="0">
                <a:effectLst/>
              </a:rPr>
              <a:t>is equal to the distance light travels in 1 year (approximately 9.5 trillion </a:t>
            </a:r>
            <a:r>
              <a:rPr lang="en-US" dirty="0" err="1">
                <a:effectLst/>
              </a:rPr>
              <a:t>kms</a:t>
            </a:r>
            <a:r>
              <a:rPr lang="en-US" dirty="0">
                <a:effectLst/>
              </a:rPr>
              <a:t>). It is used for longer distances - to stars and galaxies. The distance to our nearest star, </a:t>
            </a:r>
            <a:r>
              <a:rPr lang="en-US" dirty="0" err="1">
                <a:effectLst/>
              </a:rPr>
              <a:t>Proxima</a:t>
            </a:r>
            <a:r>
              <a:rPr lang="en-US" dirty="0">
                <a:effectLst/>
              </a:rPr>
              <a:t> Centauri is a little over 4 light years.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998122"/>
            <a:ext cx="6400800" cy="38148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484187"/>
          </a:xfrm>
        </p:spPr>
        <p:txBody>
          <a:bodyPr/>
          <a:lstStyle/>
          <a:p>
            <a:r>
              <a:rPr lang="en-US" dirty="0">
                <a:effectLst/>
              </a:rPr>
              <a:t>Looking Into The Past</a:t>
            </a:r>
          </a:p>
        </p:txBody>
      </p:sp>
      <p:sp>
        <p:nvSpPr>
          <p:cNvPr id="25603" name="Rectangle 3"/>
          <p:cNvSpPr>
            <a:spLocks noGrp="1" noChangeArrowheads="1"/>
          </p:cNvSpPr>
          <p:nvPr>
            <p:ph type="body" idx="1"/>
          </p:nvPr>
        </p:nvSpPr>
        <p:spPr>
          <a:xfrm>
            <a:off x="0" y="685800"/>
            <a:ext cx="9144000" cy="4530725"/>
          </a:xfrm>
        </p:spPr>
        <p:txBody>
          <a:bodyPr/>
          <a:lstStyle/>
          <a:p>
            <a:r>
              <a:rPr lang="en-US" sz="2800" dirty="0">
                <a:effectLst/>
              </a:rPr>
              <a:t>When you view an object in the sky you are seeing it as it was in the past. It has taken the light a very long time to reach the Earth. Light from the Sun takes about </a:t>
            </a:r>
            <a:r>
              <a:rPr lang="en-US" sz="2800" dirty="0" smtClean="0">
                <a:effectLst/>
              </a:rPr>
              <a:t>500 seconds (8.3 min) </a:t>
            </a:r>
            <a:r>
              <a:rPr lang="en-US" sz="2800" dirty="0">
                <a:effectLst/>
              </a:rPr>
              <a:t>minutes to reach the Earth, whereas light from Pluto takes about </a:t>
            </a:r>
            <a:r>
              <a:rPr lang="en-US" sz="2800" dirty="0" smtClean="0">
                <a:effectLst/>
              </a:rPr>
              <a:t>5.5 </a:t>
            </a:r>
            <a:r>
              <a:rPr lang="en-US" sz="2800" dirty="0">
                <a:effectLst/>
              </a:rPr>
              <a:t>hours. The farther away, the longer light takes to reach the Earth. Light from the stars in the center of the universe takes about 25,000 years to reach the Earth. The Hubble telescope is capturing light from 12 billion years ago. </a:t>
            </a:r>
          </a:p>
          <a:p>
            <a:pPr>
              <a:buFont typeface="Wingdings" panose="05000000000000000000" pitchFamily="2" charset="2"/>
              <a:buNone/>
            </a:pPr>
            <a:endParaRPr lang="en-US" sz="2800" dirty="0">
              <a:effectLst/>
            </a:endParaRPr>
          </a:p>
          <a:p>
            <a:endParaRPr lang="en-US" sz="2800" dirty="0">
              <a:effectLst/>
            </a:endParaRPr>
          </a:p>
          <a:p>
            <a:endParaRPr lang="en-US" sz="2800" dirty="0"/>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dirty="0" smtClean="0"/>
              <a:t>Homework</a:t>
            </a:r>
            <a:endParaRPr lang="en-US" dirty="0"/>
          </a:p>
        </p:txBody>
      </p:sp>
      <p:sp>
        <p:nvSpPr>
          <p:cNvPr id="3" name="Content Placeholder 2"/>
          <p:cNvSpPr>
            <a:spLocks noGrp="1"/>
          </p:cNvSpPr>
          <p:nvPr>
            <p:ph idx="1"/>
          </p:nvPr>
        </p:nvSpPr>
        <p:spPr>
          <a:xfrm>
            <a:off x="381000" y="1143000"/>
            <a:ext cx="8229600" cy="1905000"/>
          </a:xfrm>
        </p:spPr>
        <p:txBody>
          <a:bodyPr/>
          <a:lstStyle/>
          <a:p>
            <a:r>
              <a:rPr lang="en-US" sz="6600" dirty="0" smtClean="0"/>
              <a:t>P. 383 # 1-7</a:t>
            </a:r>
            <a:endParaRPr lang="en-US" sz="6600" dirty="0"/>
          </a:p>
        </p:txBody>
      </p:sp>
    </p:spTree>
    <p:extLst>
      <p:ext uri="{BB962C8B-B14F-4D97-AF65-F5344CB8AC3E}">
        <p14:creationId xmlns:p14="http://schemas.microsoft.com/office/powerpoint/2010/main" val="3994027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981" b="13692"/>
          <a:stretch/>
        </p:blipFill>
        <p:spPr>
          <a:xfrm>
            <a:off x="1371600" y="3568003"/>
            <a:ext cx="7696200" cy="3213798"/>
          </a:xfrm>
          <a:prstGeom prst="rect">
            <a:avLst/>
          </a:prstGeom>
        </p:spPr>
      </p:pic>
      <p:sp>
        <p:nvSpPr>
          <p:cNvPr id="7170" name="Rectangle 2"/>
          <p:cNvSpPr>
            <a:spLocks noGrp="1" noChangeArrowheads="1"/>
          </p:cNvSpPr>
          <p:nvPr>
            <p:ph type="title"/>
          </p:nvPr>
        </p:nvSpPr>
        <p:spPr/>
        <p:txBody>
          <a:bodyPr/>
          <a:lstStyle/>
          <a:p>
            <a:r>
              <a:rPr lang="en-US" sz="4000">
                <a:effectLst/>
              </a:rPr>
              <a:t>Looking with the naked eye </a:t>
            </a:r>
            <a:br>
              <a:rPr lang="en-US" sz="4000">
                <a:effectLst/>
              </a:rPr>
            </a:br>
            <a:endParaRPr lang="en-US" sz="4000">
              <a:effectLst/>
            </a:endParaRPr>
          </a:p>
        </p:txBody>
      </p:sp>
      <p:sp>
        <p:nvSpPr>
          <p:cNvPr id="7171" name="Rectangle 3"/>
          <p:cNvSpPr>
            <a:spLocks noGrp="1" noChangeArrowheads="1"/>
          </p:cNvSpPr>
          <p:nvPr>
            <p:ph type="body" idx="1"/>
          </p:nvPr>
        </p:nvSpPr>
        <p:spPr>
          <a:xfrm>
            <a:off x="228600" y="1066801"/>
            <a:ext cx="8686800" cy="2819400"/>
          </a:xfrm>
        </p:spPr>
        <p:txBody>
          <a:bodyPr/>
          <a:lstStyle/>
          <a:p>
            <a:pPr>
              <a:spcBef>
                <a:spcPts val="500"/>
              </a:spcBef>
              <a:spcAft>
                <a:spcPts val="500"/>
              </a:spcAft>
            </a:pPr>
            <a:r>
              <a:rPr lang="en-US" sz="2800" dirty="0">
                <a:effectLst/>
              </a:rPr>
              <a:t>The earliest astronomers used several tools to chart the position of objects in the sky and to predict where the sun, moon, and certain stars would move. With the heavens serving as both timekeeper and navigational aid, such knowledge was of much more than scholarly interest</a:t>
            </a:r>
            <a:r>
              <a:rPr lang="en-US" sz="2800" dirty="0" smtClean="0">
                <a:effectLst/>
              </a:rPr>
              <a:t>.</a:t>
            </a:r>
            <a:endParaRPr lang="en-US" sz="2800" dirty="0">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68" decel="100000"/>
                                        <p:tgtEl>
                                          <p:spTgt spid="7170"/>
                                        </p:tgtEl>
                                      </p:cBhvr>
                                    </p:animEffect>
                                    <p:animScale>
                                      <p:cBhvr>
                                        <p:cTn id="8" dur="768" decel="100000"/>
                                        <p:tgtEl>
                                          <p:spTgt spid="7170"/>
                                        </p:tgtEl>
                                      </p:cBhvr>
                                      <p:from x="10000" y="10000"/>
                                      <p:to x="200000" y="450000"/>
                                    </p:animScale>
                                    <p:animScale>
                                      <p:cBhvr>
                                        <p:cTn id="9" dur="1230" accel="100000" fill="hold">
                                          <p:stCondLst>
                                            <p:cond delay="768"/>
                                          </p:stCondLst>
                                        </p:cTn>
                                        <p:tgtEl>
                                          <p:spTgt spid="7170"/>
                                        </p:tgtEl>
                                      </p:cBhvr>
                                      <p:from x="200000" y="450000"/>
                                      <p:to x="100000" y="100000"/>
                                    </p:animScale>
                                    <p:set>
                                      <p:cBhvr>
                                        <p:cTn id="10" dur="768" fill="hold"/>
                                        <p:tgtEl>
                                          <p:spTgt spid="7170"/>
                                        </p:tgtEl>
                                        <p:attrNameLst>
                                          <p:attrName>ppt_x</p:attrName>
                                        </p:attrNameLst>
                                      </p:cBhvr>
                                      <p:to>
                                        <p:strVal val="(0.5)"/>
                                      </p:to>
                                    </p:set>
                                    <p:anim from="(0.5)" to="(#ppt_x)" calcmode="lin" valueType="num">
                                      <p:cBhvr>
                                        <p:cTn id="11" dur="1230" accel="100000" fill="hold">
                                          <p:stCondLst>
                                            <p:cond delay="768"/>
                                          </p:stCondLst>
                                        </p:cTn>
                                        <p:tgtEl>
                                          <p:spTgt spid="7170"/>
                                        </p:tgtEl>
                                        <p:attrNameLst>
                                          <p:attrName>ppt_x</p:attrName>
                                        </p:attrNameLst>
                                      </p:cBhvr>
                                    </p:anim>
                                    <p:set>
                                      <p:cBhvr>
                                        <p:cTn id="12" dur="768" fill="hold"/>
                                        <p:tgtEl>
                                          <p:spTgt spid="7170"/>
                                        </p:tgtEl>
                                        <p:attrNameLst>
                                          <p:attrName>ppt_y</p:attrName>
                                        </p:attrNameLst>
                                      </p:cBhvr>
                                      <p:to>
                                        <p:strVal val="(#ppt_y+0.4)"/>
                                      </p:to>
                                    </p:set>
                                    <p:anim from="(#ppt_y+0.4)" to="(#ppt_y)" calcmode="lin" valueType="num">
                                      <p:cBhvr>
                                        <p:cTn id="13" dur="1230" accel="100000" fill="hold">
                                          <p:stCondLst>
                                            <p:cond delay="768"/>
                                          </p:stCondLst>
                                        </p:cTn>
                                        <p:tgtEl>
                                          <p:spTgt spid="71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 calcmode="lin" valueType="num">
                                      <p:cBhvr>
                                        <p:cTn id="18"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57200" y="76200"/>
            <a:ext cx="8229600" cy="560387"/>
          </a:xfrm>
        </p:spPr>
        <p:txBody>
          <a:bodyPr/>
          <a:lstStyle/>
          <a:p>
            <a:r>
              <a:rPr lang="en-US" sz="4000" dirty="0">
                <a:effectLst/>
              </a:rPr>
              <a:t/>
            </a:r>
            <a:br>
              <a:rPr lang="en-US" sz="4000" dirty="0">
                <a:effectLst/>
              </a:rPr>
            </a:br>
            <a:r>
              <a:rPr lang="en-US" sz="4000" dirty="0">
                <a:effectLst/>
              </a:rPr>
              <a:t>Early Telescope 	</a:t>
            </a:r>
            <a:br>
              <a:rPr lang="en-US" sz="4000" dirty="0">
                <a:effectLst/>
              </a:rPr>
            </a:br>
            <a:endParaRPr lang="en-US" sz="4000" dirty="0">
              <a:effectLst/>
            </a:endParaRPr>
          </a:p>
        </p:txBody>
      </p:sp>
      <p:sp>
        <p:nvSpPr>
          <p:cNvPr id="8197" name="Rectangle 5"/>
          <p:cNvSpPr>
            <a:spLocks noGrp="1" noChangeArrowheads="1"/>
          </p:cNvSpPr>
          <p:nvPr>
            <p:ph type="body" sz="half" idx="1"/>
          </p:nvPr>
        </p:nvSpPr>
        <p:spPr>
          <a:xfrm>
            <a:off x="76200" y="991021"/>
            <a:ext cx="4495800" cy="4530725"/>
          </a:xfrm>
        </p:spPr>
        <p:txBody>
          <a:bodyPr/>
          <a:lstStyle/>
          <a:p>
            <a:pPr>
              <a:lnSpc>
                <a:spcPct val="80000"/>
              </a:lnSpc>
            </a:pPr>
            <a:r>
              <a:rPr lang="en-US" sz="2800" dirty="0" smtClean="0">
                <a:effectLst/>
              </a:rPr>
              <a:t>Before </a:t>
            </a:r>
            <a:r>
              <a:rPr lang="en-US" sz="2800" dirty="0">
                <a:effectLst/>
              </a:rPr>
              <a:t>1609, when Galileo began using a brand new invention called the telescope, humankind's perception of the cosmos was limited to what could be seen with the naked eye. It was natural to perceive Earth as the center of the universe, with a transparent, starry sphere rotating around it. 	</a:t>
            </a:r>
          </a:p>
          <a:p>
            <a:pPr>
              <a:lnSpc>
                <a:spcPct val="80000"/>
              </a:lnSpc>
              <a:buFont typeface="Wingdings" panose="05000000000000000000" pitchFamily="2" charset="2"/>
              <a:buNone/>
            </a:pPr>
            <a:endParaRPr lang="en-US" sz="2400" dirty="0">
              <a:effectLst/>
            </a:endParaRPr>
          </a:p>
          <a:p>
            <a:pPr>
              <a:lnSpc>
                <a:spcPct val="80000"/>
              </a:lnSpc>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697650"/>
            <a:ext cx="4220547" cy="5895367"/>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768" decel="100000"/>
                                        <p:tgtEl>
                                          <p:spTgt spid="8196"/>
                                        </p:tgtEl>
                                      </p:cBhvr>
                                    </p:animEffect>
                                    <p:animScale>
                                      <p:cBhvr>
                                        <p:cTn id="8" dur="768" decel="100000"/>
                                        <p:tgtEl>
                                          <p:spTgt spid="8196"/>
                                        </p:tgtEl>
                                      </p:cBhvr>
                                      <p:from x="10000" y="10000"/>
                                      <p:to x="200000" y="450000"/>
                                    </p:animScale>
                                    <p:animScale>
                                      <p:cBhvr>
                                        <p:cTn id="9" dur="1230" accel="100000" fill="hold">
                                          <p:stCondLst>
                                            <p:cond delay="768"/>
                                          </p:stCondLst>
                                        </p:cTn>
                                        <p:tgtEl>
                                          <p:spTgt spid="8196"/>
                                        </p:tgtEl>
                                      </p:cBhvr>
                                      <p:from x="200000" y="450000"/>
                                      <p:to x="100000" y="100000"/>
                                    </p:animScale>
                                    <p:set>
                                      <p:cBhvr>
                                        <p:cTn id="10" dur="768" fill="hold"/>
                                        <p:tgtEl>
                                          <p:spTgt spid="8196"/>
                                        </p:tgtEl>
                                        <p:attrNameLst>
                                          <p:attrName>ppt_x</p:attrName>
                                        </p:attrNameLst>
                                      </p:cBhvr>
                                      <p:to>
                                        <p:strVal val="(0.5)"/>
                                      </p:to>
                                    </p:set>
                                    <p:anim from="(0.5)" to="(#ppt_x)" calcmode="lin" valueType="num">
                                      <p:cBhvr>
                                        <p:cTn id="11" dur="1230" accel="100000" fill="hold">
                                          <p:stCondLst>
                                            <p:cond delay="768"/>
                                          </p:stCondLst>
                                        </p:cTn>
                                        <p:tgtEl>
                                          <p:spTgt spid="8196"/>
                                        </p:tgtEl>
                                        <p:attrNameLst>
                                          <p:attrName>ppt_x</p:attrName>
                                        </p:attrNameLst>
                                      </p:cBhvr>
                                    </p:anim>
                                    <p:set>
                                      <p:cBhvr>
                                        <p:cTn id="12" dur="768" fill="hold"/>
                                        <p:tgtEl>
                                          <p:spTgt spid="8196"/>
                                        </p:tgtEl>
                                        <p:attrNameLst>
                                          <p:attrName>ppt_y</p:attrName>
                                        </p:attrNameLst>
                                      </p:cBhvr>
                                      <p:to>
                                        <p:strVal val="(#ppt_y+0.4)"/>
                                      </p:to>
                                    </p:set>
                                    <p:anim from="(#ppt_y+0.4)" to="(#ppt_y)" calcmode="lin" valueType="num">
                                      <p:cBhvr>
                                        <p:cTn id="13" dur="1230" accel="100000" fill="hold">
                                          <p:stCondLst>
                                            <p:cond delay="768"/>
                                          </p:stCondLst>
                                        </p:cTn>
                                        <p:tgtEl>
                                          <p:spTgt spid="819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197">
                                            <p:txEl>
                                              <p:pRg st="0" end="0"/>
                                            </p:txEl>
                                          </p:spTgt>
                                        </p:tgtEl>
                                        <p:attrNameLst>
                                          <p:attrName>style.visibility</p:attrName>
                                        </p:attrNameLst>
                                      </p:cBhvr>
                                      <p:to>
                                        <p:strVal val="visible"/>
                                      </p:to>
                                    </p:set>
                                    <p:anim calcmode="lin" valueType="num">
                                      <p:cBhvr>
                                        <p:cTn id="18" dur="5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19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2"/>
            <a:ext cx="8229600" cy="636587"/>
          </a:xfrm>
        </p:spPr>
        <p:txBody>
          <a:bodyPr/>
          <a:lstStyle/>
          <a:p>
            <a:r>
              <a:rPr lang="en-US" dirty="0" smtClean="0"/>
              <a:t>Sundial</a:t>
            </a:r>
            <a:endParaRPr lang="en-US" dirty="0"/>
          </a:p>
        </p:txBody>
      </p:sp>
      <p:sp>
        <p:nvSpPr>
          <p:cNvPr id="3" name="Text Placeholder 2"/>
          <p:cNvSpPr>
            <a:spLocks noGrp="1"/>
          </p:cNvSpPr>
          <p:nvPr>
            <p:ph type="body" sz="half" idx="1"/>
          </p:nvPr>
        </p:nvSpPr>
        <p:spPr>
          <a:xfrm>
            <a:off x="27992" y="2667000"/>
            <a:ext cx="4419600" cy="3755021"/>
          </a:xfrm>
        </p:spPr>
        <p:txBody>
          <a:bodyPr/>
          <a:lstStyle/>
          <a:p>
            <a:r>
              <a:rPr lang="en-US" dirty="0" smtClean="0">
                <a:effectLst/>
              </a:rPr>
              <a:t>A sundial works by casting a shadow in different positions, at different times of the day.  The must be aligned withy the celestial north.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81200"/>
            <a:ext cx="4638675" cy="4762500"/>
          </a:xfrm>
          <a:prstGeom prst="rect">
            <a:avLst/>
          </a:prstGeom>
        </p:spPr>
      </p:pic>
    </p:spTree>
    <p:extLst>
      <p:ext uri="{BB962C8B-B14F-4D97-AF65-F5344CB8AC3E}">
        <p14:creationId xmlns:p14="http://schemas.microsoft.com/office/powerpoint/2010/main" val="3296492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663" y="2133600"/>
            <a:ext cx="3824676" cy="4707294"/>
          </a:xfrm>
          <a:prstGeom prst="rect">
            <a:avLst/>
          </a:prstGeom>
        </p:spPr>
      </p:pic>
      <p:sp>
        <p:nvSpPr>
          <p:cNvPr id="9220" name="Rectangle 4"/>
          <p:cNvSpPr>
            <a:spLocks noGrp="1" noChangeArrowheads="1"/>
          </p:cNvSpPr>
          <p:nvPr>
            <p:ph type="title"/>
          </p:nvPr>
        </p:nvSpPr>
        <p:spPr>
          <a:xfrm>
            <a:off x="457200" y="76200"/>
            <a:ext cx="8229600" cy="560387"/>
          </a:xfrm>
        </p:spPr>
        <p:txBody>
          <a:bodyPr/>
          <a:lstStyle/>
          <a:p>
            <a:r>
              <a:rPr lang="en-US" sz="4000" dirty="0">
                <a:effectLst/>
              </a:rPr>
              <a:t/>
            </a:r>
            <a:br>
              <a:rPr lang="en-US" sz="4000" dirty="0">
                <a:effectLst/>
              </a:rPr>
            </a:br>
            <a:r>
              <a:rPr lang="en-US" sz="4000" dirty="0">
                <a:effectLst/>
              </a:rPr>
              <a:t>Quadrant 	</a:t>
            </a:r>
            <a:br>
              <a:rPr lang="en-US" sz="4000" dirty="0">
                <a:effectLst/>
              </a:rPr>
            </a:br>
            <a:endParaRPr lang="en-US" sz="4000" dirty="0">
              <a:effectLst/>
            </a:endParaRPr>
          </a:p>
        </p:txBody>
      </p:sp>
      <p:sp>
        <p:nvSpPr>
          <p:cNvPr id="9221" name="Rectangle 5"/>
          <p:cNvSpPr>
            <a:spLocks noGrp="1" noChangeArrowheads="1"/>
          </p:cNvSpPr>
          <p:nvPr>
            <p:ph type="body" sz="half" idx="1"/>
          </p:nvPr>
        </p:nvSpPr>
        <p:spPr>
          <a:xfrm>
            <a:off x="29547" y="636587"/>
            <a:ext cx="5410200" cy="5992813"/>
          </a:xfrm>
        </p:spPr>
        <p:txBody>
          <a:bodyPr/>
          <a:lstStyle/>
          <a:p>
            <a:r>
              <a:rPr lang="en-US" sz="2400" dirty="0" err="1" smtClean="0">
                <a:effectLst/>
              </a:rPr>
              <a:t>Tycho</a:t>
            </a:r>
            <a:r>
              <a:rPr lang="en-US" sz="2400" dirty="0" smtClean="0">
                <a:effectLst/>
              </a:rPr>
              <a:t> </a:t>
            </a:r>
            <a:r>
              <a:rPr lang="en-US" sz="2400" dirty="0">
                <a:effectLst/>
              </a:rPr>
              <a:t>Brahe was an observation genius in astronomy before the age of the telescope. The mural, or </a:t>
            </a:r>
            <a:r>
              <a:rPr lang="en-US" sz="2400" dirty="0" err="1" smtClean="0">
                <a:effectLst/>
              </a:rPr>
              <a:t>Tychonian</a:t>
            </a:r>
            <a:r>
              <a:rPr lang="en-US" sz="2400" dirty="0" smtClean="0">
                <a:effectLst/>
              </a:rPr>
              <a:t> </a:t>
            </a:r>
            <a:r>
              <a:rPr lang="en-US" sz="2400" dirty="0">
                <a:effectLst/>
              </a:rPr>
              <a:t>quadrant was actually a very large brass quadrant, affixed to a wall. Its radius measured almost two meters and was graduated in tens of seconds. Sightings were taken along the quadrant through the small window in the opposing wall, to which </a:t>
            </a:r>
            <a:r>
              <a:rPr lang="en-US" sz="2400" dirty="0" err="1">
                <a:effectLst/>
              </a:rPr>
              <a:t>Tycho</a:t>
            </a:r>
            <a:r>
              <a:rPr lang="en-US" sz="2400" dirty="0">
                <a:effectLst/>
              </a:rPr>
              <a:t> points. The clock shown at the bottom right, accurate to seconds, allowed the observers to note the precise moment of observation</a:t>
            </a:r>
            <a:r>
              <a:rPr lang="en-US" sz="2400" dirty="0" smtClean="0">
                <a:effectLst/>
              </a:rPr>
              <a:t>.</a:t>
            </a:r>
            <a:endParaRPr lang="en-US" sz="2400" dirty="0">
              <a:effectLst/>
            </a:endParaRPr>
          </a:p>
          <a:p>
            <a:endParaRPr lang="en-US" sz="17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768" decel="100000"/>
                                        <p:tgtEl>
                                          <p:spTgt spid="9220"/>
                                        </p:tgtEl>
                                      </p:cBhvr>
                                    </p:animEffect>
                                    <p:animScale>
                                      <p:cBhvr>
                                        <p:cTn id="8" dur="768" decel="100000"/>
                                        <p:tgtEl>
                                          <p:spTgt spid="9220"/>
                                        </p:tgtEl>
                                      </p:cBhvr>
                                      <p:from x="10000" y="10000"/>
                                      <p:to x="200000" y="450000"/>
                                    </p:animScale>
                                    <p:animScale>
                                      <p:cBhvr>
                                        <p:cTn id="9" dur="1230" accel="100000" fill="hold">
                                          <p:stCondLst>
                                            <p:cond delay="768"/>
                                          </p:stCondLst>
                                        </p:cTn>
                                        <p:tgtEl>
                                          <p:spTgt spid="9220"/>
                                        </p:tgtEl>
                                      </p:cBhvr>
                                      <p:from x="200000" y="450000"/>
                                      <p:to x="100000" y="100000"/>
                                    </p:animScale>
                                    <p:set>
                                      <p:cBhvr>
                                        <p:cTn id="10" dur="768" fill="hold"/>
                                        <p:tgtEl>
                                          <p:spTgt spid="9220"/>
                                        </p:tgtEl>
                                        <p:attrNameLst>
                                          <p:attrName>ppt_x</p:attrName>
                                        </p:attrNameLst>
                                      </p:cBhvr>
                                      <p:to>
                                        <p:strVal val="(0.5)"/>
                                      </p:to>
                                    </p:set>
                                    <p:anim from="(0.5)" to="(#ppt_x)" calcmode="lin" valueType="num">
                                      <p:cBhvr>
                                        <p:cTn id="11" dur="1230" accel="100000" fill="hold">
                                          <p:stCondLst>
                                            <p:cond delay="768"/>
                                          </p:stCondLst>
                                        </p:cTn>
                                        <p:tgtEl>
                                          <p:spTgt spid="9220"/>
                                        </p:tgtEl>
                                        <p:attrNameLst>
                                          <p:attrName>ppt_x</p:attrName>
                                        </p:attrNameLst>
                                      </p:cBhvr>
                                    </p:anim>
                                    <p:set>
                                      <p:cBhvr>
                                        <p:cTn id="12" dur="768" fill="hold"/>
                                        <p:tgtEl>
                                          <p:spTgt spid="9220"/>
                                        </p:tgtEl>
                                        <p:attrNameLst>
                                          <p:attrName>ppt_y</p:attrName>
                                        </p:attrNameLst>
                                      </p:cBhvr>
                                      <p:to>
                                        <p:strVal val="(#ppt_y+0.4)"/>
                                      </p:to>
                                    </p:set>
                                    <p:anim from="(#ppt_y+0.4)" to="(#ppt_y)" calcmode="lin" valueType="num">
                                      <p:cBhvr>
                                        <p:cTn id="13" dur="1230" accel="100000" fill="hold">
                                          <p:stCondLst>
                                            <p:cond delay="768"/>
                                          </p:stCondLst>
                                        </p:cTn>
                                        <p:tgtEl>
                                          <p:spTgt spid="922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9221">
                                            <p:txEl>
                                              <p:pRg st="0" end="0"/>
                                            </p:txEl>
                                          </p:spTgt>
                                        </p:tgtEl>
                                        <p:attrNameLst>
                                          <p:attrName>style.visibility</p:attrName>
                                        </p:attrNameLst>
                                      </p:cBhvr>
                                      <p:to>
                                        <p:strVal val="visible"/>
                                      </p:to>
                                    </p:set>
                                    <p:anim calcmode="lin" valueType="num">
                                      <p:cBhvr>
                                        <p:cTn id="18" dur="500" fill="hold"/>
                                        <p:tgtEl>
                                          <p:spTgt spid="922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22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9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76200"/>
            <a:ext cx="8229600" cy="484187"/>
          </a:xfrm>
        </p:spPr>
        <p:txBody>
          <a:bodyPr/>
          <a:lstStyle/>
          <a:p>
            <a:r>
              <a:rPr lang="en-US" sz="4000" dirty="0">
                <a:effectLst/>
              </a:rPr>
              <a:t/>
            </a:r>
            <a:br>
              <a:rPr lang="en-US" sz="4000" dirty="0">
                <a:effectLst/>
              </a:rPr>
            </a:br>
            <a:r>
              <a:rPr lang="en-US" sz="4000" dirty="0" err="1">
                <a:effectLst/>
              </a:rPr>
              <a:t>Armillery</a:t>
            </a:r>
            <a:r>
              <a:rPr lang="en-US" sz="4000" dirty="0">
                <a:effectLst/>
              </a:rPr>
              <a:t> Sphere 	</a:t>
            </a:r>
            <a:br>
              <a:rPr lang="en-US" sz="4000" dirty="0">
                <a:effectLst/>
              </a:rPr>
            </a:br>
            <a:endParaRPr lang="en-US" sz="4000" dirty="0">
              <a:effectLst/>
            </a:endParaRPr>
          </a:p>
        </p:txBody>
      </p:sp>
      <p:sp>
        <p:nvSpPr>
          <p:cNvPr id="10245" name="Rectangle 5"/>
          <p:cNvSpPr>
            <a:spLocks noGrp="1" noChangeArrowheads="1"/>
          </p:cNvSpPr>
          <p:nvPr>
            <p:ph type="body" sz="half" idx="1"/>
          </p:nvPr>
        </p:nvSpPr>
        <p:spPr>
          <a:xfrm>
            <a:off x="-23327" y="584994"/>
            <a:ext cx="9067800" cy="1752599"/>
          </a:xfrm>
        </p:spPr>
        <p:txBody>
          <a:bodyPr/>
          <a:lstStyle/>
          <a:p>
            <a:pPr>
              <a:lnSpc>
                <a:spcPct val="80000"/>
              </a:lnSpc>
            </a:pPr>
            <a:r>
              <a:rPr lang="en-US" sz="2800" dirty="0" smtClean="0">
                <a:effectLst/>
              </a:rPr>
              <a:t>was </a:t>
            </a:r>
            <a:r>
              <a:rPr lang="en-US" sz="2800" dirty="0">
                <a:effectLst/>
              </a:rPr>
              <a:t>used to locate celestial objects As measuring devices became more and more precise, old notions about the universe began to crumble. For example, Brahe's measurements--even though they were made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073" y="2285943"/>
            <a:ext cx="4343400" cy="4343400"/>
          </a:xfrm>
          <a:prstGeom prst="rect">
            <a:avLst/>
          </a:prstGeom>
        </p:spPr>
      </p:pic>
      <p:sp>
        <p:nvSpPr>
          <p:cNvPr id="7" name="Rectangle 6"/>
          <p:cNvSpPr/>
          <p:nvPr/>
        </p:nvSpPr>
        <p:spPr>
          <a:xfrm>
            <a:off x="304801" y="1981200"/>
            <a:ext cx="4495800" cy="3194721"/>
          </a:xfrm>
          <a:prstGeom prst="rect">
            <a:avLst/>
          </a:prstGeom>
        </p:spPr>
        <p:txBody>
          <a:bodyPr wrap="square">
            <a:spAutoFit/>
          </a:bodyPr>
          <a:lstStyle/>
          <a:p>
            <a:pPr eaLnBrk="1" hangingPunct="1">
              <a:lnSpc>
                <a:spcPct val="80000"/>
              </a:lnSpc>
              <a:spcBef>
                <a:spcPct val="20000"/>
              </a:spcBef>
              <a:buClr>
                <a:srgbClr val="FFFFCC"/>
              </a:buClr>
              <a:buSzPct val="75000"/>
            </a:pPr>
            <a:r>
              <a:rPr lang="en-US" sz="2800" dirty="0" smtClean="0">
                <a:solidFill>
                  <a:srgbClr val="FFFFFF"/>
                </a:solidFill>
                <a:latin typeface="Arial"/>
              </a:rPr>
              <a:t>with </a:t>
            </a:r>
            <a:r>
              <a:rPr lang="en-US" sz="2800" dirty="0">
                <a:solidFill>
                  <a:srgbClr val="FFFFFF"/>
                </a:solidFill>
                <a:latin typeface="Arial"/>
              </a:rPr>
              <a:t>the naked eye--were fine enough to reveal that comets move through the same region of space as the planets. That destroyed the idea that planets occupied a special place that no other object could penetrate.</a:t>
            </a:r>
            <a:endParaRPr lang="en-US" sz="2000" dirty="0">
              <a:solidFill>
                <a:srgbClr val="FFFFFF"/>
              </a:solidFill>
              <a:effectLst>
                <a:outerShdw blurRad="38100" dist="38100" dir="2700000" algn="tl">
                  <a:srgbClr val="010199"/>
                </a:outerShdw>
              </a:effectLst>
              <a:latin typeface="Aria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768" decel="100000"/>
                                        <p:tgtEl>
                                          <p:spTgt spid="10244"/>
                                        </p:tgtEl>
                                      </p:cBhvr>
                                    </p:animEffect>
                                    <p:animScale>
                                      <p:cBhvr>
                                        <p:cTn id="8" dur="768" decel="100000"/>
                                        <p:tgtEl>
                                          <p:spTgt spid="10244"/>
                                        </p:tgtEl>
                                      </p:cBhvr>
                                      <p:from x="10000" y="10000"/>
                                      <p:to x="200000" y="450000"/>
                                    </p:animScale>
                                    <p:animScale>
                                      <p:cBhvr>
                                        <p:cTn id="9" dur="1230" accel="100000" fill="hold">
                                          <p:stCondLst>
                                            <p:cond delay="768"/>
                                          </p:stCondLst>
                                        </p:cTn>
                                        <p:tgtEl>
                                          <p:spTgt spid="10244"/>
                                        </p:tgtEl>
                                      </p:cBhvr>
                                      <p:from x="200000" y="450000"/>
                                      <p:to x="100000" y="100000"/>
                                    </p:animScale>
                                    <p:set>
                                      <p:cBhvr>
                                        <p:cTn id="10" dur="768" fill="hold"/>
                                        <p:tgtEl>
                                          <p:spTgt spid="10244"/>
                                        </p:tgtEl>
                                        <p:attrNameLst>
                                          <p:attrName>ppt_x</p:attrName>
                                        </p:attrNameLst>
                                      </p:cBhvr>
                                      <p:to>
                                        <p:strVal val="(0.5)"/>
                                      </p:to>
                                    </p:set>
                                    <p:anim from="(0.5)" to="(#ppt_x)" calcmode="lin" valueType="num">
                                      <p:cBhvr>
                                        <p:cTn id="11" dur="1230" accel="100000" fill="hold">
                                          <p:stCondLst>
                                            <p:cond delay="768"/>
                                          </p:stCondLst>
                                        </p:cTn>
                                        <p:tgtEl>
                                          <p:spTgt spid="10244"/>
                                        </p:tgtEl>
                                        <p:attrNameLst>
                                          <p:attrName>ppt_x</p:attrName>
                                        </p:attrNameLst>
                                      </p:cBhvr>
                                    </p:anim>
                                    <p:set>
                                      <p:cBhvr>
                                        <p:cTn id="12" dur="768" fill="hold"/>
                                        <p:tgtEl>
                                          <p:spTgt spid="10244"/>
                                        </p:tgtEl>
                                        <p:attrNameLst>
                                          <p:attrName>ppt_y</p:attrName>
                                        </p:attrNameLst>
                                      </p:cBhvr>
                                      <p:to>
                                        <p:strVal val="(#ppt_y+0.4)"/>
                                      </p:to>
                                    </p:set>
                                    <p:anim from="(#ppt_y+0.4)" to="(#ppt_y)" calcmode="lin" valueType="num">
                                      <p:cBhvr>
                                        <p:cTn id="13" dur="1230" accel="100000" fill="hold">
                                          <p:stCondLst>
                                            <p:cond delay="768"/>
                                          </p:stCondLst>
                                        </p:cTn>
                                        <p:tgtEl>
                                          <p:spTgt spid="1024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45">
                                            <p:txEl>
                                              <p:pRg st="0" end="0"/>
                                            </p:txEl>
                                          </p:spTgt>
                                        </p:tgtEl>
                                        <p:attrNameLst>
                                          <p:attrName>style.visibility</p:attrName>
                                        </p:attrNameLst>
                                      </p:cBhvr>
                                      <p:to>
                                        <p:strVal val="visible"/>
                                      </p:to>
                                    </p:set>
                                    <p:anim calcmode="lin" valueType="num">
                                      <p:cBhvr>
                                        <p:cTn id="18" dur="500" fill="hold"/>
                                        <p:tgtEl>
                                          <p:spTgt spid="1024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4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347377"/>
            <a:ext cx="8001000" cy="55106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2857500" cy="2857500"/>
          </a:xfrm>
          <a:prstGeom prst="rect">
            <a:avLst/>
          </a:prstGeom>
        </p:spPr>
      </p:pic>
      <p:sp>
        <p:nvSpPr>
          <p:cNvPr id="2" name="Rectangle 1"/>
          <p:cNvSpPr/>
          <p:nvPr/>
        </p:nvSpPr>
        <p:spPr>
          <a:xfrm>
            <a:off x="4495800" y="288968"/>
            <a:ext cx="4080912" cy="769441"/>
          </a:xfrm>
          <a:prstGeom prst="rect">
            <a:avLst/>
          </a:prstGeom>
        </p:spPr>
        <p:txBody>
          <a:bodyPr wrap="square">
            <a:spAutoFit/>
          </a:bodyPr>
          <a:lstStyle/>
          <a:p>
            <a:r>
              <a:rPr lang="en-US" sz="4400" dirty="0"/>
              <a:t>Astrolabe </a:t>
            </a:r>
          </a:p>
        </p:txBody>
      </p:sp>
    </p:spTree>
    <p:extLst>
      <p:ext uri="{BB962C8B-B14F-4D97-AF65-F5344CB8AC3E}">
        <p14:creationId xmlns:p14="http://schemas.microsoft.com/office/powerpoint/2010/main" val="906389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0980" y="9331"/>
            <a:ext cx="8229600" cy="636587"/>
          </a:xfrm>
        </p:spPr>
        <p:txBody>
          <a:bodyPr/>
          <a:lstStyle/>
          <a:p>
            <a:r>
              <a:rPr lang="en-US" sz="4000" dirty="0">
                <a:effectLst/>
              </a:rPr>
              <a:t/>
            </a:r>
            <a:br>
              <a:rPr lang="en-US" sz="4000" dirty="0">
                <a:effectLst/>
              </a:rPr>
            </a:br>
            <a:r>
              <a:rPr lang="en-US" sz="4000" dirty="0">
                <a:effectLst/>
              </a:rPr>
              <a:t>Astrolabe 	</a:t>
            </a:r>
            <a:br>
              <a:rPr lang="en-US" sz="4000" dirty="0">
                <a:effectLst/>
              </a:rPr>
            </a:br>
            <a:endParaRPr lang="en-US" sz="4000" dirty="0">
              <a:effectLst/>
            </a:endParaRPr>
          </a:p>
        </p:txBody>
      </p:sp>
      <p:sp>
        <p:nvSpPr>
          <p:cNvPr id="11268" name="Rectangle 4"/>
          <p:cNvSpPr>
            <a:spLocks noGrp="1" noChangeArrowheads="1"/>
          </p:cNvSpPr>
          <p:nvPr>
            <p:ph type="body" sz="half" idx="1"/>
          </p:nvPr>
        </p:nvSpPr>
        <p:spPr>
          <a:xfrm>
            <a:off x="0" y="533400"/>
            <a:ext cx="9144000" cy="6248400"/>
          </a:xfrm>
        </p:spPr>
        <p:txBody>
          <a:bodyPr/>
          <a:lstStyle/>
          <a:p>
            <a:pPr>
              <a:lnSpc>
                <a:spcPct val="80000"/>
              </a:lnSpc>
            </a:pPr>
            <a:r>
              <a:rPr lang="en-US" sz="2800" dirty="0" smtClean="0">
                <a:effectLst/>
              </a:rPr>
              <a:t>The </a:t>
            </a:r>
            <a:r>
              <a:rPr lang="en-US" sz="2800" dirty="0">
                <a:effectLst/>
              </a:rPr>
              <a:t>astrolabe is the instrument used to observe the stars and determine their position on the horizon. It had two parts. The back had a moveable sighting arm and a scale for measuring altitude, while the front had a map of the heavens that helped to calculate the future position of objects. With this device, astronomers and others could predict when the sun and certain bright stars would rise or set on any given day. </a:t>
            </a:r>
            <a:r>
              <a:rPr lang="en-US" sz="2800" dirty="0" err="1">
                <a:effectLst/>
              </a:rPr>
              <a:t>Ipparch</a:t>
            </a:r>
            <a:r>
              <a:rPr lang="en-US" sz="2800" dirty="0">
                <a:effectLst/>
              </a:rPr>
              <a:t> invented the astrolabe in the 2nd century B.C. Ptolemy used the astrolabe as a type of geographical map. They were later used to tell time. In the Middle Ages the astrolabe was the main instrument for navigation later to be replaced by the sextant. At the beginning of the 20th century the prismatic astrolabe appeared, enabling the rays of a celestial body to be reflected onto a mercury surface to determine the point in time that it reached a certain height on the horizon. 	</a:t>
            </a:r>
          </a:p>
          <a:p>
            <a:pPr>
              <a:lnSpc>
                <a:spcPct val="80000"/>
              </a:lnSpc>
              <a:buFont typeface="Wingdings" panose="05000000000000000000" pitchFamily="2" charset="2"/>
              <a:buNone/>
            </a:pPr>
            <a:endParaRPr lang="en-US" sz="18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4882"/>
            <a:ext cx="8229600" cy="484187"/>
          </a:xfrm>
        </p:spPr>
        <p:txBody>
          <a:bodyPr/>
          <a:lstStyle/>
          <a:p>
            <a:r>
              <a:rPr lang="en-US" sz="4000" dirty="0">
                <a:effectLst/>
              </a:rPr>
              <a:t/>
            </a:r>
            <a:br>
              <a:rPr lang="en-US" sz="4000" dirty="0">
                <a:effectLst/>
              </a:rPr>
            </a:br>
            <a:r>
              <a:rPr lang="en-US" sz="4000" dirty="0" smtClean="0">
                <a:effectLst/>
              </a:rPr>
              <a:t>Sextant </a:t>
            </a:r>
            <a:r>
              <a:rPr lang="en-US" sz="4000" dirty="0">
                <a:effectLst/>
              </a:rPr>
              <a:t>	</a:t>
            </a:r>
            <a:br>
              <a:rPr lang="en-US" sz="4000" dirty="0">
                <a:effectLst/>
              </a:rPr>
            </a:br>
            <a:endParaRPr lang="en-US" sz="4000" dirty="0">
              <a:effectLst/>
            </a:endParaRPr>
          </a:p>
        </p:txBody>
      </p:sp>
      <p:sp>
        <p:nvSpPr>
          <p:cNvPr id="16388" name="Rectangle 4"/>
          <p:cNvSpPr>
            <a:spLocks noGrp="1" noChangeArrowheads="1"/>
          </p:cNvSpPr>
          <p:nvPr>
            <p:ph type="body" sz="half" idx="1"/>
          </p:nvPr>
        </p:nvSpPr>
        <p:spPr>
          <a:xfrm>
            <a:off x="0" y="507514"/>
            <a:ext cx="9144000" cy="2540486"/>
          </a:xfrm>
        </p:spPr>
        <p:txBody>
          <a:bodyPr/>
          <a:lstStyle/>
          <a:p>
            <a:pPr>
              <a:lnSpc>
                <a:spcPct val="90000"/>
              </a:lnSpc>
            </a:pPr>
            <a:r>
              <a:rPr lang="en-US" sz="2600" dirty="0" smtClean="0">
                <a:effectLst/>
              </a:rPr>
              <a:t>A </a:t>
            </a:r>
            <a:r>
              <a:rPr lang="en-US" sz="2600" dirty="0">
                <a:effectLst/>
              </a:rPr>
              <a:t>sextant is a tool for measuring the angular altitude of a star above the horizon, which was usually the sun. Primarily, they were used for navigation. This instrument can be used to measure the height of a celestial body from aircraft, spacecraft or the ship's deck. The main types are the sextant used for ships and the bubble sextant used only on aircraft. </a:t>
            </a:r>
          </a:p>
          <a:p>
            <a:pPr>
              <a:lnSpc>
                <a:spcPct val="90000"/>
              </a:lnSpc>
            </a:pPr>
            <a:endParaRPr lang="en-US" sz="2400" dirty="0"/>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743200"/>
            <a:ext cx="6020462" cy="4011666"/>
          </a:xfrm>
          <a:prstGeom prst="rect">
            <a:avLst/>
          </a:prstGeom>
        </p:spPr>
      </p:pic>
      <p:cxnSp>
        <p:nvCxnSpPr>
          <p:cNvPr id="3" name="Straight Arrow Connector 2"/>
          <p:cNvCxnSpPr/>
          <p:nvPr/>
        </p:nvCxnSpPr>
        <p:spPr bwMode="auto">
          <a:xfrm>
            <a:off x="762000" y="4348065"/>
            <a:ext cx="2209800" cy="0"/>
          </a:xfrm>
          <a:prstGeom prst="straightConnector1">
            <a:avLst/>
          </a:prstGeom>
          <a:ln w="76200">
            <a:headEnd type="none" w="med" len="med"/>
            <a:tailEnd type="triangle"/>
          </a:ln>
          <a:extLst/>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866278" y="3886400"/>
            <a:ext cx="1848843" cy="461665"/>
          </a:xfrm>
          <a:prstGeom prst="rect">
            <a:avLst/>
          </a:prstGeom>
          <a:noFill/>
        </p:spPr>
        <p:txBody>
          <a:bodyPr wrap="square" rtlCol="0">
            <a:spAutoFit/>
          </a:bodyPr>
          <a:lstStyle/>
          <a:p>
            <a:r>
              <a:rPr lang="en-US" sz="2400" dirty="0" smtClean="0"/>
              <a:t>Click the pic</a:t>
            </a:r>
            <a:endParaRPr lang="en-US" sz="2400"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emplate>
  <TotalTime>334</TotalTime>
  <Words>859</Words>
  <Application>Microsoft Office PowerPoint</Application>
  <PresentationFormat>On-screen Show (4:3)</PresentationFormat>
  <Paragraphs>34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Orbit</vt:lpstr>
      <vt:lpstr>1.2 Discovery Through Technology  </vt:lpstr>
      <vt:lpstr>Looking with the naked eye  </vt:lpstr>
      <vt:lpstr> Early Telescope   </vt:lpstr>
      <vt:lpstr>Sundial</vt:lpstr>
      <vt:lpstr> Quadrant   </vt:lpstr>
      <vt:lpstr> Armillery Sphere   </vt:lpstr>
      <vt:lpstr>PowerPoint Presentation</vt:lpstr>
      <vt:lpstr> Astrolabe   </vt:lpstr>
      <vt:lpstr> Sextant   </vt:lpstr>
      <vt:lpstr> Cross-staff   </vt:lpstr>
      <vt:lpstr>Astronomical Units (AU)</vt:lpstr>
      <vt:lpstr>Light-Year</vt:lpstr>
      <vt:lpstr>Looking Into The Past</vt:lpstr>
      <vt:lpstr>Homework</vt:lpstr>
    </vt:vector>
  </TitlesOfParts>
  <Company>PWSD#76</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Discovery Through Technology</dc:title>
  <dc:creator>Standring, Daniel</dc:creator>
  <cp:lastModifiedBy>Standring, Daniel</cp:lastModifiedBy>
  <cp:revision>20</cp:revision>
  <cp:lastPrinted>2013-05-13T16:28:42Z</cp:lastPrinted>
  <dcterms:created xsi:type="dcterms:W3CDTF">2007-05-15T19:21:18Z</dcterms:created>
  <dcterms:modified xsi:type="dcterms:W3CDTF">2013-05-14T16:33:59Z</dcterms:modified>
</cp:coreProperties>
</file>