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12"/>
  </p:handoutMasterIdLst>
  <p:sldIdLst>
    <p:sldId id="256" r:id="rId2"/>
    <p:sldId id="257" r:id="rId3"/>
    <p:sldId id="258" r:id="rId4"/>
    <p:sldId id="259" r:id="rId5"/>
    <p:sldId id="260" r:id="rId6"/>
    <p:sldId id="261" r:id="rId7"/>
    <p:sldId id="264" r:id="rId8"/>
    <p:sldId id="262" r:id="rId9"/>
    <p:sldId id="263" r:id="rId10"/>
    <p:sldId id="265" r:id="rId11"/>
  </p:sldIdLst>
  <p:sldSz cx="9144000" cy="6858000" type="screen4x3"/>
  <p:notesSz cx="6858000"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0" autoAdjust="0"/>
    <p:restoredTop sz="94660"/>
  </p:normalViewPr>
  <p:slideViewPr>
    <p:cSldViewPr>
      <p:cViewPr varScale="1">
        <p:scale>
          <a:sx n="103" d="100"/>
          <a:sy n="103" d="100"/>
        </p:scale>
        <p:origin x="40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5363"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5364"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5365"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A95CD0-8C6A-4011-A75A-9D052384C8D9}" type="slidenum">
              <a:rPr lang="en-US"/>
              <a:pPr>
                <a:defRPr/>
              </a:pPr>
              <a:t>‹#›</a:t>
            </a:fld>
            <a:endParaRPr lang="en-US"/>
          </a:p>
        </p:txBody>
      </p:sp>
    </p:spTree>
    <p:extLst>
      <p:ext uri="{BB962C8B-B14F-4D97-AF65-F5344CB8AC3E}">
        <p14:creationId xmlns:p14="http://schemas.microsoft.com/office/powerpoint/2010/main" val="741169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6466FA3D-586B-40DE-8A37-D6054CD2E483}" type="slidenum">
              <a:rPr lang="en-US"/>
              <a:pPr>
                <a:defRPr/>
              </a:pPr>
              <a:t>‹#›</a:t>
            </a:fld>
            <a:endParaRPr lang="en-US"/>
          </a:p>
        </p:txBody>
      </p:sp>
    </p:spTree>
    <p:extLst>
      <p:ext uri="{BB962C8B-B14F-4D97-AF65-F5344CB8AC3E}">
        <p14:creationId xmlns:p14="http://schemas.microsoft.com/office/powerpoint/2010/main" val="131409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68439BC-3FC6-4EE0-96FC-9C1312A345DD}" type="slidenum">
              <a:rPr lang="en-US"/>
              <a:pPr>
                <a:defRPr/>
              </a:pPr>
              <a:t>‹#›</a:t>
            </a:fld>
            <a:endParaRPr lang="en-US"/>
          </a:p>
        </p:txBody>
      </p:sp>
    </p:spTree>
    <p:extLst>
      <p:ext uri="{BB962C8B-B14F-4D97-AF65-F5344CB8AC3E}">
        <p14:creationId xmlns:p14="http://schemas.microsoft.com/office/powerpoint/2010/main" val="96599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610E052-AAF0-448E-B93A-7BC2CBA630DE}" type="slidenum">
              <a:rPr lang="en-US"/>
              <a:pPr>
                <a:defRPr/>
              </a:pPr>
              <a:t>‹#›</a:t>
            </a:fld>
            <a:endParaRPr lang="en-US"/>
          </a:p>
        </p:txBody>
      </p:sp>
    </p:spTree>
    <p:extLst>
      <p:ext uri="{BB962C8B-B14F-4D97-AF65-F5344CB8AC3E}">
        <p14:creationId xmlns:p14="http://schemas.microsoft.com/office/powerpoint/2010/main" val="20321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6B743ABB-0E77-4EB0-B2FE-5D7EA97912F1}" type="slidenum">
              <a:rPr lang="en-US"/>
              <a:pPr>
                <a:defRPr/>
              </a:pPr>
              <a:t>‹#›</a:t>
            </a:fld>
            <a:endParaRPr lang="en-US"/>
          </a:p>
        </p:txBody>
      </p:sp>
    </p:spTree>
    <p:extLst>
      <p:ext uri="{BB962C8B-B14F-4D97-AF65-F5344CB8AC3E}">
        <p14:creationId xmlns:p14="http://schemas.microsoft.com/office/powerpoint/2010/main" val="56114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5C56F3F-91BA-49F1-A607-AE8CE0057B49}" type="slidenum">
              <a:rPr lang="en-US"/>
              <a:pPr>
                <a:defRPr/>
              </a:pPr>
              <a:t>‹#›</a:t>
            </a:fld>
            <a:endParaRPr lang="en-US"/>
          </a:p>
        </p:txBody>
      </p:sp>
    </p:spTree>
    <p:extLst>
      <p:ext uri="{BB962C8B-B14F-4D97-AF65-F5344CB8AC3E}">
        <p14:creationId xmlns:p14="http://schemas.microsoft.com/office/powerpoint/2010/main" val="348692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18A4C73-0FCD-4272-A5E1-382F16BAC812}" type="slidenum">
              <a:rPr lang="en-US"/>
              <a:pPr>
                <a:defRPr/>
              </a:pPr>
              <a:t>‹#›</a:t>
            </a:fld>
            <a:endParaRPr lang="en-US"/>
          </a:p>
        </p:txBody>
      </p:sp>
    </p:spTree>
    <p:extLst>
      <p:ext uri="{BB962C8B-B14F-4D97-AF65-F5344CB8AC3E}">
        <p14:creationId xmlns:p14="http://schemas.microsoft.com/office/powerpoint/2010/main" val="318279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5BC86A03-3B14-42A7-8694-7F6DE574F124}" type="slidenum">
              <a:rPr lang="en-US"/>
              <a:pPr>
                <a:defRPr/>
              </a:pPr>
              <a:t>‹#›</a:t>
            </a:fld>
            <a:endParaRPr lang="en-US"/>
          </a:p>
        </p:txBody>
      </p:sp>
    </p:spTree>
    <p:extLst>
      <p:ext uri="{BB962C8B-B14F-4D97-AF65-F5344CB8AC3E}">
        <p14:creationId xmlns:p14="http://schemas.microsoft.com/office/powerpoint/2010/main" val="415351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FACDD64-BFBA-4D5A-94B0-C55AB43B56BC}" type="slidenum">
              <a:rPr lang="en-US"/>
              <a:pPr>
                <a:defRPr/>
              </a:pPr>
              <a:t>‹#›</a:t>
            </a:fld>
            <a:endParaRPr lang="en-US"/>
          </a:p>
        </p:txBody>
      </p:sp>
    </p:spTree>
    <p:extLst>
      <p:ext uri="{BB962C8B-B14F-4D97-AF65-F5344CB8AC3E}">
        <p14:creationId xmlns:p14="http://schemas.microsoft.com/office/powerpoint/2010/main" val="236451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7E86EF43-C14A-415C-A475-64BF2EA9A843}" type="slidenum">
              <a:rPr lang="en-US"/>
              <a:pPr>
                <a:defRPr/>
              </a:pPr>
              <a:t>‹#›</a:t>
            </a:fld>
            <a:endParaRPr lang="en-US"/>
          </a:p>
        </p:txBody>
      </p:sp>
    </p:spTree>
    <p:extLst>
      <p:ext uri="{BB962C8B-B14F-4D97-AF65-F5344CB8AC3E}">
        <p14:creationId xmlns:p14="http://schemas.microsoft.com/office/powerpoint/2010/main" val="149759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C3A6B095-65B3-490F-B91A-E4678257608C}" type="slidenum">
              <a:rPr lang="en-US"/>
              <a:pPr>
                <a:defRPr/>
              </a:pPr>
              <a:t>‹#›</a:t>
            </a:fld>
            <a:endParaRPr lang="en-US"/>
          </a:p>
        </p:txBody>
      </p:sp>
    </p:spTree>
    <p:extLst>
      <p:ext uri="{BB962C8B-B14F-4D97-AF65-F5344CB8AC3E}">
        <p14:creationId xmlns:p14="http://schemas.microsoft.com/office/powerpoint/2010/main" val="358574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EB04B01-3B0E-4CB2-A96C-701BD2EEE137}" type="slidenum">
              <a:rPr lang="en-US"/>
              <a:pPr>
                <a:defRPr/>
              </a:pPr>
              <a:t>‹#›</a:t>
            </a:fld>
            <a:endParaRPr lang="en-US"/>
          </a:p>
        </p:txBody>
      </p:sp>
    </p:spTree>
    <p:extLst>
      <p:ext uri="{BB962C8B-B14F-4D97-AF65-F5344CB8AC3E}">
        <p14:creationId xmlns:p14="http://schemas.microsoft.com/office/powerpoint/2010/main" val="120970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mtClean="0"/>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0CBBADCB-294B-44CD-9D17-D7A4DF72909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066800"/>
            <a:ext cx="7772400" cy="1555750"/>
          </a:xfrm>
        </p:spPr>
        <p:txBody>
          <a:bodyPr/>
          <a:lstStyle/>
          <a:p>
            <a:pPr eaLnBrk="1" hangingPunct="1"/>
            <a:r>
              <a:rPr lang="en-US" smtClean="0">
                <a:effectLst/>
              </a:rPr>
              <a:t>1.3. </a:t>
            </a:r>
          </a:p>
        </p:txBody>
      </p:sp>
      <p:sp>
        <p:nvSpPr>
          <p:cNvPr id="4099" name="Rectangle 3"/>
          <p:cNvSpPr>
            <a:spLocks noGrp="1" noChangeArrowheads="1"/>
          </p:cNvSpPr>
          <p:nvPr>
            <p:ph type="subTitle" idx="1"/>
          </p:nvPr>
        </p:nvSpPr>
        <p:spPr>
          <a:xfrm>
            <a:off x="1371600" y="2971800"/>
            <a:ext cx="6400800" cy="1752600"/>
          </a:xfrm>
        </p:spPr>
        <p:txBody>
          <a:bodyPr/>
          <a:lstStyle/>
          <a:p>
            <a:pPr eaLnBrk="1" hangingPunct="1"/>
            <a:r>
              <a:rPr lang="en-US" smtClean="0">
                <a:effectLst/>
              </a:rPr>
              <a:t>The Distribution of Matter in Space </a:t>
            </a:r>
            <a:br>
              <a:rPr lang="en-US" smtClean="0">
                <a:effectLst/>
              </a:rPr>
            </a:br>
            <a:endParaRPr lang="en-US" smtClean="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0"/>
            <a:ext cx="8229600" cy="636588"/>
          </a:xfrm>
        </p:spPr>
        <p:txBody>
          <a:bodyPr/>
          <a:lstStyle/>
          <a:p>
            <a:pPr>
              <a:defRPr/>
            </a:pPr>
            <a:r>
              <a:rPr lang="en-US" dirty="0" smtClean="0">
                <a:solidFill>
                  <a:srgbClr val="FF0000"/>
                </a:solidFill>
              </a:rPr>
              <a:t>Homework </a:t>
            </a:r>
            <a:r>
              <a:rPr lang="en-US" dirty="0" smtClean="0">
                <a:solidFill>
                  <a:srgbClr val="FF0000"/>
                </a:solidFill>
                <a:sym typeface="Wingdings" panose="05000000000000000000" pitchFamily="2" charset="2"/>
              </a:rPr>
              <a:t> P. 391 # 1-8</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042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body" idx="1"/>
          </p:nvPr>
        </p:nvSpPr>
        <p:spPr>
          <a:xfrm>
            <a:off x="-55465" y="0"/>
            <a:ext cx="9144000" cy="6781800"/>
          </a:xfrm>
        </p:spPr>
        <p:txBody>
          <a:bodyPr/>
          <a:lstStyle/>
          <a:p>
            <a:pPr eaLnBrk="1" hangingPunct="1">
              <a:defRPr/>
            </a:pPr>
            <a:r>
              <a:rPr lang="en-US" sz="2800" dirty="0" smtClean="0">
                <a:effectLst/>
              </a:rPr>
              <a:t>A </a:t>
            </a:r>
            <a:r>
              <a:rPr lang="en-US" sz="2800" dirty="0" smtClean="0">
                <a:effectLst/>
              </a:rPr>
              <a:t>star is a hot, glowing ball of gas (mainly hydrogen) that gives off light energy. Stars vary in their characteristics. Very hot stars look </a:t>
            </a:r>
            <a:r>
              <a:rPr lang="en-US" sz="2800" dirty="0" smtClean="0">
                <a:solidFill>
                  <a:schemeClr val="accent1">
                    <a:lumMod val="60000"/>
                    <a:lumOff val="40000"/>
                  </a:schemeClr>
                </a:solidFill>
                <a:effectLst/>
              </a:rPr>
              <a:t>blue</a:t>
            </a:r>
            <a:r>
              <a:rPr lang="en-US" sz="2800" dirty="0" smtClean="0">
                <a:effectLst/>
              </a:rPr>
              <a:t>, while cooler stars look </a:t>
            </a:r>
            <a:r>
              <a:rPr lang="en-US" sz="2800" dirty="0" smtClean="0">
                <a:solidFill>
                  <a:srgbClr val="FF0000"/>
                </a:solidFill>
                <a:effectLst/>
              </a:rPr>
              <a:t>red</a:t>
            </a:r>
            <a:r>
              <a:rPr lang="en-US" sz="2800" dirty="0" smtClean="0">
                <a:effectLst/>
              </a:rPr>
              <a:t>.</a:t>
            </a:r>
          </a:p>
          <a:p>
            <a:pPr eaLnBrk="1" hangingPunct="1">
              <a:defRPr/>
            </a:pPr>
            <a:endParaRPr lang="en-US" sz="2800" dirty="0" smtClean="0">
              <a:effectLst/>
            </a:endParaRPr>
          </a:p>
          <a:p>
            <a:pPr eaLnBrk="1" hangingPunct="1">
              <a:defRPr/>
            </a:pPr>
            <a:endParaRPr lang="en-US" sz="2800" dirty="0">
              <a:effectLst/>
            </a:endParaRPr>
          </a:p>
          <a:p>
            <a:pPr eaLnBrk="1" hangingPunct="1">
              <a:defRPr/>
            </a:pPr>
            <a:endParaRPr lang="en-US" sz="2800" dirty="0" smtClean="0">
              <a:effectLst/>
            </a:endParaRPr>
          </a:p>
          <a:p>
            <a:pPr eaLnBrk="1" hangingPunct="1">
              <a:defRPr/>
            </a:pPr>
            <a:endParaRPr lang="en-US" sz="2800" dirty="0">
              <a:effectLst/>
            </a:endParaRPr>
          </a:p>
          <a:p>
            <a:pPr eaLnBrk="1" hangingPunct="1">
              <a:defRPr/>
            </a:pPr>
            <a:endParaRPr lang="en-US" sz="2800" dirty="0" smtClean="0">
              <a:effectLst/>
            </a:endParaRPr>
          </a:p>
          <a:p>
            <a:pPr marL="0" indent="0" eaLnBrk="1" hangingPunct="1">
              <a:buNone/>
              <a:defRPr/>
            </a:pPr>
            <a:endParaRPr lang="en-US" sz="2800" dirty="0" smtClean="0">
              <a:effectLst/>
            </a:endParaRPr>
          </a:p>
          <a:p>
            <a:pPr eaLnBrk="1" hangingPunct="1">
              <a:defRPr/>
            </a:pPr>
            <a:r>
              <a:rPr lang="en-US" sz="2800" dirty="0" smtClean="0">
                <a:effectLst/>
              </a:rPr>
              <a:t>In the 1920's, </a:t>
            </a:r>
            <a:r>
              <a:rPr lang="en-US" sz="2800" u="sng" dirty="0" err="1" smtClean="0">
                <a:effectLst/>
              </a:rPr>
              <a:t>Ejnar</a:t>
            </a:r>
            <a:r>
              <a:rPr lang="en-US" sz="2800" u="sng" dirty="0" smtClean="0">
                <a:effectLst/>
              </a:rPr>
              <a:t> </a:t>
            </a:r>
            <a:r>
              <a:rPr lang="en-US" sz="2800" u="sng" dirty="0" err="1" smtClean="0">
                <a:effectLst/>
              </a:rPr>
              <a:t>Hertzsprung</a:t>
            </a:r>
            <a:r>
              <a:rPr lang="en-US" sz="2800" u="sng" dirty="0" smtClean="0">
                <a:effectLst/>
              </a:rPr>
              <a:t> and Henry Norris Russell </a:t>
            </a:r>
            <a:r>
              <a:rPr lang="en-US" sz="2800" dirty="0" smtClean="0">
                <a:effectLst/>
              </a:rPr>
              <a:t>compared the surface temperature of stars with its brightness (luminosity). Stars fall into distinct groupings. 	</a:t>
            </a:r>
          </a:p>
          <a:p>
            <a:pPr eaLnBrk="1" hangingPunct="1">
              <a:defRPr/>
            </a:pPr>
            <a:endParaRPr lang="en-US" sz="2800" dirty="0" smtClean="0">
              <a:effectLst/>
            </a:endParaRPr>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676400"/>
          </a:xfrm>
        </p:spPr>
        <p:txBody>
          <a:bodyPr/>
          <a:lstStyle/>
          <a:p>
            <a:pPr algn="l" eaLnBrk="1" hangingPunct="1"/>
            <a:r>
              <a:rPr lang="en-US" sz="3500" dirty="0" smtClean="0">
                <a:solidFill>
                  <a:schemeClr val="tx1"/>
                </a:solidFill>
                <a:effectLst/>
              </a:rPr>
              <a:t>They </a:t>
            </a:r>
            <a:r>
              <a:rPr lang="en-US" sz="3500" dirty="0" smtClean="0">
                <a:solidFill>
                  <a:schemeClr val="tx1"/>
                </a:solidFill>
                <a:effectLst/>
              </a:rPr>
              <a:t>graphed their data to show the relationship between brightness and temperature of stars was not random. p. </a:t>
            </a:r>
            <a:r>
              <a:rPr lang="en-US" sz="3500" dirty="0" smtClean="0">
                <a:solidFill>
                  <a:schemeClr val="tx1"/>
                </a:solidFill>
                <a:effectLst/>
              </a:rPr>
              <a:t>385</a:t>
            </a:r>
            <a:endParaRPr lang="en-US" sz="4000" dirty="0" smtClean="0">
              <a:effectLst/>
            </a:endParaRPr>
          </a:p>
        </p:txBody>
      </p:sp>
      <p:pic>
        <p:nvPicPr>
          <p:cNvPr id="614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4678" y="1676400"/>
            <a:ext cx="8265922" cy="51482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09" y="497848"/>
            <a:ext cx="9012891" cy="63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450850" y="0"/>
            <a:ext cx="8229600" cy="560388"/>
          </a:xfrm>
        </p:spPr>
        <p:txBody>
          <a:bodyPr/>
          <a:lstStyle/>
          <a:p>
            <a:pPr eaLnBrk="1" hangingPunct="1">
              <a:defRPr/>
            </a:pPr>
            <a:r>
              <a:rPr lang="en-US" dirty="0" smtClean="0"/>
              <a:t>Birth of Stars</a:t>
            </a:r>
          </a:p>
        </p:txBody>
      </p:sp>
      <p:sp>
        <p:nvSpPr>
          <p:cNvPr id="8195" name="Rectangle 3"/>
          <p:cNvSpPr>
            <a:spLocks noGrp="1" noChangeArrowheads="1"/>
          </p:cNvSpPr>
          <p:nvPr>
            <p:ph type="body" idx="1"/>
          </p:nvPr>
        </p:nvSpPr>
        <p:spPr>
          <a:xfrm>
            <a:off x="-6350" y="385471"/>
            <a:ext cx="9144000" cy="3200400"/>
          </a:xfrm>
        </p:spPr>
        <p:txBody>
          <a:bodyPr/>
          <a:lstStyle/>
          <a:p>
            <a:pPr eaLnBrk="1" hangingPunct="1">
              <a:defRPr/>
            </a:pPr>
            <a:r>
              <a:rPr lang="en-US" sz="2800" dirty="0" smtClean="0">
                <a:effectLst/>
              </a:rPr>
              <a:t>Stars form in regions of space where there are huge accumulations of gas and dust called nebulae.  Interstellar matter, which makes up part of the nebulae, originated from exploding stars.  The process of 'star-building' is known as fusion, which releases great amounts of energy and radiation. A detailed explanation is provided on p. 386 in the textbook.	</a:t>
            </a:r>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Lifecycle of a Star</a:t>
            </a:r>
          </a:p>
        </p:txBody>
      </p:sp>
      <p:pic>
        <p:nvPicPr>
          <p:cNvPr id="819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981200"/>
            <a:ext cx="9144000" cy="30876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54864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457200" y="277813"/>
            <a:ext cx="8229600" cy="636587"/>
          </a:xfrm>
        </p:spPr>
        <p:txBody>
          <a:bodyPr/>
          <a:lstStyle/>
          <a:p>
            <a:pPr eaLnBrk="1" hangingPunct="1"/>
            <a:r>
              <a:rPr lang="en-US" sz="4000" smtClean="0">
                <a:effectLst/>
              </a:rPr>
              <a:t>Star Groups </a:t>
            </a:r>
          </a:p>
        </p:txBody>
      </p:sp>
      <p:sp>
        <p:nvSpPr>
          <p:cNvPr id="10243" name="Rectangle 3"/>
          <p:cNvSpPr>
            <a:spLocks noGrp="1" noChangeArrowheads="1"/>
          </p:cNvSpPr>
          <p:nvPr>
            <p:ph type="body" idx="1"/>
          </p:nvPr>
        </p:nvSpPr>
        <p:spPr>
          <a:xfrm>
            <a:off x="0" y="762000"/>
            <a:ext cx="9144000" cy="3352800"/>
          </a:xfrm>
        </p:spPr>
        <p:txBody>
          <a:bodyPr/>
          <a:lstStyle/>
          <a:p>
            <a:pPr eaLnBrk="1" hangingPunct="1">
              <a:spcBef>
                <a:spcPts val="0"/>
              </a:spcBef>
              <a:defRPr/>
            </a:pPr>
            <a:r>
              <a:rPr lang="en-US" u="sng" dirty="0" smtClean="0">
                <a:effectLst/>
              </a:rPr>
              <a:t>Constellations </a:t>
            </a:r>
            <a:r>
              <a:rPr lang="en-US" dirty="0" smtClean="0">
                <a:effectLst/>
              </a:rPr>
              <a:t>are the groupings of stars we see as patterns in the night sky. There are 88 constellations</a:t>
            </a:r>
          </a:p>
          <a:p>
            <a:pPr marL="400050" lvl="1" indent="0" eaLnBrk="1" hangingPunct="1">
              <a:spcBef>
                <a:spcPts val="0"/>
              </a:spcBef>
              <a:buFont typeface="Wingdings" panose="05000000000000000000" pitchFamily="2" charset="2"/>
              <a:buNone/>
              <a:defRPr/>
            </a:pPr>
            <a:r>
              <a:rPr lang="en-US" sz="3200" dirty="0" smtClean="0">
                <a:effectLst/>
              </a:rPr>
              <a:t>and many are</a:t>
            </a:r>
          </a:p>
          <a:p>
            <a:pPr marL="400050" lvl="1" indent="0" eaLnBrk="1" hangingPunct="1">
              <a:spcBef>
                <a:spcPts val="0"/>
              </a:spcBef>
              <a:buFont typeface="Wingdings" panose="05000000000000000000" pitchFamily="2" charset="2"/>
              <a:buNone/>
              <a:defRPr/>
            </a:pPr>
            <a:r>
              <a:rPr lang="en-US" sz="3200" dirty="0" smtClean="0">
                <a:effectLst/>
              </a:rPr>
              <a:t>explained in</a:t>
            </a:r>
          </a:p>
          <a:p>
            <a:pPr marL="400050" lvl="1" indent="0" eaLnBrk="1" hangingPunct="1">
              <a:spcBef>
                <a:spcPts val="0"/>
              </a:spcBef>
              <a:buFont typeface="Wingdings" panose="05000000000000000000" pitchFamily="2" charset="2"/>
              <a:buNone/>
              <a:defRPr/>
            </a:pPr>
            <a:r>
              <a:rPr lang="en-US" sz="3200" dirty="0" smtClean="0">
                <a:effectLst/>
              </a:rPr>
              <a:t>Greek Mythology.  </a:t>
            </a:r>
          </a:p>
          <a:p>
            <a:pPr eaLnBrk="1" hangingPunct="1">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6588"/>
          </a:xfrm>
        </p:spPr>
        <p:txBody>
          <a:bodyPr/>
          <a:lstStyle/>
          <a:p>
            <a:pPr eaLnBrk="1" hangingPunct="1">
              <a:defRPr/>
            </a:pPr>
            <a:r>
              <a:rPr lang="en-US" u="sng" dirty="0" smtClean="0">
                <a:effectLst/>
              </a:rPr>
              <a:t>Asterisms </a:t>
            </a:r>
            <a:endParaRPr lang="en-US" dirty="0" smtClean="0"/>
          </a:p>
        </p:txBody>
      </p:sp>
      <p:sp>
        <p:nvSpPr>
          <p:cNvPr id="3" name="Content Placeholder 2"/>
          <p:cNvSpPr>
            <a:spLocks noGrp="1"/>
          </p:cNvSpPr>
          <p:nvPr>
            <p:ph idx="1"/>
          </p:nvPr>
        </p:nvSpPr>
        <p:spPr>
          <a:xfrm>
            <a:off x="0" y="636588"/>
            <a:ext cx="9144000" cy="1143000"/>
          </a:xfrm>
        </p:spPr>
        <p:txBody>
          <a:bodyPr/>
          <a:lstStyle/>
          <a:p>
            <a:pPr eaLnBrk="1" hangingPunct="1">
              <a:defRPr/>
            </a:pPr>
            <a:r>
              <a:rPr lang="en-US" dirty="0" smtClean="0">
                <a:effectLst/>
              </a:rPr>
              <a:t>are also groupings of stars but are not officially recognized as constellations. 	</a:t>
            </a:r>
          </a:p>
          <a:p>
            <a:pPr eaLnBrk="1" hangingPunct="1">
              <a:defRPr/>
            </a:pPr>
            <a:endParaRPr lang="en-US" dirty="0" smtClean="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06563"/>
            <a:ext cx="64008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54238"/>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457200" y="0"/>
            <a:ext cx="8229600" cy="560388"/>
          </a:xfrm>
        </p:spPr>
        <p:txBody>
          <a:bodyPr/>
          <a:lstStyle/>
          <a:p>
            <a:pPr eaLnBrk="1" hangingPunct="1"/>
            <a:r>
              <a:rPr lang="en-US" sz="4000" smtClean="0">
                <a:effectLst/>
              </a:rPr>
              <a:t/>
            </a:r>
            <a:br>
              <a:rPr lang="en-US" sz="4000" smtClean="0">
                <a:effectLst/>
              </a:rPr>
            </a:br>
            <a:r>
              <a:rPr lang="en-US" sz="4000" smtClean="0">
                <a:effectLst/>
              </a:rPr>
              <a:t>Galaxies 	</a:t>
            </a:r>
            <a:br>
              <a:rPr lang="en-US" sz="4000" smtClean="0">
                <a:effectLst/>
              </a:rPr>
            </a:br>
            <a:endParaRPr lang="en-US" sz="4000" smtClean="0">
              <a:effectLst/>
            </a:endParaRPr>
          </a:p>
        </p:txBody>
      </p:sp>
      <p:sp>
        <p:nvSpPr>
          <p:cNvPr id="12291" name="Rectangle 3"/>
          <p:cNvSpPr>
            <a:spLocks noGrp="1" noChangeArrowheads="1"/>
          </p:cNvSpPr>
          <p:nvPr>
            <p:ph type="body" idx="1"/>
          </p:nvPr>
        </p:nvSpPr>
        <p:spPr>
          <a:xfrm>
            <a:off x="0" y="560388"/>
            <a:ext cx="9144000" cy="2971800"/>
          </a:xfrm>
        </p:spPr>
        <p:txBody>
          <a:bodyPr/>
          <a:lstStyle/>
          <a:p>
            <a:pPr eaLnBrk="1" hangingPunct="1">
              <a:defRPr/>
            </a:pPr>
            <a:r>
              <a:rPr lang="en-US" dirty="0" smtClean="0">
                <a:effectLst/>
              </a:rPr>
              <a:t>A galaxy is a grouping of millions or billions of stars, gas and dust. It is held together by gravity. The </a:t>
            </a:r>
            <a:r>
              <a:rPr lang="en-US" u="sng" dirty="0" smtClean="0">
                <a:effectLst/>
              </a:rPr>
              <a:t>Milky Way Galaxy </a:t>
            </a:r>
            <a:r>
              <a:rPr lang="en-US" dirty="0" smtClean="0">
                <a:effectLst/>
              </a:rPr>
              <a:t>is the galaxy our solar system is a part of. It is shaped like a flattened pinwheel, with arms spiraling out from the center. 	</a:t>
            </a:r>
          </a:p>
          <a:p>
            <a:pPr eaLnBrk="1" hangingPunct="1">
              <a:defRPr/>
            </a:pPr>
            <a:endParaRPr lang="en-US" dirty="0" smtClean="0">
              <a:effectLst/>
            </a:endParaRPr>
          </a:p>
          <a:p>
            <a:pPr eaLnBrk="1" hangingPunct="1">
              <a:defRPr/>
            </a:pPr>
            <a:endParaRPr lang="en-US" dirty="0" smtClean="0">
              <a:effectLst/>
            </a:endParaRPr>
          </a:p>
          <a:p>
            <a:pPr eaLnBrk="1" hangingPunct="1">
              <a:defRPr/>
            </a:pPr>
            <a:endParaRPr lang="en-US" dirty="0" smtClean="0">
              <a:effectLst/>
            </a:endParaRPr>
          </a:p>
          <a:p>
            <a:pPr eaLnBrk="1" hangingPunct="1">
              <a:defRPr/>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229600" cy="636588"/>
          </a:xfrm>
        </p:spPr>
        <p:txBody>
          <a:bodyPr/>
          <a:lstStyle/>
          <a:p>
            <a:pPr eaLnBrk="1" hangingPunct="1">
              <a:defRPr/>
            </a:pPr>
            <a:r>
              <a:rPr lang="en-US" u="sng" dirty="0" smtClean="0">
                <a:effectLst/>
              </a:rPr>
              <a:t>Black holes </a:t>
            </a:r>
            <a:endParaRPr lang="en-US" dirty="0" smtClean="0"/>
          </a:p>
        </p:txBody>
      </p:sp>
      <p:sp>
        <p:nvSpPr>
          <p:cNvPr id="13315" name="Rectangle 3"/>
          <p:cNvSpPr>
            <a:spLocks noGrp="1" noChangeArrowheads="1"/>
          </p:cNvSpPr>
          <p:nvPr>
            <p:ph idx="1"/>
          </p:nvPr>
        </p:nvSpPr>
        <p:spPr>
          <a:xfrm>
            <a:off x="0" y="609600"/>
            <a:ext cx="9067800" cy="1066800"/>
          </a:xfrm>
        </p:spPr>
        <p:txBody>
          <a:bodyPr/>
          <a:lstStyle/>
          <a:p>
            <a:pPr eaLnBrk="1" hangingPunct="1">
              <a:defRPr/>
            </a:pPr>
            <a:r>
              <a:rPr lang="en-US" dirty="0" smtClean="0">
                <a:effectLst/>
              </a:rPr>
              <a:t>are actually invisible to telescopes. Their existence is only known by an indirect </a:t>
            </a:r>
            <a:r>
              <a:rPr lang="en-US" dirty="0" smtClean="0">
                <a:effectLst/>
              </a:rPr>
              <a:t>method</a:t>
            </a:r>
            <a:endParaRPr lang="en-US" dirty="0" smtClean="0">
              <a:effectLst/>
            </a:endParaRPr>
          </a:p>
          <a:p>
            <a:pPr eaLnBrk="1" hangingPunct="1">
              <a:defRPr/>
            </a:pPr>
            <a:endParaRPr lang="en-US" dirty="0" smtClean="0"/>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905000"/>
            <a:ext cx="6000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150" y="3200382"/>
            <a:ext cx="2895600" cy="3539430"/>
          </a:xfrm>
          <a:prstGeom prst="rect">
            <a:avLst/>
          </a:prstGeom>
          <a:noFill/>
        </p:spPr>
        <p:txBody>
          <a:bodyPr wrap="square" rtlCol="0">
            <a:spAutoFit/>
          </a:bodyPr>
          <a:lstStyle/>
          <a:p>
            <a:r>
              <a:rPr lang="en-US" sz="3200" dirty="0"/>
              <a:t>when celestial material comes close to a black hole it becomes very hot and very </a:t>
            </a:r>
            <a:r>
              <a:rPr lang="en-US" sz="3200" dirty="0" smtClean="0"/>
              <a:t>bright</a:t>
            </a:r>
            <a:endParaRPr lang="en-US" sz="3200" dirty="0"/>
          </a:p>
        </p:txBody>
      </p:sp>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Orbit</Template>
  <TotalTime>256</TotalTime>
  <Words>305</Words>
  <Application>Microsoft Office PowerPoint</Application>
  <PresentationFormat>On-screen Show (4:3)</PresentationFormat>
  <Paragraphs>29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Wingdings</vt:lpstr>
      <vt:lpstr>Orbit</vt:lpstr>
      <vt:lpstr>1.3. </vt:lpstr>
      <vt:lpstr>PowerPoint Presentation</vt:lpstr>
      <vt:lpstr>They graphed their data to show the relationship between brightness and temperature of stars was not random. p. 385</vt:lpstr>
      <vt:lpstr>Birth of Stars</vt:lpstr>
      <vt:lpstr>Lifecycle of a Star</vt:lpstr>
      <vt:lpstr>Star Groups </vt:lpstr>
      <vt:lpstr>Asterisms </vt:lpstr>
      <vt:lpstr> Galaxies   </vt:lpstr>
      <vt:lpstr>Black holes </vt:lpstr>
      <vt:lpstr>Homework  P. 391 # 1-8</vt:lpstr>
    </vt:vector>
  </TitlesOfParts>
  <Company>PWSD#76</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dc:title>
  <dc:creator>Standring, Daniel</dc:creator>
  <cp:lastModifiedBy>Standring, Daniel</cp:lastModifiedBy>
  <cp:revision>11</cp:revision>
  <dcterms:created xsi:type="dcterms:W3CDTF">2007-05-22T21:39:18Z</dcterms:created>
  <dcterms:modified xsi:type="dcterms:W3CDTF">2013-05-15T15:19:11Z</dcterms:modified>
</cp:coreProperties>
</file>