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handoutMasterIdLst>
    <p:handoutMasterId r:id="rId13"/>
  </p:handoutMasterIdLst>
  <p:sldIdLst>
    <p:sldId id="256" r:id="rId2"/>
    <p:sldId id="258" r:id="rId3"/>
    <p:sldId id="259" r:id="rId4"/>
    <p:sldId id="260" r:id="rId5"/>
    <p:sldId id="261" r:id="rId6"/>
    <p:sldId id="263" r:id="rId7"/>
    <p:sldId id="264" r:id="rId8"/>
    <p:sldId id="265" r:id="rId9"/>
    <p:sldId id="262" r:id="rId10"/>
    <p:sldId id="266" r:id="rId11"/>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4" y="2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8" rIns="93077" bIns="46538" numCol="1" anchor="t" anchorCtr="0" compatLnSpc="1">
            <a:prstTxWarp prst="textNoShape">
              <a:avLst/>
            </a:prstTxWarp>
          </a:bodyPr>
          <a:lstStyle>
            <a:lvl1pPr eaLnBrk="1" hangingPunct="1">
              <a:defRPr sz="1200"/>
            </a:lvl1pPr>
          </a:lstStyle>
          <a:p>
            <a:pPr>
              <a:defRPr/>
            </a:pPr>
            <a:endParaRPr lang="en-US"/>
          </a:p>
        </p:txBody>
      </p:sp>
      <p:sp>
        <p:nvSpPr>
          <p:cNvPr id="13315" name="Rectangle 3"/>
          <p:cNvSpPr>
            <a:spLocks noGrp="1" noChangeArrowheads="1"/>
          </p:cNvSpPr>
          <p:nvPr>
            <p:ph type="dt" sz="quarter" idx="1"/>
          </p:nvPr>
        </p:nvSpPr>
        <p:spPr bwMode="auto">
          <a:xfrm>
            <a:off x="3976688"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8" rIns="93077" bIns="46538" numCol="1" anchor="t" anchorCtr="0" compatLnSpc="1">
            <a:prstTxWarp prst="textNoShape">
              <a:avLst/>
            </a:prstTxWarp>
          </a:bodyPr>
          <a:lstStyle>
            <a:lvl1pPr algn="r" eaLnBrk="1" hangingPunct="1">
              <a:defRPr sz="1200"/>
            </a:lvl1pPr>
          </a:lstStyle>
          <a:p>
            <a:pPr>
              <a:defRPr/>
            </a:pPr>
            <a:endParaRPr lang="en-US"/>
          </a:p>
        </p:txBody>
      </p:sp>
      <p:sp>
        <p:nvSpPr>
          <p:cNvPr id="13316" name="Rectangle 4"/>
          <p:cNvSpPr>
            <a:spLocks noGrp="1" noChangeArrowheads="1"/>
          </p:cNvSpPr>
          <p:nvPr>
            <p:ph type="ftr" sz="quarter" idx="2"/>
          </p:nvPr>
        </p:nvSpPr>
        <p:spPr bwMode="auto">
          <a:xfrm>
            <a:off x="0"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8" rIns="93077" bIns="46538" numCol="1" anchor="b" anchorCtr="0" compatLnSpc="1">
            <a:prstTxWarp prst="textNoShape">
              <a:avLst/>
            </a:prstTxWarp>
          </a:bodyPr>
          <a:lstStyle>
            <a:lvl1pPr eaLnBrk="1" hangingPunct="1">
              <a:defRPr sz="1200"/>
            </a:lvl1pPr>
          </a:lstStyle>
          <a:p>
            <a:pPr>
              <a:defRPr/>
            </a:pPr>
            <a:endParaRPr lang="en-US"/>
          </a:p>
        </p:txBody>
      </p:sp>
      <p:sp>
        <p:nvSpPr>
          <p:cNvPr id="13317" name="Rectangle 5"/>
          <p:cNvSpPr>
            <a:spLocks noGrp="1" noChangeArrowheads="1"/>
          </p:cNvSpPr>
          <p:nvPr>
            <p:ph type="sldNum" sz="quarter" idx="3"/>
          </p:nvPr>
        </p:nvSpPr>
        <p:spPr bwMode="auto">
          <a:xfrm>
            <a:off x="3976688"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8" rIns="93077" bIns="46538" numCol="1" anchor="b" anchorCtr="0" compatLnSpc="1">
            <a:prstTxWarp prst="textNoShape">
              <a:avLst/>
            </a:prstTxWarp>
          </a:bodyPr>
          <a:lstStyle>
            <a:lvl1pPr algn="r" eaLnBrk="1" hangingPunct="1">
              <a:defRPr sz="1200"/>
            </a:lvl1pPr>
          </a:lstStyle>
          <a:p>
            <a:pPr>
              <a:defRPr/>
            </a:pPr>
            <a:fld id="{222EE7E9-B10B-47FF-A0A9-9839F0B06FF0}" type="slidenum">
              <a:rPr lang="en-US"/>
              <a:pPr>
                <a:defRPr/>
              </a:pPr>
              <a:t>‹#›</a:t>
            </a:fld>
            <a:endParaRPr lang="en-US"/>
          </a:p>
        </p:txBody>
      </p:sp>
    </p:spTree>
    <p:extLst>
      <p:ext uri="{BB962C8B-B14F-4D97-AF65-F5344CB8AC3E}">
        <p14:creationId xmlns:p14="http://schemas.microsoft.com/office/powerpoint/2010/main" val="671213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3077" tIns="46538" rIns="93077" bIns="46538" rtlCol="0"/>
          <a:lstStyle>
            <a:lvl1pPr algn="l">
              <a:defRPr sz="1200"/>
            </a:lvl1pPr>
          </a:lstStyle>
          <a:p>
            <a:pPr>
              <a:defRPr/>
            </a:pPr>
            <a:endParaRPr lang="en-US"/>
          </a:p>
        </p:txBody>
      </p:sp>
      <p:sp>
        <p:nvSpPr>
          <p:cNvPr id="3" name="Date Placeholder 2"/>
          <p:cNvSpPr>
            <a:spLocks noGrp="1"/>
          </p:cNvSpPr>
          <p:nvPr>
            <p:ph type="dt" idx="1"/>
          </p:nvPr>
        </p:nvSpPr>
        <p:spPr>
          <a:xfrm>
            <a:off x="3976688" y="0"/>
            <a:ext cx="3041650" cy="466725"/>
          </a:xfrm>
          <a:prstGeom prst="rect">
            <a:avLst/>
          </a:prstGeom>
        </p:spPr>
        <p:txBody>
          <a:bodyPr vert="horz" lIns="93077" tIns="46538" rIns="93077" bIns="46538" rtlCol="0"/>
          <a:lstStyle>
            <a:lvl1pPr algn="r">
              <a:defRPr sz="1200"/>
            </a:lvl1pPr>
          </a:lstStyle>
          <a:p>
            <a:pPr>
              <a:defRPr/>
            </a:pPr>
            <a:fld id="{FC72333F-F647-4CFC-B147-5316AB492FE0}" type="datetimeFigureOut">
              <a:rPr lang="en-US"/>
              <a:pPr>
                <a:defRPr/>
              </a:pPr>
              <a:t>5/17/2013</a:t>
            </a:fld>
            <a:endParaRPr lang="en-US"/>
          </a:p>
        </p:txBody>
      </p:sp>
      <p:sp>
        <p:nvSpPr>
          <p:cNvPr id="4" name="Slide Image Placeholder 3"/>
          <p:cNvSpPr>
            <a:spLocks noGrp="1" noRot="1" noChangeAspect="1"/>
          </p:cNvSpPr>
          <p:nvPr>
            <p:ph type="sldImg" idx="2"/>
          </p:nvPr>
        </p:nvSpPr>
        <p:spPr>
          <a:xfrm>
            <a:off x="1416050" y="1163638"/>
            <a:ext cx="4187825" cy="3141662"/>
          </a:xfrm>
          <a:prstGeom prst="rect">
            <a:avLst/>
          </a:prstGeom>
          <a:noFill/>
          <a:ln w="12700">
            <a:solidFill>
              <a:prstClr val="black"/>
            </a:solidFill>
          </a:ln>
        </p:spPr>
        <p:txBody>
          <a:bodyPr vert="horz" lIns="93077" tIns="46538" rIns="93077" bIns="46538" rtlCol="0" anchor="ctr"/>
          <a:lstStyle/>
          <a:p>
            <a:pPr lvl="0"/>
            <a:endParaRPr lang="en-US" noProof="0" smtClean="0"/>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3077" tIns="46538" rIns="93077" bIns="4653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3077" tIns="46538" rIns="93077" bIns="4653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3077" tIns="46538" rIns="93077" bIns="46538" rtlCol="0" anchor="b"/>
          <a:lstStyle>
            <a:lvl1pPr algn="r">
              <a:defRPr sz="1200"/>
            </a:lvl1pPr>
          </a:lstStyle>
          <a:p>
            <a:pPr>
              <a:defRPr/>
            </a:pPr>
            <a:fld id="{D6A8C7AC-EC36-4272-A1D4-1D14F3FDBD4D}" type="slidenum">
              <a:rPr lang="en-US"/>
              <a:pPr>
                <a:defRPr/>
              </a:pPr>
              <a:t>‹#›</a:t>
            </a:fld>
            <a:endParaRPr lang="en-US"/>
          </a:p>
        </p:txBody>
      </p:sp>
    </p:spTree>
    <p:extLst>
      <p:ext uri="{BB962C8B-B14F-4D97-AF65-F5344CB8AC3E}">
        <p14:creationId xmlns:p14="http://schemas.microsoft.com/office/powerpoint/2010/main" val="2234165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2050" indent="-231775">
              <a:defRPr>
                <a:solidFill>
                  <a:schemeClr val="tx1"/>
                </a:solidFill>
                <a:latin typeface="Arial" panose="020B0604020202020204" pitchFamily="34" charset="0"/>
              </a:defRPr>
            </a:lvl3pPr>
            <a:lvl4pPr marL="1628775" indent="-231775">
              <a:defRPr>
                <a:solidFill>
                  <a:schemeClr val="tx1"/>
                </a:solidFill>
                <a:latin typeface="Arial" panose="020B0604020202020204" pitchFamily="34" charset="0"/>
              </a:defRPr>
            </a:lvl4pPr>
            <a:lvl5pPr marL="2093913" indent="-231775">
              <a:defRPr>
                <a:solidFill>
                  <a:schemeClr val="tx1"/>
                </a:solidFill>
                <a:latin typeface="Arial" panose="020B0604020202020204" pitchFamily="34" charset="0"/>
              </a:defRPr>
            </a:lvl5pPr>
            <a:lvl6pPr marL="2551113" indent="-231775" eaLnBrk="0" fontAlgn="base" hangingPunct="0">
              <a:spcBef>
                <a:spcPct val="0"/>
              </a:spcBef>
              <a:spcAft>
                <a:spcPct val="0"/>
              </a:spcAft>
              <a:defRPr>
                <a:solidFill>
                  <a:schemeClr val="tx1"/>
                </a:solidFill>
                <a:latin typeface="Arial" panose="020B0604020202020204" pitchFamily="34" charset="0"/>
              </a:defRPr>
            </a:lvl6pPr>
            <a:lvl7pPr marL="3008313" indent="-231775" eaLnBrk="0" fontAlgn="base" hangingPunct="0">
              <a:spcBef>
                <a:spcPct val="0"/>
              </a:spcBef>
              <a:spcAft>
                <a:spcPct val="0"/>
              </a:spcAft>
              <a:defRPr>
                <a:solidFill>
                  <a:schemeClr val="tx1"/>
                </a:solidFill>
                <a:latin typeface="Arial" panose="020B0604020202020204" pitchFamily="34" charset="0"/>
              </a:defRPr>
            </a:lvl7pPr>
            <a:lvl8pPr marL="3465513" indent="-231775" eaLnBrk="0" fontAlgn="base" hangingPunct="0">
              <a:spcBef>
                <a:spcPct val="0"/>
              </a:spcBef>
              <a:spcAft>
                <a:spcPct val="0"/>
              </a:spcAft>
              <a:defRPr>
                <a:solidFill>
                  <a:schemeClr val="tx1"/>
                </a:solidFill>
                <a:latin typeface="Arial" panose="020B0604020202020204" pitchFamily="34" charset="0"/>
              </a:defRPr>
            </a:lvl8pPr>
            <a:lvl9pPr marL="3922713" indent="-231775" eaLnBrk="0" fontAlgn="base" hangingPunct="0">
              <a:spcBef>
                <a:spcPct val="0"/>
              </a:spcBef>
              <a:spcAft>
                <a:spcPct val="0"/>
              </a:spcAft>
              <a:defRPr>
                <a:solidFill>
                  <a:schemeClr val="tx1"/>
                </a:solidFill>
                <a:latin typeface="Arial" panose="020B0604020202020204" pitchFamily="34" charset="0"/>
              </a:defRPr>
            </a:lvl9pPr>
          </a:lstStyle>
          <a:p>
            <a:fld id="{C3E728DA-C465-4866-BB7D-9229AFA965C2}" type="slidenum">
              <a:rPr lang="en-US" smtClean="0"/>
              <a:pPr/>
              <a:t>2</a:t>
            </a:fld>
            <a:endParaRPr lang="en-US" smtClean="0"/>
          </a:p>
        </p:txBody>
      </p:sp>
    </p:spTree>
    <p:extLst>
      <p:ext uri="{BB962C8B-B14F-4D97-AF65-F5344CB8AC3E}">
        <p14:creationId xmlns:p14="http://schemas.microsoft.com/office/powerpoint/2010/main" val="59467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grpSp>
      <p:sp>
        <p:nvSpPr>
          <p:cNvPr id="513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51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2256BBA2-5FCA-4270-BC96-8DEC9FBDBE6D}" type="slidenum">
              <a:rPr lang="en-US"/>
              <a:pPr>
                <a:defRPr/>
              </a:pPr>
              <a:t>‹#›</a:t>
            </a:fld>
            <a:endParaRPr lang="en-US"/>
          </a:p>
        </p:txBody>
      </p:sp>
    </p:spTree>
    <p:extLst>
      <p:ext uri="{BB962C8B-B14F-4D97-AF65-F5344CB8AC3E}">
        <p14:creationId xmlns:p14="http://schemas.microsoft.com/office/powerpoint/2010/main" val="389491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8DE4F7E7-E5AE-4ACA-98E9-318DD995FF7B}" type="slidenum">
              <a:rPr lang="en-US"/>
              <a:pPr>
                <a:defRPr/>
              </a:pPr>
              <a:t>‹#›</a:t>
            </a:fld>
            <a:endParaRPr lang="en-US"/>
          </a:p>
        </p:txBody>
      </p:sp>
    </p:spTree>
    <p:extLst>
      <p:ext uri="{BB962C8B-B14F-4D97-AF65-F5344CB8AC3E}">
        <p14:creationId xmlns:p14="http://schemas.microsoft.com/office/powerpoint/2010/main" val="171149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68836A12-73D5-40D1-A640-CC253C814DAA}" type="slidenum">
              <a:rPr lang="en-US"/>
              <a:pPr>
                <a:defRPr/>
              </a:pPr>
              <a:t>‹#›</a:t>
            </a:fld>
            <a:endParaRPr lang="en-US"/>
          </a:p>
        </p:txBody>
      </p:sp>
    </p:spTree>
    <p:extLst>
      <p:ext uri="{BB962C8B-B14F-4D97-AF65-F5344CB8AC3E}">
        <p14:creationId xmlns:p14="http://schemas.microsoft.com/office/powerpoint/2010/main" val="136944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4999115-DB7C-4BE4-9305-38AEC63FD139}" type="slidenum">
              <a:rPr lang="en-US"/>
              <a:pPr>
                <a:defRPr/>
              </a:pPr>
              <a:t>‹#›</a:t>
            </a:fld>
            <a:endParaRPr lang="en-US"/>
          </a:p>
        </p:txBody>
      </p:sp>
    </p:spTree>
    <p:extLst>
      <p:ext uri="{BB962C8B-B14F-4D97-AF65-F5344CB8AC3E}">
        <p14:creationId xmlns:p14="http://schemas.microsoft.com/office/powerpoint/2010/main" val="56216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069CCB6-CF39-4AC5-B0D4-DABBA3E73052}" type="slidenum">
              <a:rPr lang="en-US"/>
              <a:pPr>
                <a:defRPr/>
              </a:pPr>
              <a:t>‹#›</a:t>
            </a:fld>
            <a:endParaRPr lang="en-US"/>
          </a:p>
        </p:txBody>
      </p:sp>
    </p:spTree>
    <p:extLst>
      <p:ext uri="{BB962C8B-B14F-4D97-AF65-F5344CB8AC3E}">
        <p14:creationId xmlns:p14="http://schemas.microsoft.com/office/powerpoint/2010/main" val="34815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EE5B6C9-9209-40CB-86BF-CAFF6F9D048D}" type="slidenum">
              <a:rPr lang="en-US"/>
              <a:pPr>
                <a:defRPr/>
              </a:pPr>
              <a:t>‹#›</a:t>
            </a:fld>
            <a:endParaRPr lang="en-US"/>
          </a:p>
        </p:txBody>
      </p:sp>
    </p:spTree>
    <p:extLst>
      <p:ext uri="{BB962C8B-B14F-4D97-AF65-F5344CB8AC3E}">
        <p14:creationId xmlns:p14="http://schemas.microsoft.com/office/powerpoint/2010/main" val="150956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115BA9ED-876B-43C1-B428-11216655C1DD}" type="slidenum">
              <a:rPr lang="en-US"/>
              <a:pPr>
                <a:defRPr/>
              </a:pPr>
              <a:t>‹#›</a:t>
            </a:fld>
            <a:endParaRPr lang="en-US"/>
          </a:p>
        </p:txBody>
      </p:sp>
    </p:spTree>
    <p:extLst>
      <p:ext uri="{BB962C8B-B14F-4D97-AF65-F5344CB8AC3E}">
        <p14:creationId xmlns:p14="http://schemas.microsoft.com/office/powerpoint/2010/main" val="88169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F70495F7-1446-439F-918D-D53D4C5F2F23}" type="slidenum">
              <a:rPr lang="en-US"/>
              <a:pPr>
                <a:defRPr/>
              </a:pPr>
              <a:t>‹#›</a:t>
            </a:fld>
            <a:endParaRPr lang="en-US"/>
          </a:p>
        </p:txBody>
      </p:sp>
    </p:spTree>
    <p:extLst>
      <p:ext uri="{BB962C8B-B14F-4D97-AF65-F5344CB8AC3E}">
        <p14:creationId xmlns:p14="http://schemas.microsoft.com/office/powerpoint/2010/main" val="265319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2F931EA4-24E7-4B3A-AD37-61A87CBFDF4D}" type="slidenum">
              <a:rPr lang="en-US"/>
              <a:pPr>
                <a:defRPr/>
              </a:pPr>
              <a:t>‹#›</a:t>
            </a:fld>
            <a:endParaRPr lang="en-US"/>
          </a:p>
        </p:txBody>
      </p:sp>
    </p:spTree>
    <p:extLst>
      <p:ext uri="{BB962C8B-B14F-4D97-AF65-F5344CB8AC3E}">
        <p14:creationId xmlns:p14="http://schemas.microsoft.com/office/powerpoint/2010/main" val="268228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B02D5788-4284-4BA4-8A84-B49A96737666}" type="slidenum">
              <a:rPr lang="en-US"/>
              <a:pPr>
                <a:defRPr/>
              </a:pPr>
              <a:t>‹#›</a:t>
            </a:fld>
            <a:endParaRPr lang="en-US"/>
          </a:p>
        </p:txBody>
      </p:sp>
    </p:spTree>
    <p:extLst>
      <p:ext uri="{BB962C8B-B14F-4D97-AF65-F5344CB8AC3E}">
        <p14:creationId xmlns:p14="http://schemas.microsoft.com/office/powerpoint/2010/main" val="318945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474335FF-36BF-4E78-B354-AE2EA7ED9F05}" type="slidenum">
              <a:rPr lang="en-US"/>
              <a:pPr>
                <a:defRPr/>
              </a:pPr>
              <a:t>‹#›</a:t>
            </a:fld>
            <a:endParaRPr lang="en-US"/>
          </a:p>
        </p:txBody>
      </p:sp>
    </p:spTree>
    <p:extLst>
      <p:ext uri="{BB962C8B-B14F-4D97-AF65-F5344CB8AC3E}">
        <p14:creationId xmlns:p14="http://schemas.microsoft.com/office/powerpoint/2010/main" val="1330248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409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0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0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0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grpSp>
      <p:sp>
        <p:nvSpPr>
          <p:cNvPr id="410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0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pPr>
              <a:defRPr/>
            </a:pPr>
            <a:endParaRPr lang="en-US"/>
          </a:p>
        </p:txBody>
      </p:sp>
      <p:sp>
        <p:nvSpPr>
          <p:cNvPr id="410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pPr>
              <a:defRPr/>
            </a:pPr>
            <a:endParaRPr lang="en-US"/>
          </a:p>
        </p:txBody>
      </p:sp>
      <p:sp>
        <p:nvSpPr>
          <p:cNvPr id="411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A9F3B8F1-B1AF-4FB5-B7A6-2F3C9C66859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ictionary.reference.com/browse/minor%20planet"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Small_Solar_System_body"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en.wikipedia.org/wiki/Comet_tail" TargetMode="External"/><Relationship Id="rId5" Type="http://schemas.openxmlformats.org/officeDocument/2006/relationships/hyperlink" Target="http://en.wikipedia.org/wiki/Coma_(cometary)" TargetMode="External"/><Relationship Id="rId4" Type="http://schemas.openxmlformats.org/officeDocument/2006/relationships/hyperlink" Target="http://en.wikipedia.org/wiki/Su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Asteroid" TargetMode="External"/><Relationship Id="rId7" Type="http://schemas.openxmlformats.org/officeDocument/2006/relationships/hyperlink" Target="http://en.wikipedia.org/wiki/Meteorite" TargetMode="External"/><Relationship Id="rId2" Type="http://schemas.openxmlformats.org/officeDocument/2006/relationships/hyperlink" Target="http://en.wikipedia.org/wiki/Comet" TargetMode="External"/><Relationship Id="rId1" Type="http://schemas.openxmlformats.org/officeDocument/2006/relationships/slideLayout" Target="../slideLayouts/slideLayout2.xml"/><Relationship Id="rId6" Type="http://schemas.openxmlformats.org/officeDocument/2006/relationships/hyperlink" Target="http://en.wikipedia.org/wiki/Atmospheric_entry" TargetMode="External"/><Relationship Id="rId5" Type="http://schemas.openxmlformats.org/officeDocument/2006/relationships/hyperlink" Target="http://en.wikipedia.org/wiki/Ablation" TargetMode="External"/><Relationship Id="rId4" Type="http://schemas.openxmlformats.org/officeDocument/2006/relationships/hyperlink" Target="http://en.wikipedia.org/wiki/Atmospher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066800"/>
            <a:ext cx="7772400" cy="1447800"/>
          </a:xfrm>
        </p:spPr>
        <p:txBody>
          <a:bodyPr/>
          <a:lstStyle/>
          <a:p>
            <a:pPr eaLnBrk="1" hangingPunct="1"/>
            <a:r>
              <a:rPr lang="en-US" sz="4400" smtClean="0">
                <a:effectLst/>
              </a:rPr>
              <a:t>1.4. </a:t>
            </a:r>
            <a:br>
              <a:rPr lang="en-US" sz="4400" smtClean="0">
                <a:effectLst/>
              </a:rPr>
            </a:br>
            <a:endParaRPr lang="en-US" sz="4400" smtClean="0">
              <a:effectLst/>
            </a:endParaRPr>
          </a:p>
        </p:txBody>
      </p:sp>
      <p:sp>
        <p:nvSpPr>
          <p:cNvPr id="5123" name="Rectangle 3"/>
          <p:cNvSpPr>
            <a:spLocks noGrp="1" noChangeArrowheads="1"/>
          </p:cNvSpPr>
          <p:nvPr>
            <p:ph type="subTitle" idx="1"/>
          </p:nvPr>
        </p:nvSpPr>
        <p:spPr>
          <a:xfrm>
            <a:off x="1600200" y="2819400"/>
            <a:ext cx="6400800" cy="1752600"/>
          </a:xfrm>
        </p:spPr>
        <p:txBody>
          <a:bodyPr/>
          <a:lstStyle/>
          <a:p>
            <a:pPr eaLnBrk="1" hangingPunct="1"/>
            <a:r>
              <a:rPr lang="en-US" smtClean="0">
                <a:effectLst/>
              </a:rPr>
              <a:t>Our Solar Neighbourhood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Homework</a:t>
            </a:r>
            <a:endParaRPr lang="en-US" dirty="0"/>
          </a:p>
        </p:txBody>
      </p:sp>
      <p:sp>
        <p:nvSpPr>
          <p:cNvPr id="3" name="Content Placeholder 2"/>
          <p:cNvSpPr>
            <a:spLocks noGrp="1"/>
          </p:cNvSpPr>
          <p:nvPr>
            <p:ph idx="1"/>
          </p:nvPr>
        </p:nvSpPr>
        <p:spPr/>
        <p:txBody>
          <a:bodyPr/>
          <a:lstStyle/>
          <a:p>
            <a:pPr>
              <a:defRPr/>
            </a:pPr>
            <a:r>
              <a:rPr lang="en-US" sz="4800" dirty="0">
                <a:effectLst/>
              </a:rPr>
              <a:t>1.4 Our Solar Neighborhood</a:t>
            </a:r>
          </a:p>
          <a:p>
            <a:pPr lvl="1">
              <a:defRPr/>
            </a:pPr>
            <a:r>
              <a:rPr lang="en-US" sz="4400" dirty="0">
                <a:effectLst/>
              </a:rPr>
              <a:t>P. 400 # 1-9</a:t>
            </a:r>
            <a:endParaRPr lang="en-US"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txBox="1">
            <a:spLocks noChangeArrowheads="1"/>
          </p:cNvSpPr>
          <p:nvPr/>
        </p:nvSpPr>
        <p:spPr bwMode="auto">
          <a:xfrm>
            <a:off x="0" y="152400"/>
            <a:ext cx="3657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r>
              <a:rPr lang="en-US"/>
              <a:t>The Sun emits charged particles in all directions. This solar wind bombards the Earth at 400km/s, but the magnetic field of the Earth protects 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89979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a:xfrm>
            <a:off x="1981200" y="46038"/>
            <a:ext cx="7151688" cy="1139825"/>
          </a:xfrm>
        </p:spPr>
        <p:txBody>
          <a:bodyPr/>
          <a:lstStyle/>
          <a:p>
            <a:pPr eaLnBrk="1" hangingPunct="1">
              <a:defRPr/>
            </a:pPr>
            <a:r>
              <a:rPr lang="en-US" dirty="0" smtClean="0"/>
              <a:t>The Planets p. 394-396</a:t>
            </a:r>
          </a:p>
        </p:txBody>
      </p:sp>
      <p:sp>
        <p:nvSpPr>
          <p:cNvPr id="9219" name="Rectangle 3"/>
          <p:cNvSpPr>
            <a:spLocks noGrp="1" noChangeArrowheads="1"/>
          </p:cNvSpPr>
          <p:nvPr>
            <p:ph type="body" idx="1"/>
          </p:nvPr>
        </p:nvSpPr>
        <p:spPr>
          <a:xfrm>
            <a:off x="7227888" y="2327275"/>
            <a:ext cx="1905000" cy="4530725"/>
          </a:xfrm>
        </p:spPr>
        <p:txBody>
          <a:bodyPr/>
          <a:lstStyle/>
          <a:p>
            <a:pPr eaLnBrk="1" hangingPunct="1">
              <a:lnSpc>
                <a:spcPct val="90000"/>
              </a:lnSpc>
              <a:defRPr/>
            </a:pPr>
            <a:r>
              <a:rPr lang="en-US" sz="2800" dirty="0" smtClean="0"/>
              <a:t>Mercury</a:t>
            </a:r>
          </a:p>
          <a:p>
            <a:pPr eaLnBrk="1" hangingPunct="1">
              <a:lnSpc>
                <a:spcPct val="90000"/>
              </a:lnSpc>
              <a:defRPr/>
            </a:pPr>
            <a:r>
              <a:rPr lang="en-US" sz="2800" dirty="0" smtClean="0"/>
              <a:t>Venus</a:t>
            </a:r>
          </a:p>
          <a:p>
            <a:pPr eaLnBrk="1" hangingPunct="1">
              <a:lnSpc>
                <a:spcPct val="90000"/>
              </a:lnSpc>
              <a:defRPr/>
            </a:pPr>
            <a:r>
              <a:rPr lang="en-US" sz="2800" dirty="0" smtClean="0"/>
              <a:t>Earth</a:t>
            </a:r>
          </a:p>
          <a:p>
            <a:pPr eaLnBrk="1" hangingPunct="1">
              <a:lnSpc>
                <a:spcPct val="90000"/>
              </a:lnSpc>
              <a:defRPr/>
            </a:pPr>
            <a:r>
              <a:rPr lang="en-US" sz="2800" dirty="0" smtClean="0"/>
              <a:t>Mars</a:t>
            </a:r>
          </a:p>
          <a:p>
            <a:pPr eaLnBrk="1" hangingPunct="1">
              <a:lnSpc>
                <a:spcPct val="90000"/>
              </a:lnSpc>
              <a:defRPr/>
            </a:pPr>
            <a:r>
              <a:rPr lang="en-US" sz="2800" dirty="0" smtClean="0"/>
              <a:t>Jupiter</a:t>
            </a:r>
          </a:p>
          <a:p>
            <a:pPr eaLnBrk="1" hangingPunct="1">
              <a:lnSpc>
                <a:spcPct val="90000"/>
              </a:lnSpc>
              <a:defRPr/>
            </a:pPr>
            <a:r>
              <a:rPr lang="en-US" sz="2800" dirty="0" smtClean="0"/>
              <a:t>Saturn</a:t>
            </a:r>
          </a:p>
          <a:p>
            <a:pPr eaLnBrk="1" hangingPunct="1">
              <a:lnSpc>
                <a:spcPct val="90000"/>
              </a:lnSpc>
              <a:defRPr/>
            </a:pPr>
            <a:r>
              <a:rPr lang="en-US" sz="2800" dirty="0" smtClean="0"/>
              <a:t>Uranus</a:t>
            </a:r>
          </a:p>
          <a:p>
            <a:pPr eaLnBrk="1" hangingPunct="1">
              <a:lnSpc>
                <a:spcPct val="90000"/>
              </a:lnSpc>
              <a:defRPr/>
            </a:pPr>
            <a:r>
              <a:rPr lang="en-US" sz="2800" dirty="0" smtClean="0"/>
              <a:t>Neptune</a:t>
            </a:r>
          </a:p>
          <a:p>
            <a:pPr eaLnBrk="1" hangingPunct="1">
              <a:lnSpc>
                <a:spcPct val="90000"/>
              </a:lnSpc>
              <a:defRPr/>
            </a:pPr>
            <a:r>
              <a:rPr lang="en-US" sz="2800" dirty="0" smtClean="0"/>
              <a:t>Pluto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533400"/>
          </a:xfrm>
        </p:spPr>
        <p:txBody>
          <a:bodyPr/>
          <a:lstStyle/>
          <a:p>
            <a:pPr eaLnBrk="1" hangingPunct="1"/>
            <a:r>
              <a:rPr lang="en-US" sz="3600" u="sng" smtClean="0">
                <a:effectLst/>
              </a:rPr>
              <a:t>protoplanet hypothesis</a:t>
            </a:r>
            <a:endParaRPr lang="en-US" sz="3600" smtClean="0">
              <a:effectLst/>
            </a:endParaRPr>
          </a:p>
        </p:txBody>
      </p:sp>
      <p:sp>
        <p:nvSpPr>
          <p:cNvPr id="10243" name="Rectangle 3"/>
          <p:cNvSpPr>
            <a:spLocks noGrp="1" noChangeArrowheads="1"/>
          </p:cNvSpPr>
          <p:nvPr>
            <p:ph type="body" idx="1"/>
          </p:nvPr>
        </p:nvSpPr>
        <p:spPr>
          <a:xfrm>
            <a:off x="-76200" y="533400"/>
            <a:ext cx="9220200" cy="2625725"/>
          </a:xfrm>
        </p:spPr>
        <p:txBody>
          <a:bodyPr/>
          <a:lstStyle/>
          <a:p>
            <a:pPr eaLnBrk="1" hangingPunct="1">
              <a:defRPr/>
            </a:pPr>
            <a:r>
              <a:rPr lang="en-US" dirty="0" smtClean="0">
                <a:effectLst/>
              </a:rPr>
              <a:t>1. A cloud of gas &amp; dust in space begin swirling </a:t>
            </a:r>
          </a:p>
          <a:p>
            <a:pPr eaLnBrk="1" hangingPunct="1">
              <a:defRPr/>
            </a:pPr>
            <a:r>
              <a:rPr lang="en-US" dirty="0" smtClean="0">
                <a:effectLst/>
              </a:rPr>
              <a:t>2. Most of the matter (more than 90% of it) accumulates in the center - forming the Sun</a:t>
            </a:r>
          </a:p>
          <a:p>
            <a:pPr eaLnBrk="1" hangingPunct="1">
              <a:defRPr/>
            </a:pPr>
            <a:r>
              <a:rPr lang="en-US" dirty="0" smtClean="0">
                <a:effectLst/>
              </a:rPr>
              <a:t>3. The remaining </a:t>
            </a:r>
          </a:p>
          <a:p>
            <a:pPr marL="0" indent="0" eaLnBrk="1" hangingPunct="1">
              <a:buFont typeface="Wingdings" panose="05000000000000000000" pitchFamily="2" charset="2"/>
              <a:buNone/>
              <a:defRPr/>
            </a:pPr>
            <a:r>
              <a:rPr lang="en-US" dirty="0" smtClean="0">
                <a:effectLst/>
              </a:rPr>
              <a:t>materials accumulate</a:t>
            </a:r>
          </a:p>
          <a:p>
            <a:pPr marL="0" indent="0" eaLnBrk="1" hangingPunct="1">
              <a:buFont typeface="Wingdings" panose="05000000000000000000" pitchFamily="2" charset="2"/>
              <a:buNone/>
              <a:defRPr/>
            </a:pPr>
            <a:r>
              <a:rPr lang="en-US" dirty="0" smtClean="0">
                <a:effectLst/>
              </a:rPr>
              <a:t> (forming planets)</a:t>
            </a:r>
          </a:p>
          <a:p>
            <a:pPr marL="0" indent="0" eaLnBrk="1" hangingPunct="1">
              <a:buFont typeface="Wingdings" panose="05000000000000000000" pitchFamily="2" charset="2"/>
              <a:buNone/>
              <a:defRPr/>
            </a:pPr>
            <a:r>
              <a:rPr lang="en-US" dirty="0" smtClean="0">
                <a:effectLst/>
              </a:rPr>
              <a:t>and circle the Sun </a:t>
            </a:r>
          </a:p>
          <a:p>
            <a:pPr eaLnBrk="1" hangingPunct="1">
              <a:defRPr/>
            </a:pPr>
            <a:endParaRPr lang="en-US" sz="2800" dirty="0" smtClean="0">
              <a:effectLst/>
            </a:endParaRP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4384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2">
            <a:extLst>
              <a:ext uri="{28A0092B-C50C-407E-A947-70E740481C1C}">
                <a14:useLocalDpi xmlns:a14="http://schemas.microsoft.com/office/drawing/2010/main" val="0"/>
              </a:ext>
            </a:extLst>
          </a:blip>
          <a:srcRect l="12500" t="25331" r="26666" b="27460"/>
          <a:stretch>
            <a:fillRect/>
          </a:stretch>
        </p:blipFill>
        <p:spPr bwMode="auto">
          <a:xfrm>
            <a:off x="0" y="3733800"/>
            <a:ext cx="5562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a:xfrm>
            <a:off x="-76200" y="1066800"/>
            <a:ext cx="9144000" cy="1828800"/>
          </a:xfrm>
        </p:spPr>
        <p:txBody>
          <a:bodyPr/>
          <a:lstStyle/>
          <a:p>
            <a:pPr eaLnBrk="1" hangingPunct="1">
              <a:defRPr/>
            </a:pPr>
            <a:r>
              <a:rPr lang="en-US" dirty="0">
                <a:effectLst/>
              </a:rPr>
              <a:t>Also called </a:t>
            </a:r>
            <a:r>
              <a:rPr lang="en-US" b="1" dirty="0">
                <a:effectLst/>
                <a:hlinkClick r:id="rId3"/>
              </a:rPr>
              <a:t>minor planet</a:t>
            </a:r>
            <a:r>
              <a:rPr lang="en-US" dirty="0">
                <a:effectLst/>
              </a:rPr>
              <a:t>. Astronomy . any of the thousands of small bodies of from 480 miles (775 km) to less than one mile (1.6 km) in diameter that revolve about the sun in orbits lying mostly between those of Mars and Jupiter.</a:t>
            </a:r>
            <a:endParaRPr lang="en-US" dirty="0" smtClean="0"/>
          </a:p>
        </p:txBody>
      </p:sp>
      <p:sp>
        <p:nvSpPr>
          <p:cNvPr id="2" name="Title 1"/>
          <p:cNvSpPr>
            <a:spLocks noGrp="1"/>
          </p:cNvSpPr>
          <p:nvPr>
            <p:ph type="title"/>
          </p:nvPr>
        </p:nvSpPr>
        <p:spPr>
          <a:xfrm>
            <a:off x="457200" y="152400"/>
            <a:ext cx="8229600" cy="636588"/>
          </a:xfrm>
        </p:spPr>
        <p:txBody>
          <a:bodyPr/>
          <a:lstStyle/>
          <a:p>
            <a:pPr eaLnBrk="1" hangingPunct="1">
              <a:defRPr/>
            </a:pPr>
            <a:r>
              <a:rPr lang="en-US" dirty="0" smtClean="0"/>
              <a:t>Asteroids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
            <a:ext cx="8229600" cy="560388"/>
          </a:xfrm>
        </p:spPr>
        <p:txBody>
          <a:bodyPr/>
          <a:lstStyle/>
          <a:p>
            <a:pPr eaLnBrk="1" hangingPunct="1">
              <a:defRPr/>
            </a:pPr>
            <a:r>
              <a:rPr lang="en-US" dirty="0" smtClean="0"/>
              <a:t>Comets</a:t>
            </a:r>
          </a:p>
        </p:txBody>
      </p:sp>
      <p:pic>
        <p:nvPicPr>
          <p:cNvPr id="112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778125"/>
            <a:ext cx="6248400" cy="4060825"/>
          </a:xfrm>
        </p:spPr>
      </p:pic>
      <p:sp>
        <p:nvSpPr>
          <p:cNvPr id="11268" name="Rectangle 4"/>
          <p:cNvSpPr>
            <a:spLocks noChangeArrowheads="1"/>
          </p:cNvSpPr>
          <p:nvPr/>
        </p:nvSpPr>
        <p:spPr bwMode="auto">
          <a:xfrm>
            <a:off x="0" y="687388"/>
            <a:ext cx="89916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a:t>A </a:t>
            </a:r>
            <a:r>
              <a:rPr lang="en-US" sz="3200" b="1"/>
              <a:t>comet</a:t>
            </a:r>
            <a:r>
              <a:rPr lang="en-US" sz="3200"/>
              <a:t> is an icy </a:t>
            </a:r>
            <a:r>
              <a:rPr lang="en-US" sz="3200">
                <a:hlinkClick r:id="rId3" tooltip="Small Solar System body"/>
              </a:rPr>
              <a:t>small Solar System body</a:t>
            </a:r>
            <a:r>
              <a:rPr lang="en-US" sz="3200"/>
              <a:t> (SSSB) that, when close enough to the </a:t>
            </a:r>
            <a:r>
              <a:rPr lang="en-US" sz="3200">
                <a:hlinkClick r:id="rId4" tooltip="Sun"/>
              </a:rPr>
              <a:t>Sun</a:t>
            </a:r>
            <a:r>
              <a:rPr lang="en-US" sz="3200"/>
              <a:t>, displays a visible </a:t>
            </a:r>
            <a:r>
              <a:rPr lang="en-US" sz="3200">
                <a:hlinkClick r:id="rId5" tooltip="Coma (cometary)"/>
              </a:rPr>
              <a:t>coma</a:t>
            </a:r>
            <a:r>
              <a:rPr lang="en-US" sz="3200"/>
              <a:t> (a thin, fuzzy, temporary atmosphere) and sometimes also a </a:t>
            </a:r>
            <a:r>
              <a:rPr lang="en-US" sz="3200">
                <a:hlinkClick r:id="rId6" tooltip="Comet tail"/>
              </a:rPr>
              <a:t>tail</a:t>
            </a:r>
            <a:r>
              <a:rPr lang="en-US" sz="320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8"/>
            <a:ext cx="9144000" cy="1169987"/>
          </a:xfrm>
        </p:spPr>
        <p:txBody>
          <a:bodyPr/>
          <a:lstStyle/>
          <a:p>
            <a:pPr eaLnBrk="1" hangingPunct="1">
              <a:defRPr/>
            </a:pPr>
            <a:r>
              <a:rPr lang="en-US" dirty="0" smtClean="0"/>
              <a:t>Meteoroids, meteors, and meteorites</a:t>
            </a:r>
          </a:p>
        </p:txBody>
      </p:sp>
      <p:sp>
        <p:nvSpPr>
          <p:cNvPr id="3" name="Content Placeholder 2"/>
          <p:cNvSpPr>
            <a:spLocks noGrp="1"/>
          </p:cNvSpPr>
          <p:nvPr>
            <p:ph idx="1"/>
          </p:nvPr>
        </p:nvSpPr>
        <p:spPr>
          <a:xfrm>
            <a:off x="0" y="1190625"/>
            <a:ext cx="9144000" cy="5667375"/>
          </a:xfrm>
        </p:spPr>
        <p:txBody>
          <a:bodyPr/>
          <a:lstStyle/>
          <a:p>
            <a:pPr eaLnBrk="1" hangingPunct="1">
              <a:defRPr/>
            </a:pPr>
            <a:r>
              <a:rPr lang="en-US" sz="2800" dirty="0"/>
              <a:t>A </a:t>
            </a:r>
            <a:r>
              <a:rPr lang="en-US" sz="2800" b="1" dirty="0"/>
              <a:t>meteoroid</a:t>
            </a:r>
            <a:r>
              <a:rPr lang="en-US" sz="2800" dirty="0"/>
              <a:t> is a small particle from a </a:t>
            </a:r>
            <a:r>
              <a:rPr lang="en-US" sz="2800" dirty="0">
                <a:hlinkClick r:id="rId2" tooltip="Comet"/>
              </a:rPr>
              <a:t>comet</a:t>
            </a:r>
            <a:r>
              <a:rPr lang="en-US" sz="2800" dirty="0"/>
              <a:t> or </a:t>
            </a:r>
            <a:r>
              <a:rPr lang="en-US" sz="2800" dirty="0" smtClean="0">
                <a:hlinkClick r:id="rId3" tooltip="Asteroid"/>
              </a:rPr>
              <a:t>asteroid</a:t>
            </a:r>
            <a:r>
              <a:rPr lang="en-US" sz="2800" dirty="0"/>
              <a:t>.</a:t>
            </a:r>
            <a:r>
              <a:rPr lang="en-US" sz="2800" dirty="0" smtClean="0"/>
              <a:t> </a:t>
            </a:r>
            <a:r>
              <a:rPr lang="en-US" sz="2800" dirty="0"/>
              <a:t>A meteoroid is significantly smaller than an asteroid, ranging from small grains to 1-meter </a:t>
            </a:r>
            <a:r>
              <a:rPr lang="en-US" sz="2800" dirty="0" smtClean="0"/>
              <a:t>wide</a:t>
            </a:r>
          </a:p>
          <a:p>
            <a:pPr eaLnBrk="1" hangingPunct="1">
              <a:defRPr/>
            </a:pPr>
            <a:endParaRPr lang="en-US" sz="2800" dirty="0" smtClean="0"/>
          </a:p>
          <a:p>
            <a:pPr eaLnBrk="1" hangingPunct="1">
              <a:defRPr/>
            </a:pPr>
            <a:r>
              <a:rPr lang="en-US" sz="2800" dirty="0"/>
              <a:t>The visible streak of light from space debris is the result of heat as it enters a planet's </a:t>
            </a:r>
            <a:r>
              <a:rPr lang="en-US" sz="2800" dirty="0">
                <a:hlinkClick r:id="rId4" tooltip="Atmosphere"/>
              </a:rPr>
              <a:t>atmosphere</a:t>
            </a:r>
            <a:r>
              <a:rPr lang="en-US" sz="2800" dirty="0"/>
              <a:t>, and the glowing particles that it sheds in its wake is called a </a:t>
            </a:r>
            <a:r>
              <a:rPr lang="en-US" sz="2800" b="1" i="1" dirty="0"/>
              <a:t>meteor</a:t>
            </a:r>
            <a:r>
              <a:rPr lang="en-US" sz="2800" dirty="0"/>
              <a:t>, or colloquially a "shooting </a:t>
            </a:r>
            <a:r>
              <a:rPr lang="en-US" sz="2800" dirty="0" smtClean="0"/>
              <a:t>star".</a:t>
            </a:r>
          </a:p>
          <a:p>
            <a:pPr eaLnBrk="1" hangingPunct="1">
              <a:defRPr/>
            </a:pPr>
            <a:endParaRPr lang="en-US" sz="2800" dirty="0" smtClean="0"/>
          </a:p>
          <a:p>
            <a:pPr eaLnBrk="1" hangingPunct="1">
              <a:defRPr/>
            </a:pPr>
            <a:r>
              <a:rPr lang="en-US" sz="2800" dirty="0"/>
              <a:t>If a meteoroid, </a:t>
            </a:r>
            <a:r>
              <a:rPr lang="en-US" sz="2800" dirty="0">
                <a:hlinkClick r:id="rId2" tooltip="Comet"/>
              </a:rPr>
              <a:t>comet</a:t>
            </a:r>
            <a:r>
              <a:rPr lang="en-US" sz="2800" dirty="0"/>
              <a:t> or asteroid withstands </a:t>
            </a:r>
            <a:r>
              <a:rPr lang="en-US" sz="2800" dirty="0">
                <a:hlinkClick r:id="rId5" tooltip="Ablation"/>
              </a:rPr>
              <a:t>ablation</a:t>
            </a:r>
            <a:r>
              <a:rPr lang="en-US" sz="2800" dirty="0"/>
              <a:t> from its </a:t>
            </a:r>
            <a:r>
              <a:rPr lang="en-US" sz="2800" dirty="0">
                <a:hlinkClick r:id="rId6" tooltip="Atmospheric entry"/>
              </a:rPr>
              <a:t>atmospheric entry</a:t>
            </a:r>
            <a:r>
              <a:rPr lang="en-US" sz="2800" dirty="0"/>
              <a:t> and impacts with the ground, then it is called a </a:t>
            </a:r>
            <a:r>
              <a:rPr lang="en-US" sz="2800" b="1" i="1" dirty="0">
                <a:hlinkClick r:id="rId7" tooltip="Meteorite"/>
              </a:rPr>
              <a:t>meteorite</a:t>
            </a:r>
            <a:r>
              <a:rPr lang="en-US" sz="2800" dirty="0"/>
              <a:t>.</a:t>
            </a:r>
            <a:endParaRPr lang="en-US" sz="2800" dirty="0" smtClean="0"/>
          </a:p>
          <a:p>
            <a:pPr eaLnBrk="1" hangingPunct="1">
              <a:defRPr/>
            </a:pPr>
            <a:endParaRPr 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 y="990600"/>
            <a:ext cx="9039225" cy="564991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2827338"/>
            <a:ext cx="6705600"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a:xfrm>
            <a:off x="0" y="76200"/>
            <a:ext cx="9144000" cy="685800"/>
          </a:xfrm>
        </p:spPr>
        <p:txBody>
          <a:bodyPr/>
          <a:lstStyle/>
          <a:p>
            <a:pPr eaLnBrk="1" hangingPunct="1"/>
            <a:r>
              <a:rPr lang="en-US" sz="4000" smtClean="0">
                <a:effectLst/>
              </a:rPr>
              <a:t>Tracking Objects In The Solar System </a:t>
            </a:r>
          </a:p>
        </p:txBody>
      </p:sp>
      <p:sp>
        <p:nvSpPr>
          <p:cNvPr id="12291" name="Rectangle 3"/>
          <p:cNvSpPr>
            <a:spLocks noGrp="1" noChangeArrowheads="1"/>
          </p:cNvSpPr>
          <p:nvPr>
            <p:ph type="body" idx="1"/>
          </p:nvPr>
        </p:nvSpPr>
        <p:spPr>
          <a:xfrm>
            <a:off x="0" y="914400"/>
            <a:ext cx="9144000" cy="2819400"/>
          </a:xfrm>
        </p:spPr>
        <p:txBody>
          <a:bodyPr/>
          <a:lstStyle/>
          <a:p>
            <a:pPr eaLnBrk="1" hangingPunct="1">
              <a:lnSpc>
                <a:spcPct val="90000"/>
              </a:lnSpc>
              <a:spcBef>
                <a:spcPts val="500"/>
              </a:spcBef>
              <a:spcAft>
                <a:spcPts val="500"/>
              </a:spcAft>
              <a:defRPr/>
            </a:pPr>
            <a:r>
              <a:rPr lang="en-US" sz="2800" dirty="0" smtClean="0">
                <a:effectLst/>
              </a:rPr>
              <a:t>Elliptical paths can help Astronomers and scientists to trace and predict where bodies in space are, have been and will be in the future. The understanding of orbits has led to the discovery of many different comets. NASA tracks asteroids, comets and meteors that have been discovered by observatories and amateur astronomers. </a:t>
            </a:r>
          </a:p>
          <a:p>
            <a:pPr eaLnBrk="1" hangingPunct="1">
              <a:lnSpc>
                <a:spcPct val="90000"/>
              </a:lnSpc>
              <a:defRPr/>
            </a:pPr>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Orbit</Template>
  <TotalTime>238</TotalTime>
  <Words>366</Words>
  <Application>Microsoft Office PowerPoint</Application>
  <PresentationFormat>On-screen Show (4:3)</PresentationFormat>
  <Paragraphs>36</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Wingdings</vt:lpstr>
      <vt:lpstr>Calibri</vt:lpstr>
      <vt:lpstr>Orbit</vt:lpstr>
      <vt:lpstr>1.4.  </vt:lpstr>
      <vt:lpstr>PowerPoint Presentation</vt:lpstr>
      <vt:lpstr>The Planets p. 394-396</vt:lpstr>
      <vt:lpstr>protoplanet hypothesis</vt:lpstr>
      <vt:lpstr>Asteroids</vt:lpstr>
      <vt:lpstr>Comets</vt:lpstr>
      <vt:lpstr>Meteoroids, meteors, and meteorites</vt:lpstr>
      <vt:lpstr>PowerPoint Presentation</vt:lpstr>
      <vt:lpstr>Tracking Objects In The Solar System </vt:lpstr>
      <vt:lpstr>Homework</vt:lpstr>
    </vt:vector>
  </TitlesOfParts>
  <Company>PWSD#76</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dc:title>
  <dc:creator>Standring, Daniel</dc:creator>
  <cp:lastModifiedBy>Standring, Daniel</cp:lastModifiedBy>
  <cp:revision>10</cp:revision>
  <cp:lastPrinted>2013-05-16T16:31:00Z</cp:lastPrinted>
  <dcterms:created xsi:type="dcterms:W3CDTF">2007-05-22T21:47:44Z</dcterms:created>
  <dcterms:modified xsi:type="dcterms:W3CDTF">2013-05-17T16:44:53Z</dcterms:modified>
</cp:coreProperties>
</file>