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sldIdLst>
    <p:sldId id="257" r:id="rId2"/>
    <p:sldId id="258" r:id="rId3"/>
    <p:sldId id="264" r:id="rId4"/>
    <p:sldId id="259" r:id="rId5"/>
    <p:sldId id="260" r:id="rId6"/>
    <p:sldId id="263" r:id="rId7"/>
    <p:sldId id="261" r:id="rId8"/>
    <p:sldId id="262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pPr>
              <a:defRPr/>
            </a:pPr>
            <a:fld id="{87660805-0D6B-4ECC-80C1-B0785EE242E0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52CEC58C-1555-4537-A512-9178C8B3E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7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0723E-BF2C-491C-93F6-3312E742E3BA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7D57-913B-4294-A6C1-6494EC83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0723E-BF2C-491C-93F6-3312E742E3BA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7D57-913B-4294-A6C1-6494EC83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22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0723E-BF2C-491C-93F6-3312E742E3BA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7D57-913B-4294-A6C1-6494EC83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7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0723E-BF2C-491C-93F6-3312E742E3BA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7D57-913B-4294-A6C1-6494EC83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0723E-BF2C-491C-93F6-3312E742E3BA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7D57-913B-4294-A6C1-6494EC83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7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0723E-BF2C-491C-93F6-3312E742E3BA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7D57-913B-4294-A6C1-6494EC83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89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0C1F6C-8A60-4013-8DA8-A8261753C0F7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4C736-8E5C-4C63-825B-F403165B51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46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D65A66-A2B3-4874-B0B7-70D4517683D2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D09D4-FA71-45E7-8D77-ABC238065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1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D90CAA-F01E-4023-98B1-8A691A56B655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7D67-11D0-4071-99F2-233A11429B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42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F0096-8B87-4B3A-A892-F750F2ABA68D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0B68-25FC-4F80-A493-EFB668A25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B1E6F1-FFBC-4598-ADB5-740065FF220E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19DD-4765-4C93-ACE8-F24BB9AB94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26065-DE0E-4096-A379-E9C64FDB1E41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018A-ECA9-4FE1-94A5-DAF7336C15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3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E72545-4AA6-410F-BD14-5ABC4454DC39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1065F-0E87-4328-B451-C80F3220CC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57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57858-EA64-48D9-B57F-47D45F14B742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9E3EF-0AD0-4634-AB10-B0537EE472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7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48D20F-7825-4DCD-B68B-F18E64FE2C43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E2667-B53C-4F4A-A06F-78C030D3A9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5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7A6858-5113-4E7E-A59B-512A9CAC499B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964B-F4C2-46A0-8BFC-EAEA44D20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8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9C0723E-BF2C-491C-93F6-3312E742E3BA}" type="datetimeFigureOut">
              <a:rPr lang="en-US" smtClean="0"/>
              <a:pPr>
                <a:defRPr/>
              </a:pPr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BD7D57-913B-4294-A6C1-6494EC83D4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87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  <p:sldLayoutId id="2147483839" r:id="rId14"/>
    <p:sldLayoutId id="2147483840" r:id="rId15"/>
    <p:sldLayoutId id="2147483841" r:id="rId16"/>
    <p:sldLayoutId id="21474838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828800"/>
            <a:ext cx="5714228" cy="24214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Energy and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685799"/>
          </a:xfrm>
        </p:spPr>
        <p:txBody>
          <a:bodyPr/>
          <a:lstStyle/>
          <a:p>
            <a:r>
              <a:rPr lang="en-US" dirty="0" smtClean="0"/>
              <a:t>Practice 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3527"/>
            <a:ext cx="9067800" cy="15424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weightlifter does 4.80 x 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J of work in lifting a barbell.  How much energy is gained by the barbell?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01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474"/>
            <a:ext cx="7772400" cy="761999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40091" cy="419100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Energy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is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ability to do work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There are two main types of energy; kinetic and potential.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	Kinetic </a:t>
            </a:r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energy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2800" baseline="-25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k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) is the energy of an object due to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it’s motion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	Potential </a:t>
            </a:r>
            <a:r>
              <a:rPr lang="en-US" sz="2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energy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(</a:t>
            </a:r>
            <a:r>
              <a:rPr lang="en-US" sz="28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2800" baseline="-25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p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) is the energy of an object due to it’s position or state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3810000"/>
            <a:ext cx="2514600" cy="3023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91"/>
            <a:ext cx="7772400" cy="76199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1"/>
            <a:ext cx="9067800" cy="1447800"/>
          </a:xfrm>
        </p:spPr>
        <p:txBody>
          <a:bodyPr/>
          <a:lstStyle/>
          <a:p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work done on an object is theoretically equal to the energy converted.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76400"/>
            <a:ext cx="8495718" cy="2971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780124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A baseball pitcher does positive work on the ball by applying a force to it over the distance it moves while in his grip</a:t>
            </a:r>
            <a:r>
              <a:rPr lang="en-US" sz="26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5885873"/>
            <a:ext cx="2819400" cy="914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F x d</a:t>
            </a:r>
          </a:p>
          <a:p>
            <a:pPr algn="ctr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3124200" y="5885873"/>
            <a:ext cx="28194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 = </a:t>
            </a:r>
            <a:r>
              <a:rPr lang="en-US" i="1" dirty="0"/>
              <a:t>v</a:t>
            </a:r>
            <a:r>
              <a:rPr lang="el-GR" i="1" dirty="0"/>
              <a:t>Δ</a:t>
            </a:r>
            <a:r>
              <a:rPr lang="en-US" dirty="0" smtClean="0"/>
              <a:t>t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F = ma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6818" y="5885873"/>
            <a:ext cx="2819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= </a:t>
            </a:r>
            <a:r>
              <a:rPr lang="el-GR" i="1" dirty="0" smtClean="0"/>
              <a:t>Δ</a:t>
            </a:r>
            <a:r>
              <a:rPr lang="en-US" i="1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1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001000" cy="83819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Energy can be found in many forms: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1"/>
            <a:ext cx="8839200" cy="4267200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Gravitational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energy		H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eat energy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Chemical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energy		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	Mechanical energy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Magnetic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energy		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	Sound energy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Electrical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energy			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etc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727" y="76200"/>
            <a:ext cx="7772400" cy="4571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Scientists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399"/>
            <a:ext cx="9144000" cy="6172201"/>
          </a:xfrm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Scientists through history have become known for their developments in energy conversions:</a:t>
            </a: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Lavoisier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found a mathematical relationship between chemicals and heat.</a:t>
            </a: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Volta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converted chemical energy to electrical energy.</a:t>
            </a: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b="1" u="sng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Oersted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found it is possible to convert electrical energy to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magnetism.</a:t>
            </a: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Faraday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showed magnetism can be converted back to electricity. (generators)</a:t>
            </a: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b="1" u="sng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Seebeck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discovered how to convert heat to electricity.</a:t>
            </a: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Edison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was able to convert electricity to light energy.</a:t>
            </a: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b="1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Joule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was one of the first scientists to show that heat can be converted to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work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20574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3716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Oersted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505200"/>
            <a:ext cx="2438400" cy="1993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3000" y="2819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Seebeck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143000"/>
            <a:ext cx="2895600" cy="141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400800" y="5334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Faraday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429000"/>
            <a:ext cx="1371600" cy="2900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391400" y="4267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Calculating energy change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>
            <a:normAutofit/>
          </a:bodyPr>
          <a:lstStyle/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most common form of energy change is due to gravity.  </a:t>
            </a:r>
            <a:endParaRPr lang="en-US" sz="28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en-US" sz="28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Weight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is the force acting on an object due to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gravity.</a:t>
            </a:r>
          </a:p>
          <a:p>
            <a:pPr marL="1051560" lvl="1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6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Mass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6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is a measure of the amount of matter in an object.  Mass and weight may be related, but they are very different properties</a:t>
            </a:r>
            <a:r>
              <a:rPr lang="en-US" sz="26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1051560" lvl="1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en-US" sz="26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On earth </a:t>
            </a:r>
            <a:r>
              <a:rPr lang="en-US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(at sea level) the 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effect due to gravity is 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9.81m/s</a:t>
            </a:r>
            <a:r>
              <a:rPr lang="en-US" sz="2800" b="1" baseline="30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  All bodies in space produce a unique gravitational effect on other bodies.  The gravity of the moon is about one sixth of the earth’s gravity.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685799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gravitational potential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energy 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E</a:t>
            </a:r>
            <a:r>
              <a:rPr lang="en-US" cap="none" baseline="-25000" dirty="0" err="1" smtClean="0"/>
              <a:t>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cap="none" dirty="0" err="1" smtClean="0"/>
              <a:t>mgh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1999"/>
            <a:ext cx="8839200" cy="4953001"/>
          </a:xfrm>
        </p:spPr>
        <p:txBody>
          <a:bodyPr>
            <a:normAutofit fontScale="925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formula for calculating gravitational potential energy 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is:			</a:t>
            </a:r>
            <a:r>
              <a:rPr lang="en-US" sz="32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200" b="1" baseline="-25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</a:t>
            </a:r>
            <a:r>
              <a:rPr lang="en-US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= </a:t>
            </a:r>
            <a:r>
              <a:rPr lang="en-US" sz="3200" b="1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mgh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</a:t>
            </a:r>
          </a:p>
          <a:p>
            <a:pPr marL="1051560" lvl="1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3400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</a:t>
            </a:r>
            <a:r>
              <a:rPr lang="en-US" sz="3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is </a:t>
            </a:r>
            <a:r>
              <a:rPr lang="en-US" sz="3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mass</a:t>
            </a:r>
          </a:p>
          <a:p>
            <a:pPr marL="1051560" lvl="1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3400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</a:t>
            </a:r>
            <a:r>
              <a:rPr lang="en-US" sz="3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is gravitational </a:t>
            </a:r>
            <a:r>
              <a:rPr lang="en-US" sz="3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constant</a:t>
            </a:r>
          </a:p>
          <a:p>
            <a:pPr marL="1051560" lvl="1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3400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h</a:t>
            </a:r>
            <a:r>
              <a:rPr lang="en-US" sz="3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is height above the ground</a:t>
            </a:r>
            <a:r>
              <a:rPr lang="en-US" sz="3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6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The units for </a:t>
            </a:r>
            <a:r>
              <a:rPr lang="en-US" sz="32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E</a:t>
            </a:r>
            <a:r>
              <a:rPr lang="en-US" sz="3200" baseline="-25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g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are    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kg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○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</a:t>
            </a:r>
            <a:r>
              <a:rPr lang="en-US" sz="3200" baseline="30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/s</a:t>
            </a:r>
            <a:r>
              <a:rPr lang="en-US" sz="3200" baseline="30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.  </a:t>
            </a:r>
            <a:endParaRPr lang="en-US" sz="32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This </a:t>
            </a: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is also known as a Joule (J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94360" indent="-457200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Notice in F = ma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 mass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dirty="0">
                <a:solidFill>
                  <a:schemeClr val="accent4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a</a:t>
            </a:r>
            <a:r>
              <a:rPr lang="en-US" sz="3200" dirty="0" smtClean="0">
                <a:solidFill>
                  <a:schemeClr val="accent4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  acceleration</a:t>
            </a:r>
            <a:endParaRPr lang="en-US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685799"/>
          </a:xfrm>
        </p:spPr>
        <p:txBody>
          <a:bodyPr/>
          <a:lstStyle/>
          <a:p>
            <a:r>
              <a:rPr lang="en-US" dirty="0" smtClean="0"/>
              <a:t>Practice 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3527"/>
            <a:ext cx="8839200" cy="25330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weightlifter lifts a </a:t>
            </a:r>
            <a:r>
              <a:rPr lang="en-US" sz="3200" dirty="0" smtClean="0"/>
              <a:t>barbell </a:t>
            </a:r>
            <a:r>
              <a:rPr lang="en-US" sz="3200" dirty="0" smtClean="0"/>
              <a:t>a vertical distance of 2.40m If the average force required to lift the barbell is 2.00 x 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N how much work is done by the weightlifter on the barbell?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91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239</TotalTime>
  <Words>368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Celestial</vt:lpstr>
      <vt:lpstr>Energy and Work</vt:lpstr>
      <vt:lpstr>Energy</vt:lpstr>
      <vt:lpstr>work</vt:lpstr>
      <vt:lpstr>Energy can be found in many forms:</vt:lpstr>
      <vt:lpstr>Scientists</vt:lpstr>
      <vt:lpstr>PowerPoint Presentation</vt:lpstr>
      <vt:lpstr>Calculating energy change </vt:lpstr>
      <vt:lpstr>gravitational potential energy  Eg = mgh</vt:lpstr>
      <vt:lpstr>Practice Problem #1</vt:lpstr>
      <vt:lpstr>Practice Problem #2</vt:lpstr>
    </vt:vector>
  </TitlesOfParts>
  <Company>Peace Wapiti School Division No. 76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Standring, Daniel</dc:creator>
  <cp:lastModifiedBy>Windows User</cp:lastModifiedBy>
  <cp:revision>27</cp:revision>
  <dcterms:created xsi:type="dcterms:W3CDTF">2009-03-31T17:41:57Z</dcterms:created>
  <dcterms:modified xsi:type="dcterms:W3CDTF">2014-11-20T19:56:42Z</dcterms:modified>
</cp:coreProperties>
</file>