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11"/>
  </p:handoutMasterIdLst>
  <p:sldIdLst>
    <p:sldId id="256" r:id="rId2"/>
    <p:sldId id="264" r:id="rId3"/>
    <p:sldId id="261" r:id="rId4"/>
    <p:sldId id="265" r:id="rId5"/>
    <p:sldId id="259" r:id="rId6"/>
    <p:sldId id="262" r:id="rId7"/>
    <p:sldId id="263" r:id="rId8"/>
    <p:sldId id="258" r:id="rId9"/>
    <p:sldId id="260" r:id="rId10"/>
  </p:sldIdLst>
  <p:sldSz cx="9144000" cy="6858000" type="screen4x3"/>
  <p:notesSz cx="9305925" cy="70199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32567" cy="350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lvl1pPr eaLnBrk="1" hangingPunct="1">
              <a:defRPr sz="1200"/>
            </a:lvl1pPr>
          </a:lstStyle>
          <a:p>
            <a:endParaRPr lang="en-US"/>
          </a:p>
        </p:txBody>
      </p:sp>
      <p:sp>
        <p:nvSpPr>
          <p:cNvPr id="11267" name="Rectangle 3"/>
          <p:cNvSpPr>
            <a:spLocks noGrp="1" noChangeArrowheads="1"/>
          </p:cNvSpPr>
          <p:nvPr>
            <p:ph type="dt" sz="quarter" idx="1"/>
          </p:nvPr>
        </p:nvSpPr>
        <p:spPr bwMode="auto">
          <a:xfrm>
            <a:off x="5271204" y="0"/>
            <a:ext cx="4032567" cy="350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lvl1pPr algn="r" eaLnBrk="1" hangingPunct="1">
              <a:defRPr sz="1200"/>
            </a:lvl1pPr>
          </a:lstStyle>
          <a:p>
            <a:endParaRPr lang="en-US"/>
          </a:p>
        </p:txBody>
      </p:sp>
      <p:sp>
        <p:nvSpPr>
          <p:cNvPr id="11268" name="Rectangle 4"/>
          <p:cNvSpPr>
            <a:spLocks noGrp="1" noChangeArrowheads="1"/>
          </p:cNvSpPr>
          <p:nvPr>
            <p:ph type="ftr" sz="quarter" idx="2"/>
          </p:nvPr>
        </p:nvSpPr>
        <p:spPr bwMode="auto">
          <a:xfrm>
            <a:off x="0" y="6667897"/>
            <a:ext cx="4032567" cy="350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b" anchorCtr="0" compatLnSpc="1">
            <a:prstTxWarp prst="textNoShape">
              <a:avLst/>
            </a:prstTxWarp>
          </a:bodyPr>
          <a:lstStyle>
            <a:lvl1pPr eaLnBrk="1" hangingPunct="1">
              <a:defRPr sz="1200"/>
            </a:lvl1pPr>
          </a:lstStyle>
          <a:p>
            <a:endParaRPr lang="en-US"/>
          </a:p>
        </p:txBody>
      </p:sp>
      <p:sp>
        <p:nvSpPr>
          <p:cNvPr id="11269" name="Rectangle 5"/>
          <p:cNvSpPr>
            <a:spLocks noGrp="1" noChangeArrowheads="1"/>
          </p:cNvSpPr>
          <p:nvPr>
            <p:ph type="sldNum" sz="quarter" idx="3"/>
          </p:nvPr>
        </p:nvSpPr>
        <p:spPr bwMode="auto">
          <a:xfrm>
            <a:off x="5271204" y="6667897"/>
            <a:ext cx="4032567" cy="350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b" anchorCtr="0" compatLnSpc="1">
            <a:prstTxWarp prst="textNoShape">
              <a:avLst/>
            </a:prstTxWarp>
          </a:bodyPr>
          <a:lstStyle>
            <a:lvl1pPr algn="r" eaLnBrk="1" hangingPunct="1">
              <a:defRPr sz="1200"/>
            </a:lvl1pPr>
          </a:lstStyle>
          <a:p>
            <a:fld id="{454A810F-A4D7-4335-87B8-0459B9EF9F07}" type="slidenum">
              <a:rPr lang="en-US"/>
              <a:pPr/>
              <a:t>‹#›</a:t>
            </a:fld>
            <a:endParaRPr lang="en-US"/>
          </a:p>
        </p:txBody>
      </p:sp>
    </p:spTree>
    <p:extLst>
      <p:ext uri="{BB962C8B-B14F-4D97-AF65-F5344CB8AC3E}">
        <p14:creationId xmlns:p14="http://schemas.microsoft.com/office/powerpoint/2010/main" val="5037108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330D3-4621-4A30-B2D1-8B2057F3F1CA}" type="slidenum">
              <a:rPr lang="en-US" smtClean="0"/>
              <a:pPr/>
              <a:t>‹#›</a:t>
            </a:fld>
            <a:endParaRPr lang="en-US"/>
          </a:p>
        </p:txBody>
      </p:sp>
    </p:spTree>
    <p:extLst>
      <p:ext uri="{BB962C8B-B14F-4D97-AF65-F5344CB8AC3E}">
        <p14:creationId xmlns:p14="http://schemas.microsoft.com/office/powerpoint/2010/main" val="377965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BEF49-DEC1-4D9C-83DE-C0E8B020D966}" type="slidenum">
              <a:rPr lang="en-US" smtClean="0"/>
              <a:pPr/>
              <a:t>‹#›</a:t>
            </a:fld>
            <a:endParaRPr lang="en-US"/>
          </a:p>
        </p:txBody>
      </p:sp>
    </p:spTree>
    <p:extLst>
      <p:ext uri="{BB962C8B-B14F-4D97-AF65-F5344CB8AC3E}">
        <p14:creationId xmlns:p14="http://schemas.microsoft.com/office/powerpoint/2010/main" val="38438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0181-A716-4844-A248-DF4544053D74}" type="slidenum">
              <a:rPr lang="en-US" smtClean="0"/>
              <a:pPr/>
              <a:t>‹#›</a:t>
            </a:fld>
            <a:endParaRPr lang="en-US"/>
          </a:p>
        </p:txBody>
      </p:sp>
    </p:spTree>
    <p:extLst>
      <p:ext uri="{BB962C8B-B14F-4D97-AF65-F5344CB8AC3E}">
        <p14:creationId xmlns:p14="http://schemas.microsoft.com/office/powerpoint/2010/main" val="139819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FC6B-3A1F-4717-A9AC-185DEDC03E8D}" type="slidenum">
              <a:rPr lang="en-US" smtClean="0"/>
              <a:pPr/>
              <a:t>‹#›</a:t>
            </a:fld>
            <a:endParaRPr lang="en-US"/>
          </a:p>
        </p:txBody>
      </p:sp>
    </p:spTree>
    <p:extLst>
      <p:ext uri="{BB962C8B-B14F-4D97-AF65-F5344CB8AC3E}">
        <p14:creationId xmlns:p14="http://schemas.microsoft.com/office/powerpoint/2010/main" val="220458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E14AF-2A2E-4101-A5EE-DFA6C683E49B}" type="slidenum">
              <a:rPr lang="en-US" smtClean="0"/>
              <a:pPr/>
              <a:t>‹#›</a:t>
            </a:fld>
            <a:endParaRPr lang="en-US"/>
          </a:p>
        </p:txBody>
      </p:sp>
    </p:spTree>
    <p:extLst>
      <p:ext uri="{BB962C8B-B14F-4D97-AF65-F5344CB8AC3E}">
        <p14:creationId xmlns:p14="http://schemas.microsoft.com/office/powerpoint/2010/main" val="3927747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4D547-2922-408A-B459-FB9E6F13DE44}" type="slidenum">
              <a:rPr lang="en-US" smtClean="0"/>
              <a:pPr/>
              <a:t>‹#›</a:t>
            </a:fld>
            <a:endParaRPr lang="en-US"/>
          </a:p>
        </p:txBody>
      </p:sp>
    </p:spTree>
    <p:extLst>
      <p:ext uri="{BB962C8B-B14F-4D97-AF65-F5344CB8AC3E}">
        <p14:creationId xmlns:p14="http://schemas.microsoft.com/office/powerpoint/2010/main" val="298647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C9D7C-D7B4-477B-B2EB-5F38F952F9D1}" type="slidenum">
              <a:rPr lang="en-US" smtClean="0"/>
              <a:pPr/>
              <a:t>‹#›</a:t>
            </a:fld>
            <a:endParaRPr lang="en-US"/>
          </a:p>
        </p:txBody>
      </p:sp>
    </p:spTree>
    <p:extLst>
      <p:ext uri="{BB962C8B-B14F-4D97-AF65-F5344CB8AC3E}">
        <p14:creationId xmlns:p14="http://schemas.microsoft.com/office/powerpoint/2010/main" val="379885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2CAB17-4450-4701-9D2D-0A33C0199617}" type="slidenum">
              <a:rPr lang="en-US" smtClean="0"/>
              <a:pPr/>
              <a:t>‹#›</a:t>
            </a:fld>
            <a:endParaRPr lang="en-US"/>
          </a:p>
        </p:txBody>
      </p:sp>
    </p:spTree>
    <p:extLst>
      <p:ext uri="{BB962C8B-B14F-4D97-AF65-F5344CB8AC3E}">
        <p14:creationId xmlns:p14="http://schemas.microsoft.com/office/powerpoint/2010/main" val="186748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99CB9C-5E4C-40EF-89EC-07D47B12BEF6}" type="slidenum">
              <a:rPr lang="en-US" smtClean="0"/>
              <a:pPr/>
              <a:t>‹#›</a:t>
            </a:fld>
            <a:endParaRPr lang="en-US"/>
          </a:p>
        </p:txBody>
      </p:sp>
    </p:spTree>
    <p:extLst>
      <p:ext uri="{BB962C8B-B14F-4D97-AF65-F5344CB8AC3E}">
        <p14:creationId xmlns:p14="http://schemas.microsoft.com/office/powerpoint/2010/main" val="145171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A2067-5CE6-44CE-A9E6-F983EEF1B8C3}" type="slidenum">
              <a:rPr lang="en-US" smtClean="0"/>
              <a:pPr/>
              <a:t>‹#›</a:t>
            </a:fld>
            <a:endParaRPr lang="en-US"/>
          </a:p>
        </p:txBody>
      </p:sp>
    </p:spTree>
    <p:extLst>
      <p:ext uri="{BB962C8B-B14F-4D97-AF65-F5344CB8AC3E}">
        <p14:creationId xmlns:p14="http://schemas.microsoft.com/office/powerpoint/2010/main" val="78254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0CDE6-A111-4392-A8AE-34E56D25BC3C}" type="slidenum">
              <a:rPr lang="en-US" smtClean="0"/>
              <a:pPr/>
              <a:t>‹#›</a:t>
            </a:fld>
            <a:endParaRPr lang="en-US"/>
          </a:p>
        </p:txBody>
      </p:sp>
    </p:spTree>
    <p:extLst>
      <p:ext uri="{BB962C8B-B14F-4D97-AF65-F5344CB8AC3E}">
        <p14:creationId xmlns:p14="http://schemas.microsoft.com/office/powerpoint/2010/main" val="401212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F4BA41-BB80-4D28-B9AA-3573BF7E3B24}" type="slidenum">
              <a:rPr lang="en-US" smtClean="0"/>
              <a:pPr/>
              <a:t>‹#›</a:t>
            </a:fld>
            <a:endParaRPr lang="en-US"/>
          </a:p>
        </p:txBody>
      </p:sp>
    </p:spTree>
    <p:extLst>
      <p:ext uri="{BB962C8B-B14F-4D97-AF65-F5344CB8AC3E}">
        <p14:creationId xmlns:p14="http://schemas.microsoft.com/office/powerpoint/2010/main" val="5240018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hyperphysics.phy-astr.gsu.edu/hbase/eclip.html#c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yperphysics.phy-astr.gsu.edu/hbase/eclip.html#c3" TargetMode="External"/><Relationship Id="rId2" Type="http://schemas.openxmlformats.org/officeDocument/2006/relationships/image" Target="../media/image2.gif"/><Relationship Id="rId1" Type="http://schemas.openxmlformats.org/officeDocument/2006/relationships/slideLayout" Target="../slideLayouts/slideLayout4.xml"/><Relationship Id="rId5" Type="http://schemas.openxmlformats.org/officeDocument/2006/relationships/hyperlink" Target="http://hyperphysics.phy-astr.gsu.edu/hbase/eclip.html#c5" TargetMode="External"/><Relationship Id="rId4" Type="http://schemas.openxmlformats.org/officeDocument/2006/relationships/hyperlink" Target="http://hyperphysics.phy-astr.gsu.edu/hbase/eclip.html#c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hyperphysics.phy-astr.gsu.edu/hbase/eclip.html#c3" TargetMode="External"/><Relationship Id="rId2" Type="http://schemas.openxmlformats.org/officeDocument/2006/relationships/hyperlink" Target="http://hyperphysics.phy-astr.gsu.edu/hbase/eclip.html#c2" TargetMode="Externa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914400"/>
            <a:ext cx="7772400" cy="1555750"/>
          </a:xfrm>
        </p:spPr>
        <p:txBody>
          <a:bodyPr>
            <a:normAutofit fontScale="90000"/>
          </a:bodyPr>
          <a:lstStyle/>
          <a:p>
            <a:r>
              <a:rPr lang="en-US" sz="4400">
                <a:effectLst/>
              </a:rPr>
              <a:t>1.5. Describing the Position of Objects in Space </a:t>
            </a:r>
            <a:br>
              <a:rPr lang="en-US" sz="4400">
                <a:effectLst/>
              </a:rPr>
            </a:br>
            <a:endParaRPr lang="en-US" sz="4400">
              <a:effectLst/>
            </a:endParaRPr>
          </a:p>
        </p:txBody>
      </p:sp>
      <p:sp>
        <p:nvSpPr>
          <p:cNvPr id="2051" name="Rectangle 3"/>
          <p:cNvSpPr>
            <a:spLocks noGrp="1" noChangeArrowheads="1"/>
          </p:cNvSpPr>
          <p:nvPr>
            <p:ph type="subTitle" idx="1"/>
          </p:nvPr>
        </p:nvSpPr>
        <p:spPr>
          <a:xfrm>
            <a:off x="1676400" y="2895600"/>
            <a:ext cx="6400800" cy="1752600"/>
          </a:xfrm>
        </p:spPr>
        <p:txBody>
          <a:bodyPr/>
          <a:lstStyle/>
          <a:p>
            <a:pPr algn="l">
              <a:spcBef>
                <a:spcPts val="500"/>
              </a:spcBef>
              <a:spcAft>
                <a:spcPts val="500"/>
              </a:spcAft>
            </a:pPr>
            <a:r>
              <a:rPr lang="en-US" sz="2800" dirty="0">
                <a:effectLst/>
              </a:rPr>
              <a:t>Altitude and Azimuth are calculated from the observer's position.</a:t>
            </a:r>
          </a:p>
          <a:p>
            <a:endParaRPr lang="en-US" sz="2800" dirty="0"/>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210300" cy="549274"/>
          </a:xfrm>
        </p:spPr>
        <p:txBody>
          <a:bodyPr>
            <a:noAutofit/>
          </a:bodyPr>
          <a:lstStyle/>
          <a:p>
            <a:r>
              <a:rPr lang="en-US" sz="4000" b="1" dirty="0" smtClean="0">
                <a:solidFill>
                  <a:srgbClr val="7030A0"/>
                </a:solidFill>
              </a:rPr>
              <a:t>The Celestial Sphere</a:t>
            </a:r>
            <a:endParaRPr lang="en-US" sz="4000" b="1" dirty="0">
              <a:solidFill>
                <a:srgbClr val="7030A0"/>
              </a:solidFill>
            </a:endParaRPr>
          </a:p>
        </p:txBody>
      </p:sp>
      <p:sp>
        <p:nvSpPr>
          <p:cNvPr id="3" name="Content Placeholder 2"/>
          <p:cNvSpPr>
            <a:spLocks noGrp="1"/>
          </p:cNvSpPr>
          <p:nvPr>
            <p:ph idx="1"/>
          </p:nvPr>
        </p:nvSpPr>
        <p:spPr>
          <a:xfrm>
            <a:off x="152400" y="1790700"/>
            <a:ext cx="3581400" cy="4991099"/>
          </a:xfrm>
        </p:spPr>
        <p:txBody>
          <a:bodyPr>
            <a:normAutofit/>
          </a:bodyPr>
          <a:lstStyle/>
          <a:p>
            <a:r>
              <a:rPr lang="en-US" sz="2800" dirty="0" smtClean="0"/>
              <a:t>The stars can be imagined to be points of light on a sphere which rotates about the Earth. Projecting the Earth's poles and equator out onto this imaginary sphere provides a framework for </a:t>
            </a:r>
            <a:r>
              <a:rPr lang="en-US" sz="2800" dirty="0" smtClean="0">
                <a:hlinkClick r:id="rId2"/>
              </a:rPr>
              <a:t>celestial measurement</a:t>
            </a:r>
            <a:r>
              <a:rPr lang="en-US" sz="2800" dirty="0" smtClean="0"/>
              <a:t>. </a:t>
            </a:r>
            <a:endParaRPr lang="en-US" sz="2800"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8024" r="7977"/>
          <a:stretch/>
        </p:blipFill>
        <p:spPr>
          <a:xfrm>
            <a:off x="3810000" y="1790700"/>
            <a:ext cx="5334000" cy="5067300"/>
          </a:xfrm>
          <a:prstGeom prst="rect">
            <a:avLst/>
          </a:prstGeom>
        </p:spPr>
      </p:pic>
    </p:spTree>
    <p:extLst>
      <p:ext uri="{BB962C8B-B14F-4D97-AF65-F5344CB8AC3E}">
        <p14:creationId xmlns:p14="http://schemas.microsoft.com/office/powerpoint/2010/main" val="549358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5591"/>
            <a:ext cx="7886700" cy="822977"/>
          </a:xfrm>
        </p:spPr>
        <p:txBody>
          <a:bodyPr/>
          <a:lstStyle/>
          <a:p>
            <a:r>
              <a:rPr lang="en-US" dirty="0" smtClean="0">
                <a:solidFill>
                  <a:srgbClr val="00B0F0"/>
                </a:solidFill>
              </a:rPr>
              <a:t>The Ecliptic</a:t>
            </a:r>
            <a:endParaRPr lang="en-US" dirty="0">
              <a:solidFill>
                <a:srgbClr val="00B0F0"/>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 y="1234602"/>
            <a:ext cx="4571999" cy="5579883"/>
          </a:xfrm>
        </p:spPr>
      </p:pic>
      <p:sp>
        <p:nvSpPr>
          <p:cNvPr id="6" name="Content Placeholder 5"/>
          <p:cNvSpPr>
            <a:spLocks noGrp="1"/>
          </p:cNvSpPr>
          <p:nvPr>
            <p:ph sz="half" idx="2"/>
          </p:nvPr>
        </p:nvSpPr>
        <p:spPr>
          <a:xfrm>
            <a:off x="4629150" y="381000"/>
            <a:ext cx="4438650" cy="6477000"/>
          </a:xfrm>
        </p:spPr>
        <p:txBody>
          <a:bodyPr>
            <a:normAutofit fontScale="92500"/>
          </a:bodyPr>
          <a:lstStyle/>
          <a:p>
            <a:r>
              <a:rPr lang="en-US" sz="2800" dirty="0" smtClean="0"/>
              <a:t>The apparent path of the Sun's motion on the </a:t>
            </a:r>
            <a:r>
              <a:rPr lang="en-US" sz="2800" dirty="0" smtClean="0">
                <a:hlinkClick r:id="rId3"/>
              </a:rPr>
              <a:t>celestial sphere</a:t>
            </a:r>
            <a:r>
              <a:rPr lang="en-US" sz="2800" dirty="0" smtClean="0"/>
              <a:t> as seen from Earth is called the ecliptic.</a:t>
            </a:r>
          </a:p>
          <a:p>
            <a:endParaRPr lang="en-US" sz="2800" dirty="0" smtClean="0"/>
          </a:p>
          <a:p>
            <a:r>
              <a:rPr lang="en-US" sz="2800" dirty="0" smtClean="0"/>
              <a:t>The </a:t>
            </a:r>
            <a:r>
              <a:rPr lang="en-US" sz="2800" dirty="0" smtClean="0">
                <a:hlinkClick r:id="rId4"/>
              </a:rPr>
              <a:t>ecliptic plane</a:t>
            </a:r>
            <a:r>
              <a:rPr lang="en-US" sz="2800" dirty="0" smtClean="0"/>
              <a:t> is tilted 23.5° with respect to the plane of the celestial equator since the Earth's spin axis is tilted 23.5° with respect to its orbit around the sun.</a:t>
            </a:r>
          </a:p>
          <a:p>
            <a:endParaRPr lang="en-US" sz="2800" dirty="0" smtClean="0"/>
          </a:p>
          <a:p>
            <a:r>
              <a:rPr lang="en-US" sz="2800" dirty="0" smtClean="0"/>
              <a:t>The ecliptic plane intersects the celestial equatorial plane along the line between the </a:t>
            </a:r>
            <a:r>
              <a:rPr lang="en-US" sz="2800" dirty="0" smtClean="0">
                <a:hlinkClick r:id="rId5"/>
              </a:rPr>
              <a:t>equinoxes</a:t>
            </a:r>
            <a:r>
              <a:rPr lang="en-US" sz="2800" dirty="0" smtClean="0"/>
              <a:t>.</a:t>
            </a:r>
            <a:endParaRPr lang="en-US" sz="2800" dirty="0"/>
          </a:p>
        </p:txBody>
      </p:sp>
    </p:spTree>
    <p:extLst>
      <p:ext uri="{BB962C8B-B14F-4D97-AF65-F5344CB8AC3E}">
        <p14:creationId xmlns:p14="http://schemas.microsoft.com/office/powerpoint/2010/main" val="2013879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4171950" cy="1325563"/>
          </a:xfrm>
        </p:spPr>
        <p:txBody>
          <a:bodyPr/>
          <a:lstStyle/>
          <a:p>
            <a:r>
              <a:rPr lang="en-US" b="1" dirty="0" smtClean="0">
                <a:solidFill>
                  <a:srgbClr val="FF0000"/>
                </a:solidFill>
              </a:rPr>
              <a:t>Equinoxes and Solstices</a:t>
            </a:r>
            <a:endParaRPr lang="en-US" dirty="0">
              <a:solidFill>
                <a:srgbClr val="FF0000"/>
              </a:solidFill>
            </a:endParaRPr>
          </a:p>
        </p:txBody>
      </p:sp>
      <p:sp>
        <p:nvSpPr>
          <p:cNvPr id="4" name="Content Placeholder 3"/>
          <p:cNvSpPr>
            <a:spLocks noGrp="1"/>
          </p:cNvSpPr>
          <p:nvPr>
            <p:ph sz="half" idx="2"/>
          </p:nvPr>
        </p:nvSpPr>
        <p:spPr>
          <a:xfrm>
            <a:off x="4191000" y="76200"/>
            <a:ext cx="4876800" cy="6690196"/>
          </a:xfrm>
        </p:spPr>
        <p:txBody>
          <a:bodyPr>
            <a:noAutofit/>
          </a:bodyPr>
          <a:lstStyle/>
          <a:p>
            <a:r>
              <a:rPr lang="en-US" sz="2800" dirty="0" smtClean="0"/>
              <a:t>The points where the </a:t>
            </a:r>
            <a:r>
              <a:rPr lang="en-US" sz="2800" dirty="0" smtClean="0">
                <a:hlinkClick r:id="rId2"/>
              </a:rPr>
              <a:t>ecliptic</a:t>
            </a:r>
            <a:r>
              <a:rPr lang="en-US" sz="2800" dirty="0" smtClean="0"/>
              <a:t> crosses the equatorial plane of the </a:t>
            </a:r>
            <a:r>
              <a:rPr lang="en-US" sz="2800" dirty="0" smtClean="0">
                <a:hlinkClick r:id="rId3"/>
              </a:rPr>
              <a:t>celestial sphere</a:t>
            </a:r>
            <a:r>
              <a:rPr lang="en-US" sz="2800" dirty="0" smtClean="0"/>
              <a:t> are called equinoxes. On those dates there are 12 hours each of daylight and dark.</a:t>
            </a:r>
          </a:p>
          <a:p>
            <a:endParaRPr lang="en-US" sz="2800" dirty="0" smtClean="0"/>
          </a:p>
          <a:p>
            <a:r>
              <a:rPr lang="en-US" sz="2800" dirty="0" smtClean="0"/>
              <a:t> The most northern excursion of the sun is called the summer solstice and will have the longest amount of daylight.</a:t>
            </a:r>
          </a:p>
          <a:p>
            <a:endParaRPr lang="en-US" sz="2800" dirty="0" smtClean="0"/>
          </a:p>
          <a:p>
            <a:r>
              <a:rPr lang="en-US" sz="2800" dirty="0" smtClean="0"/>
              <a:t>The winter solstice opposite it is the shortest period of daylight. </a:t>
            </a:r>
            <a:endParaRPr lang="en-US" sz="2800" dirty="0"/>
          </a:p>
        </p:txBody>
      </p:sp>
      <p:pic>
        <p:nvPicPr>
          <p:cNvPr id="13314" name="Picture 2" descr="http://hyperphysics.phy-astr.gsu.edu/hbase/solar/imgsol/eclip4.gif"/>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6200" y="1747388"/>
            <a:ext cx="4114800" cy="5019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43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28650" y="365127"/>
            <a:ext cx="7886700" cy="625474"/>
          </a:xfrm>
        </p:spPr>
        <p:txBody>
          <a:bodyPr/>
          <a:lstStyle/>
          <a:p>
            <a:r>
              <a:rPr lang="en-US" sz="3600" dirty="0" smtClean="0">
                <a:solidFill>
                  <a:schemeClr val="accent6">
                    <a:lumMod val="75000"/>
                  </a:schemeClr>
                </a:solidFill>
                <a:effectLst/>
              </a:rPr>
              <a:t>Altitude</a:t>
            </a:r>
            <a:endParaRPr lang="en-US" dirty="0">
              <a:solidFill>
                <a:schemeClr val="accent6">
                  <a:lumMod val="75000"/>
                </a:schemeClr>
              </a:solidFill>
            </a:endParaRP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340462" y="2209800"/>
            <a:ext cx="4669228" cy="4495800"/>
          </a:xfrm>
        </p:spPr>
      </p:pic>
      <p:sp>
        <p:nvSpPr>
          <p:cNvPr id="9" name="Content Placeholder 8"/>
          <p:cNvSpPr>
            <a:spLocks noGrp="1"/>
          </p:cNvSpPr>
          <p:nvPr>
            <p:ph sz="half" idx="2"/>
          </p:nvPr>
        </p:nvSpPr>
        <p:spPr>
          <a:xfrm>
            <a:off x="304800" y="1143000"/>
            <a:ext cx="3886200" cy="4960938"/>
          </a:xfrm>
        </p:spPr>
        <p:txBody>
          <a:bodyPr>
            <a:noAutofit/>
          </a:bodyPr>
          <a:lstStyle/>
          <a:p>
            <a:r>
              <a:rPr lang="en-US" sz="2800" dirty="0" smtClean="0">
                <a:effectLst/>
              </a:rPr>
              <a:t>Altitude gives you the "how above the horizon it is"; the point straight overhead has an altitude of +90 degrees; straight underneath, an altitude of -90 degrees. Points on the horizon have 0 degree altitudes. An object halfway up in the sky has an altitude of 45 degrees.</a:t>
            </a:r>
            <a:endParaRPr lang="en-US" sz="2800"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28650" y="365127"/>
            <a:ext cx="7886700" cy="625474"/>
          </a:xfrm>
        </p:spPr>
        <p:txBody>
          <a:bodyPr/>
          <a:lstStyle/>
          <a:p>
            <a:r>
              <a:rPr lang="en-US" sz="3600" dirty="0" smtClean="0">
                <a:solidFill>
                  <a:schemeClr val="accent1">
                    <a:lumMod val="75000"/>
                  </a:schemeClr>
                </a:solidFill>
                <a:effectLst/>
              </a:rPr>
              <a:t>Azimuth</a:t>
            </a:r>
            <a:endParaRPr lang="en-US" dirty="0">
              <a:solidFill>
                <a:schemeClr val="accent1">
                  <a:lumMod val="75000"/>
                </a:schemeClr>
              </a:solidFill>
            </a:endParaRP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340462" y="2209800"/>
            <a:ext cx="4669228" cy="4495800"/>
          </a:xfrm>
        </p:spPr>
      </p:pic>
      <p:sp>
        <p:nvSpPr>
          <p:cNvPr id="9" name="Content Placeholder 8"/>
          <p:cNvSpPr>
            <a:spLocks noGrp="1"/>
          </p:cNvSpPr>
          <p:nvPr>
            <p:ph sz="half" idx="2"/>
          </p:nvPr>
        </p:nvSpPr>
        <p:spPr>
          <a:xfrm>
            <a:off x="0" y="1143000"/>
            <a:ext cx="4340462" cy="4960938"/>
          </a:xfrm>
        </p:spPr>
        <p:txBody>
          <a:bodyPr>
            <a:noAutofit/>
          </a:bodyPr>
          <a:lstStyle/>
          <a:p>
            <a:r>
              <a:rPr lang="en-US" sz="2800" dirty="0" smtClean="0">
                <a:effectLst/>
              </a:rPr>
              <a:t>Azimuth determines "which compass direction it can be found in the sky." An azimuth of zero degrees puts the object in the North. An azimuth of 90 degrees puts the object in the East. An azimuth of 180 degrees puts the object in the South, and one of 270 degrees puts the object in the west. 	</a:t>
            </a:r>
            <a:endParaRPr lang="en-US" sz="2800" dirty="0">
              <a:effectLst/>
            </a:endParaRPr>
          </a:p>
        </p:txBody>
      </p:sp>
    </p:spTree>
    <p:extLst>
      <p:ext uri="{BB962C8B-B14F-4D97-AF65-F5344CB8AC3E}">
        <p14:creationId xmlns:p14="http://schemas.microsoft.com/office/powerpoint/2010/main" val="2362372157"/>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9" y="3429000"/>
            <a:ext cx="4762652" cy="3356409"/>
          </a:xfrm>
          <a:prstGeom prst="rect">
            <a:avLst/>
          </a:prstGeom>
        </p:spPr>
      </p:pic>
      <p:sp>
        <p:nvSpPr>
          <p:cNvPr id="2" name="Title 1"/>
          <p:cNvSpPr>
            <a:spLocks noGrp="1"/>
          </p:cNvSpPr>
          <p:nvPr>
            <p:ph type="title"/>
          </p:nvPr>
        </p:nvSpPr>
        <p:spPr>
          <a:xfrm>
            <a:off x="628650" y="76200"/>
            <a:ext cx="7886700" cy="671978"/>
          </a:xfrm>
        </p:spPr>
        <p:txBody>
          <a:bodyPr/>
          <a:lstStyle/>
          <a:p>
            <a:r>
              <a:rPr lang="en-US" sz="3600" dirty="0" smtClean="0">
                <a:effectLst/>
              </a:rPr>
              <a:t>Zenith</a:t>
            </a:r>
            <a:endParaRPr lang="en-US" dirty="0"/>
          </a:p>
        </p:txBody>
      </p:sp>
      <p:sp>
        <p:nvSpPr>
          <p:cNvPr id="3" name="Content Placeholder 2"/>
          <p:cNvSpPr>
            <a:spLocks noGrp="1"/>
          </p:cNvSpPr>
          <p:nvPr>
            <p:ph sz="half" idx="1"/>
          </p:nvPr>
        </p:nvSpPr>
        <p:spPr>
          <a:xfrm>
            <a:off x="152400" y="771897"/>
            <a:ext cx="4160254" cy="1053728"/>
          </a:xfrm>
        </p:spPr>
        <p:txBody>
          <a:bodyPr>
            <a:normAutofit/>
          </a:bodyPr>
          <a:lstStyle/>
          <a:p>
            <a:r>
              <a:rPr lang="en-US" sz="2800" dirty="0" smtClean="0">
                <a:effectLst/>
              </a:rPr>
              <a:t>Zenith is the position in the sky directly overhead.</a:t>
            </a:r>
            <a:endParaRPr lang="en-US" sz="2400" dirty="0"/>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810000" y="0"/>
            <a:ext cx="5334000" cy="5334000"/>
          </a:xfrm>
        </p:spPr>
      </p:pic>
    </p:spTree>
    <p:extLst>
      <p:ext uri="{BB962C8B-B14F-4D97-AF65-F5344CB8AC3E}">
        <p14:creationId xmlns:p14="http://schemas.microsoft.com/office/powerpoint/2010/main" val="1701669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47800"/>
            <a:ext cx="7196254" cy="4876800"/>
          </a:xfrm>
          <a:prstGeom prst="rect">
            <a:avLst/>
          </a:prstGeom>
        </p:spPr>
      </p:pic>
      <p:sp>
        <p:nvSpPr>
          <p:cNvPr id="8195" name="Rectangle 3"/>
          <p:cNvSpPr>
            <a:spLocks noGrp="1" noChangeArrowheads="1"/>
          </p:cNvSpPr>
          <p:nvPr>
            <p:ph idx="1"/>
          </p:nvPr>
        </p:nvSpPr>
        <p:spPr>
          <a:xfrm>
            <a:off x="152400" y="152400"/>
            <a:ext cx="8229600" cy="1676399"/>
          </a:xfrm>
        </p:spPr>
        <p:txBody>
          <a:bodyPr/>
          <a:lstStyle/>
          <a:p>
            <a:r>
              <a:rPr lang="en-US" sz="2800" dirty="0" smtClean="0">
                <a:effectLst/>
              </a:rPr>
              <a:t>Thus</a:t>
            </a:r>
            <a:r>
              <a:rPr lang="en-US" sz="2800" dirty="0">
                <a:effectLst/>
              </a:rPr>
              <a:t>, if Guide tells you that </a:t>
            </a:r>
            <a:r>
              <a:rPr lang="en-US" sz="2800" dirty="0" smtClean="0">
                <a:effectLst/>
              </a:rPr>
              <a:t>a star that is </a:t>
            </a:r>
            <a:r>
              <a:rPr lang="en-US" sz="2800" dirty="0">
                <a:effectLst/>
              </a:rPr>
              <a:t>at </a:t>
            </a:r>
            <a:r>
              <a:rPr lang="en-US" sz="2800" dirty="0">
                <a:solidFill>
                  <a:schemeClr val="accent1">
                    <a:lumMod val="75000"/>
                  </a:schemeClr>
                </a:solidFill>
                <a:effectLst/>
              </a:rPr>
              <a:t>altitude</a:t>
            </a:r>
            <a:r>
              <a:rPr lang="en-US" sz="2800" dirty="0">
                <a:effectLst/>
              </a:rPr>
              <a:t> </a:t>
            </a:r>
            <a:r>
              <a:rPr lang="en-US" sz="2800" dirty="0" smtClean="0">
                <a:effectLst/>
              </a:rPr>
              <a:t>40 </a:t>
            </a:r>
            <a:r>
              <a:rPr lang="en-US" sz="2800" dirty="0">
                <a:effectLst/>
              </a:rPr>
              <a:t>degrees, </a:t>
            </a:r>
            <a:r>
              <a:rPr lang="en-US" sz="2800" dirty="0">
                <a:solidFill>
                  <a:schemeClr val="accent6">
                    <a:lumMod val="75000"/>
                  </a:schemeClr>
                </a:solidFill>
                <a:effectLst/>
              </a:rPr>
              <a:t>azimuth</a:t>
            </a:r>
            <a:r>
              <a:rPr lang="en-US" sz="2800" dirty="0">
                <a:effectLst/>
              </a:rPr>
              <a:t> </a:t>
            </a:r>
            <a:r>
              <a:rPr lang="en-US" sz="2800" dirty="0" smtClean="0">
                <a:effectLst/>
              </a:rPr>
              <a:t>110 </a:t>
            </a:r>
            <a:r>
              <a:rPr lang="en-US" sz="2800" dirty="0">
                <a:effectLst/>
              </a:rPr>
              <a:t>degrees, look a little </a:t>
            </a:r>
            <a:r>
              <a:rPr lang="en-US" sz="2800" dirty="0" smtClean="0">
                <a:effectLst/>
              </a:rPr>
              <a:t>South of </a:t>
            </a:r>
            <a:r>
              <a:rPr lang="en-US" sz="2800" dirty="0">
                <a:effectLst/>
              </a:rPr>
              <a:t>due East, </a:t>
            </a:r>
            <a:r>
              <a:rPr lang="en-US" sz="2800" dirty="0" smtClean="0"/>
              <a:t>a little less than half </a:t>
            </a:r>
            <a:r>
              <a:rPr lang="en-US" sz="2800" dirty="0" smtClean="0">
                <a:effectLst/>
              </a:rPr>
              <a:t>of </a:t>
            </a:r>
            <a:r>
              <a:rPr lang="en-US" sz="2800" dirty="0">
                <a:effectLst/>
              </a:rPr>
              <a:t>the way from the horizon to the zenith.	</a:t>
            </a:r>
          </a:p>
          <a:p>
            <a:endParaRPr lang="en-US" dirty="0">
              <a:effectLst/>
            </a:endParaRPr>
          </a:p>
          <a:p>
            <a:endParaRPr lang="en-US" dirty="0">
              <a:effectLst/>
            </a:endParaRPr>
          </a:p>
          <a:p>
            <a:endParaRPr lang="en-US" dirty="0">
              <a:effectLst/>
            </a:endParaRPr>
          </a:p>
          <a:p>
            <a:endParaRPr lang="en-US" dirty="0"/>
          </a:p>
        </p:txBody>
      </p:sp>
      <p:sp>
        <p:nvSpPr>
          <p:cNvPr id="5" name="Rounded Rectangle 4"/>
          <p:cNvSpPr/>
          <p:nvPr/>
        </p:nvSpPr>
        <p:spPr>
          <a:xfrm>
            <a:off x="7991708" y="4800600"/>
            <a:ext cx="728546"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r>
              <a:rPr lang="en-US" dirty="0" smtClean="0">
                <a:latin typeface="Calibri" panose="020F0502020204030204" pitchFamily="34" charset="0"/>
                <a:cs typeface="Calibri" panose="020F0502020204030204" pitchFamily="34" charset="0"/>
              </a:rPr>
              <a:t>⁰</a:t>
            </a:r>
            <a:endParaRPr lang="en-US" dirty="0"/>
          </a:p>
        </p:txBody>
      </p:sp>
      <p:sp>
        <p:nvSpPr>
          <p:cNvPr id="7" name="Rounded Rectangle 6"/>
          <p:cNvSpPr/>
          <p:nvPr/>
        </p:nvSpPr>
        <p:spPr>
          <a:xfrm>
            <a:off x="4072054" y="3467099"/>
            <a:ext cx="728546"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270</a:t>
            </a:r>
            <a:r>
              <a:rPr lang="en-US" dirty="0" smtClean="0">
                <a:latin typeface="Calibri" panose="020F0502020204030204" pitchFamily="34" charset="0"/>
                <a:cs typeface="Calibri" panose="020F0502020204030204" pitchFamily="34" charset="0"/>
              </a:rPr>
              <a:t>⁰</a:t>
            </a:r>
            <a:endParaRPr lang="en-US" dirty="0" smtClean="0"/>
          </a:p>
        </p:txBody>
      </p:sp>
      <p:sp>
        <p:nvSpPr>
          <p:cNvPr id="8" name="Rounded Rectangle 7"/>
          <p:cNvSpPr/>
          <p:nvPr/>
        </p:nvSpPr>
        <p:spPr>
          <a:xfrm>
            <a:off x="109654" y="4800600"/>
            <a:ext cx="728546"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180</a:t>
            </a:r>
            <a:r>
              <a:rPr lang="en-US" dirty="0" smtClean="0">
                <a:latin typeface="Calibri" panose="020F0502020204030204" pitchFamily="34" charset="0"/>
                <a:cs typeface="Calibri" panose="020F0502020204030204" pitchFamily="34" charset="0"/>
              </a:rPr>
              <a:t>⁰</a:t>
            </a:r>
            <a:endParaRPr lang="en-US" dirty="0" smtClean="0"/>
          </a:p>
        </p:txBody>
      </p:sp>
      <p:sp>
        <p:nvSpPr>
          <p:cNvPr id="9" name="Rounded Rectangle 8"/>
          <p:cNvSpPr/>
          <p:nvPr/>
        </p:nvSpPr>
        <p:spPr>
          <a:xfrm>
            <a:off x="4072054" y="6019800"/>
            <a:ext cx="728546"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90</a:t>
            </a:r>
            <a:r>
              <a:rPr lang="en-US" dirty="0" smtClean="0">
                <a:latin typeface="Calibri" panose="020F0502020204030204" pitchFamily="34" charset="0"/>
                <a:cs typeface="Calibri" panose="020F0502020204030204" pitchFamily="34" charset="0"/>
              </a:rPr>
              <a:t>⁰</a:t>
            </a:r>
            <a:endParaRPr lang="en-US" dirty="0" smtClean="0"/>
          </a:p>
        </p:txBody>
      </p:sp>
      <p:sp>
        <p:nvSpPr>
          <p:cNvPr id="10" name="Rounded Rectangle 9"/>
          <p:cNvSpPr/>
          <p:nvPr/>
        </p:nvSpPr>
        <p:spPr>
          <a:xfrm>
            <a:off x="2108783" y="5943600"/>
            <a:ext cx="728546"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110</a:t>
            </a:r>
            <a:r>
              <a:rPr lang="en-US" dirty="0" smtClean="0">
                <a:latin typeface="Calibri" panose="020F0502020204030204" pitchFamily="34" charset="0"/>
                <a:cs typeface="Calibri" panose="020F0502020204030204" pitchFamily="34" charset="0"/>
              </a:rPr>
              <a:t>⁰</a:t>
            </a:r>
            <a:endParaRPr lang="en-US" dirty="0" smtClean="0"/>
          </a:p>
        </p:txBody>
      </p:sp>
      <p:sp>
        <p:nvSpPr>
          <p:cNvPr id="11" name="Rounded Rectangle 10"/>
          <p:cNvSpPr/>
          <p:nvPr/>
        </p:nvSpPr>
        <p:spPr>
          <a:xfrm>
            <a:off x="2837329" y="5943600"/>
            <a:ext cx="728546" cy="6096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r>
              <a:rPr lang="en-US" dirty="0" smtClean="0">
                <a:latin typeface="Calibri" panose="020F0502020204030204" pitchFamily="34" charset="0"/>
                <a:cs typeface="Calibri" panose="020F0502020204030204" pitchFamily="34" charset="0"/>
              </a:rPr>
              <a:t>⁰</a:t>
            </a:r>
            <a:endParaRPr lang="en-US" dirty="0" smtClean="0"/>
          </a:p>
        </p:txBody>
      </p:sp>
      <p:sp>
        <p:nvSpPr>
          <p:cNvPr id="12" name="Rounded Rectangle 11"/>
          <p:cNvSpPr/>
          <p:nvPr/>
        </p:nvSpPr>
        <p:spPr>
          <a:xfrm>
            <a:off x="4072054" y="1904999"/>
            <a:ext cx="728546" cy="6096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90</a:t>
            </a:r>
            <a:r>
              <a:rPr lang="en-US" dirty="0" smtClean="0">
                <a:latin typeface="Calibri" panose="020F0502020204030204" pitchFamily="34" charset="0"/>
                <a:cs typeface="Calibri" panose="020F0502020204030204" pitchFamily="34" charset="0"/>
              </a:rPr>
              <a:t>⁰</a:t>
            </a:r>
            <a:endParaRPr lang="en-US" dirty="0" smtClean="0"/>
          </a:p>
        </p:txBody>
      </p:sp>
      <p:sp>
        <p:nvSpPr>
          <p:cNvPr id="13" name="Rounded Rectangle 12"/>
          <p:cNvSpPr/>
          <p:nvPr/>
        </p:nvSpPr>
        <p:spPr>
          <a:xfrm>
            <a:off x="2209800" y="2976281"/>
            <a:ext cx="728546" cy="6096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40</a:t>
            </a:r>
            <a:r>
              <a:rPr lang="en-US" dirty="0" smtClean="0">
                <a:latin typeface="Calibri" panose="020F0502020204030204" pitchFamily="34" charset="0"/>
                <a:cs typeface="Calibri" panose="020F0502020204030204" pitchFamily="34" charset="0"/>
              </a:rPr>
              <a:t>⁰</a:t>
            </a:r>
            <a:endParaRPr lang="en-US" dirty="0" smtClean="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normAutofit fontScale="90000"/>
          </a:bodyPr>
          <a:lstStyle/>
          <a:p>
            <a:r>
              <a:rPr lang="en-US" sz="5400" dirty="0" smtClean="0"/>
              <a:t>Homework</a:t>
            </a:r>
            <a:endParaRPr lang="en-US" dirty="0"/>
          </a:p>
        </p:txBody>
      </p:sp>
      <p:sp>
        <p:nvSpPr>
          <p:cNvPr id="10243" name="Rectangle 3"/>
          <p:cNvSpPr>
            <a:spLocks noGrp="1" noChangeArrowheads="1"/>
          </p:cNvSpPr>
          <p:nvPr>
            <p:ph idx="1"/>
          </p:nvPr>
        </p:nvSpPr>
        <p:spPr/>
        <p:txBody>
          <a:bodyPr/>
          <a:lstStyle/>
          <a:p>
            <a:pPr lvl="0"/>
            <a:r>
              <a:rPr lang="en-US" sz="4000" dirty="0" smtClean="0"/>
              <a:t>1.5 </a:t>
            </a:r>
            <a:r>
              <a:rPr lang="en-US" sz="4000" dirty="0"/>
              <a:t>Object position in space</a:t>
            </a:r>
          </a:p>
          <a:p>
            <a:pPr lvl="1"/>
            <a:r>
              <a:rPr lang="en-US" sz="3700" dirty="0"/>
              <a:t>P. 405 # 1-7</a:t>
            </a:r>
            <a:r>
              <a:rPr lang="en-US" sz="3700" dirty="0">
                <a:effectLst/>
              </a:rPr>
              <a:t>	</a:t>
            </a:r>
          </a:p>
          <a:p>
            <a:endParaRPr lang="en-US" dirty="0">
              <a:effectLst/>
            </a:endParaRPr>
          </a:p>
          <a:p>
            <a:endParaRPr lang="en-US" dirty="0"/>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TotalTime>
  <Words>399</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Office Theme</vt:lpstr>
      <vt:lpstr>1.5. Describing the Position of Objects in Space  </vt:lpstr>
      <vt:lpstr>The Celestial Sphere</vt:lpstr>
      <vt:lpstr>The Ecliptic</vt:lpstr>
      <vt:lpstr>Equinoxes and Solstices</vt:lpstr>
      <vt:lpstr>Altitude</vt:lpstr>
      <vt:lpstr>Azimuth</vt:lpstr>
      <vt:lpstr>Zenith</vt:lpstr>
      <vt:lpstr>PowerPoint Presentation</vt:lpstr>
      <vt:lpstr>Homework</vt:lpstr>
    </vt:vector>
  </TitlesOfParts>
  <Company>PWSD#76</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Describing the Position of Objects in Space</dc:title>
  <dc:creator>Standring, Daniel</dc:creator>
  <cp:lastModifiedBy>Standring, Daniel</cp:lastModifiedBy>
  <cp:revision>11</cp:revision>
  <cp:lastPrinted>2013-05-17T16:27:01Z</cp:lastPrinted>
  <dcterms:created xsi:type="dcterms:W3CDTF">2007-05-23T21:05:37Z</dcterms:created>
  <dcterms:modified xsi:type="dcterms:W3CDTF">2013-05-17T16:37:05Z</dcterms:modified>
</cp:coreProperties>
</file>