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2" r:id="rId3"/>
    <p:sldMasterId id="2147483655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D622B550-E663-4A0D-ABE8-073F1B257C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4A8549-8FFA-4CFB-A00B-7F92AB46CED3}" type="slidenum">
              <a:rPr lang="en-US"/>
              <a:pPr/>
              <a:t>1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8D7FD6-3072-49F3-9B96-30A7AE58289B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>
                <a:latin typeface="Calibri" pitchFamily="32" charset="0"/>
                <a:ea typeface="DejaVu Sans" charset="0"/>
                <a:cs typeface="DejaVu Sans" charset="0"/>
              </a:rPr>
              <a:t>See page 338, Figure 10.6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fld id="{B4B37C8B-EDFF-4EE2-93D4-64A876532BE8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389B4D-C8AE-47AC-94AA-FD0DAFB4B450}" type="slidenum">
              <a:rPr lang="en-US"/>
              <a:pPr/>
              <a:t>11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2079DC-B5B3-42FC-B30F-F978C53EE1C8}" type="slidenum">
              <a:rPr lang="en-US"/>
              <a:pPr/>
              <a:t>12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02A2B7-BE58-4460-82FB-67AD04D1BBE1}" type="slidenum">
              <a:rPr lang="en-US"/>
              <a:pPr/>
              <a:t>13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AADC8-30E1-4EB8-9FB6-BBC89F91FF64}" type="slidenum">
              <a:rPr lang="en-US"/>
              <a:pPr/>
              <a:t>2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9BE249-7899-42F8-92A2-97D132AE4CAC}" type="slidenum">
              <a:rPr lang="en-US"/>
              <a:pPr/>
              <a:t>3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D359C3-705B-4FD0-AADA-5803FF871B69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81B741-EB9E-46BB-9D51-F2E2FF0ED2E8}" type="slidenum">
              <a:rPr lang="en-US"/>
              <a:pPr/>
              <a:t>5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B65A73-4C88-4F42-92C6-F2F18A318D85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C957B-97C8-4A8A-8D44-C13051B93E69}" type="slidenum">
              <a:rPr lang="en-US"/>
              <a:pPr/>
              <a:t>7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8956F5-4EE4-4DA4-B31B-673E42AC808A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606194-F3DF-40EE-A62B-AB539088B14D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019BD7-7211-4494-9E51-0AB92C1C18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B84825-F157-447D-A00A-8FDE13BF2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7E6B33-81C6-43E8-ABCF-D92CFC237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12F8C0-CB91-4283-84A5-7C65F4BA9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22666D-19AC-4B89-B689-0874A016D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FF3FF6-00D4-4E4E-8E98-88ACF2470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FF589C-1B14-429C-9EBE-287D2548B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37BEC5-7602-400E-A215-8AA05D23C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3B58D8-79A9-445D-B3C1-56FA15FCA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7C70BC-A8CA-4EB6-9403-163E38B90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D6A092-730C-4B23-8D11-3886F834F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99479E-3965-4530-B9F1-8C18C2B4D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6FA0B-2BF9-4B2F-84B3-19E72B1B9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4CA6EF-2594-4408-BE59-1964F6E19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06D06E-2FE7-4749-84B3-E82FFD64A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8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7BD3F4-F9E5-494E-8EAF-A1F9A21C0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1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584F24-E43A-455C-AB5E-67131B755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6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D7415A-4CB7-4536-8788-95B1496B5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5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96E014-F3F7-45A7-AA2C-4F252F5CB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2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DF004F-CCDA-4C1A-9FED-71DCC96BC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3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6AC2BC-212A-4C4E-B22C-2CDA3DE54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9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F0C6D4-C083-4377-BE6F-B8BEA4F30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808CE6-17E0-4F47-8EA1-FD8D15CEE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7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62199C-E2A1-4329-88B0-DFBC2A05D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6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C39EF6-5A4D-44BF-9429-C36D59AF3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1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239A7-F609-4C3E-8CD6-DED8B46E6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565A41-069B-4632-B709-859C96461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060757-56D9-4939-B613-B7206D742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5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09E694-53A3-40CC-87A6-55482DE8F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4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BB8225-1F55-4C58-AB9D-EBF626120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81BD51-7253-4F0C-BA7A-DE2B429A5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EA991-A304-4411-860D-F71CAD7AE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4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B2922A-6395-49CF-93C2-8A5A8526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6C91A6-2314-4C1A-B413-D879794BE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29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FF5F8C-1976-49C4-A17A-5D9D0D62C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39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042410-E995-438F-A76B-683619CD8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3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D1F989-B7FC-430C-A83C-9B6E78544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2CACBF-A1FF-4C69-8AC3-C2DE82805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0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54557D-3B7C-4D8E-8A58-1B94B70FD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54D07B-5AD5-49AF-BE47-BC976699B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50FE66-85E1-4BC2-B7BE-917F86470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95B30D-0E70-4916-A381-D874C54DD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C9B694-E38C-4F2D-84AB-2253B26B7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5D1898-99C7-4796-9C76-3D19456A2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5575" y="2419350"/>
            <a:ext cx="8832850" cy="1588"/>
          </a:xfrm>
          <a:prstGeom prst="line">
            <a:avLst/>
          </a:prstGeom>
          <a:noFill/>
          <a:ln w="11520">
            <a:solidFill>
              <a:srgbClr val="7B98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32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04800" y="6410325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2198688"/>
            <a:ext cx="4556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7B989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50C59F2D-F585-474A-91C1-C603499E84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46B8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32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04800" y="6410325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362450" y="1027113"/>
            <a:ext cx="4556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7B989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D2B5033B-397C-4CDE-A88B-D53657E72E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46B8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562475" y="1574800"/>
            <a:ext cx="9525" cy="4821238"/>
          </a:xfrm>
          <a:prstGeom prst="line">
            <a:avLst/>
          </a:prstGeom>
          <a:noFill/>
          <a:ln w="9360">
            <a:solidFill>
              <a:srgbClr val="646B8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10325"/>
            <a:ext cx="30432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04800" y="6410325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1039813"/>
            <a:ext cx="4556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7B989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E9630FB6-FED6-40CB-9718-539D99A365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46B8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360">
            <a:solidFill>
              <a:srgbClr val="7B98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32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6410325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67200" y="6324600"/>
            <a:ext cx="6080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FF38D363-6F4A-469F-A255-943E4D67F3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7B9899"/>
          </a:solidFill>
          <a:latin typeface="Georg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646B86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46B86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1600" b="1">
                <a:solidFill>
                  <a:srgbClr val="646B86"/>
                </a:solidFill>
                <a:latin typeface="Georgia" pitchFamily="16" charset="0"/>
              </a:rPr>
              <a:t>10.1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79413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200">
                <a:solidFill>
                  <a:srgbClr val="D16349"/>
                </a:solidFill>
                <a:latin typeface="Georgia" pitchFamily="16" charset="0"/>
              </a:rPr>
              <a:t>Movement and Muscle Tissue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321050"/>
            <a:ext cx="549433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000">
                <a:solidFill>
                  <a:srgbClr val="7B9899"/>
                </a:solidFill>
                <a:latin typeface="Georgia" pitchFamily="16" charset="0"/>
              </a:rPr>
              <a:t>Mechanism of Muscle Fibre Contractions </a:t>
            </a:r>
            <a:r>
              <a:rPr lang="en-US">
                <a:solidFill>
                  <a:srgbClr val="7B9899"/>
                </a:solidFill>
                <a:latin typeface="Georgia" pitchFamily="16" charset="0"/>
              </a:rPr>
              <a:t>(continued)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Actin is anchored at the </a:t>
            </a:r>
            <a:r>
              <a:rPr lang="en-US" sz="2700" b="1" i="1">
                <a:latin typeface="Georgia" pitchFamily="16" charset="0"/>
              </a:rPr>
              <a:t>Z line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Muscle contracts as the Z line at each end of a pair of actin myofilaments are pulled closer to each other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06738"/>
            <a:ext cx="72580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20725"/>
            <a:ext cx="774858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Role of Calcium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8207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Attachment sites for myosin are blocked by </a:t>
            </a:r>
            <a:r>
              <a:rPr lang="en-US" sz="2700" i="1">
                <a:latin typeface="Georgia" pitchFamily="16" charset="0"/>
              </a:rPr>
              <a:t>tropomyosin</a:t>
            </a:r>
            <a:r>
              <a:rPr lang="en-US" sz="2700">
                <a:latin typeface="Georgia" pitchFamily="16" charset="0"/>
              </a:rPr>
              <a:t> in relaxed muscle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To be removed, it must bond with </a:t>
            </a:r>
            <a:r>
              <a:rPr lang="en-US" sz="2200" i="1">
                <a:solidFill>
                  <a:srgbClr val="646B86"/>
                </a:solidFill>
                <a:latin typeface="Georgia" pitchFamily="16" charset="0"/>
              </a:rPr>
              <a:t>troponin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Concentration of calcium ions in the sarcoplasm regulates the bonding	</a:t>
            </a:r>
          </a:p>
          <a:p>
            <a:pPr lvl="2">
              <a:spcBef>
                <a:spcPts val="500"/>
              </a:spcBef>
              <a:buClr>
                <a:srgbClr val="8CADAE"/>
              </a:buClr>
              <a:buSzPct val="75000"/>
              <a:buFont typeface="Wingdings 2" pitchFamily="16" charset="2"/>
              <a:buChar char=""/>
            </a:pPr>
            <a:r>
              <a:rPr lang="en-US" sz="2000">
                <a:latin typeface="Georgia" pitchFamily="16" charset="0"/>
              </a:rPr>
              <a:t>High Ca</a:t>
            </a:r>
            <a:r>
              <a:rPr lang="en-US" sz="2000" baseline="30000">
                <a:latin typeface="Georgia" pitchFamily="16" charset="0"/>
              </a:rPr>
              <a:t>2+</a:t>
            </a:r>
            <a:r>
              <a:rPr lang="en-US" sz="2000">
                <a:latin typeface="Georgia" pitchFamily="16" charset="0"/>
              </a:rPr>
              <a:t> concentration </a:t>
            </a:r>
            <a:r>
              <a:rPr lang="en-US" sz="2000">
                <a:latin typeface="Wingdings" charset="2"/>
              </a:rPr>
              <a:t></a:t>
            </a:r>
            <a:r>
              <a:rPr lang="en-US" sz="2000">
                <a:latin typeface="Georgia" pitchFamily="16" charset="0"/>
              </a:rPr>
              <a:t> Ca</a:t>
            </a:r>
            <a:r>
              <a:rPr lang="en-US" sz="2000" baseline="30000">
                <a:latin typeface="Georgia" pitchFamily="16" charset="0"/>
              </a:rPr>
              <a:t>2+</a:t>
            </a:r>
            <a:r>
              <a:rPr lang="en-US" sz="2000">
                <a:latin typeface="Georgia" pitchFamily="16" charset="0"/>
              </a:rPr>
              <a:t> binds with the troponin</a:t>
            </a:r>
          </a:p>
          <a:p>
            <a:pPr lvl="2">
              <a:spcBef>
                <a:spcPts val="500"/>
              </a:spcBef>
              <a:buClr>
                <a:srgbClr val="8CADAE"/>
              </a:buClr>
              <a:buSzPct val="75000"/>
              <a:buFont typeface="Wingdings 2" pitchFamily="16" charset="2"/>
              <a:buChar char=""/>
            </a:pPr>
            <a:r>
              <a:rPr lang="en-US" sz="2000">
                <a:latin typeface="Georgia" pitchFamily="16" charset="0"/>
              </a:rPr>
              <a:t>Low Ca</a:t>
            </a:r>
            <a:r>
              <a:rPr lang="en-US" sz="2000" baseline="30000">
                <a:latin typeface="Georgia" pitchFamily="16" charset="0"/>
              </a:rPr>
              <a:t>2+</a:t>
            </a:r>
            <a:r>
              <a:rPr lang="en-US" sz="2000">
                <a:latin typeface="Georgia" pitchFamily="16" charset="0"/>
              </a:rPr>
              <a:t> concentration </a:t>
            </a:r>
            <a:r>
              <a:rPr lang="en-US" sz="2000">
                <a:latin typeface="Wingdings" charset="2"/>
              </a:rPr>
              <a:t></a:t>
            </a:r>
            <a:r>
              <a:rPr lang="en-US" sz="2000">
                <a:latin typeface="Georgia" pitchFamily="16" charset="0"/>
              </a:rPr>
              <a:t> myosin is blocked</a:t>
            </a:r>
          </a:p>
          <a:p>
            <a:pPr>
              <a:spcBef>
                <a:spcPts val="500"/>
              </a:spcBef>
              <a:buClrTx/>
              <a:buSzTx/>
              <a:buFontTx/>
              <a:buNone/>
            </a:pPr>
            <a:endParaRPr lang="en-US" sz="2000">
              <a:latin typeface="Georgia" pitchFamily="1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9" y="4400401"/>
            <a:ext cx="2149400" cy="20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Storage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Where does the calcium come from?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Muscle fibre is stimulated to contract, Ca</a:t>
            </a:r>
            <a:r>
              <a:rPr lang="en-US" sz="2200" baseline="30000">
                <a:solidFill>
                  <a:srgbClr val="646B86"/>
                </a:solidFill>
                <a:latin typeface="Georgia" pitchFamily="16" charset="0"/>
              </a:rPr>
              <a:t>2+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is released from the sacroplasmic reticulum, diffusing into the myofibrils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When muscles are no longer stimulated, Ca</a:t>
            </a:r>
            <a:r>
              <a:rPr lang="en-US" sz="2200" baseline="30000">
                <a:solidFill>
                  <a:srgbClr val="646B86"/>
                </a:solidFill>
                <a:latin typeface="Georgia" pitchFamily="16" charset="0"/>
              </a:rPr>
              <a:t>2+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returns to sacroplasmic reticulum by active transport</a:t>
            </a:r>
          </a:p>
          <a:p>
            <a:pPr>
              <a:spcBef>
                <a:spcPts val="550"/>
              </a:spcBef>
              <a:buClrTx/>
              <a:buSzTx/>
              <a:buFontTx/>
              <a:buNone/>
            </a:pPr>
            <a:endParaRPr lang="en-US" sz="2200">
              <a:latin typeface="Georgia" pitchFamily="1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743325"/>
            <a:ext cx="2846388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546475"/>
            <a:ext cx="2716212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Types of Muscles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3538" indent="-255588"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619125" indent="-273050"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750"/>
              </a:spcBef>
              <a:buClr>
                <a:srgbClr val="D16349"/>
              </a:buClr>
              <a:buSzPct val="85000"/>
              <a:buFont typeface="Wingdings 3" pitchFamily="16" charset="2"/>
              <a:buChar char=""/>
            </a:pPr>
            <a:r>
              <a:rPr lang="en-US" sz="3000">
                <a:latin typeface="Georgia" pitchFamily="16" charset="0"/>
              </a:rPr>
              <a:t>Skeletal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700">
                <a:solidFill>
                  <a:srgbClr val="646B86"/>
                </a:solidFill>
                <a:latin typeface="Georgia" pitchFamily="16" charset="0"/>
              </a:rPr>
              <a:t>Aka </a:t>
            </a:r>
            <a:r>
              <a:rPr lang="en-US" sz="2700" i="1">
                <a:solidFill>
                  <a:srgbClr val="646B86"/>
                </a:solidFill>
                <a:latin typeface="Georgia" pitchFamily="16" charset="0"/>
              </a:rPr>
              <a:t>Muscle Fibres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700">
                <a:solidFill>
                  <a:srgbClr val="646B86"/>
                </a:solidFill>
                <a:latin typeface="Georgia" pitchFamily="16" charset="0"/>
              </a:rPr>
              <a:t>Striated (have bands of light &amp; dark tissue) and tubular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700">
                <a:solidFill>
                  <a:srgbClr val="646B86"/>
                </a:solidFill>
                <a:latin typeface="Georgia" pitchFamily="16" charset="0"/>
              </a:rPr>
              <a:t>Many nuclei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700">
                <a:solidFill>
                  <a:srgbClr val="646B86"/>
                </a:solidFill>
                <a:latin typeface="Georgia" pitchFamily="16" charset="0"/>
              </a:rPr>
              <a:t>Voluntary contraction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700">
                <a:solidFill>
                  <a:srgbClr val="646B86"/>
                </a:solidFill>
                <a:latin typeface="Georgia" pitchFamily="16" charset="0"/>
              </a:rPr>
              <a:t>Attached to bones of skeleton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743325"/>
            <a:ext cx="273367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Types of Muscles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Cardiac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Striated, tubular, and branched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One nucleus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Involuntary contraction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Found only in the heart</a:t>
            </a:r>
          </a:p>
          <a:p>
            <a:pPr>
              <a:spcBef>
                <a:spcPts val="550"/>
              </a:spcBef>
              <a:buClr>
                <a:srgbClr val="D16349"/>
              </a:buClr>
              <a:buSzPct val="85000"/>
              <a:buFont typeface="Wingdings 2" pitchFamily="16" charset="2"/>
              <a:buNone/>
            </a:pPr>
            <a:endParaRPr lang="en-US" sz="2200">
              <a:latin typeface="Georgia" pitchFamily="1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935413"/>
            <a:ext cx="678021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Types of Muscles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Smooth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Non-striated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One nucleus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Involuntary contraction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Found in walls of internal organs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Slow to contract, but can sustain prolonged contractions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Not easily fatigued</a:t>
            </a:r>
          </a:p>
          <a:p>
            <a:pPr>
              <a:spcBef>
                <a:spcPts val="550"/>
              </a:spcBef>
              <a:buClr>
                <a:srgbClr val="D16349"/>
              </a:buClr>
              <a:buSzPct val="85000"/>
              <a:buFont typeface="Wingdings 2" pitchFamily="16" charset="2"/>
              <a:buNone/>
            </a:pPr>
            <a:endParaRPr lang="en-US" sz="2200">
              <a:latin typeface="Georgia" pitchFamily="1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530725"/>
            <a:ext cx="681196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Cooperation of Skeletal Muscles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Muscles can only pull, they can not push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It takes at least one </a:t>
            </a:r>
            <a:r>
              <a:rPr lang="en-US" sz="2700" b="1">
                <a:latin typeface="Georgia" pitchFamily="16" charset="0"/>
              </a:rPr>
              <a:t>pair</a:t>
            </a:r>
            <a:r>
              <a:rPr lang="en-US" sz="2700">
                <a:latin typeface="Georgia" pitchFamily="16" charset="0"/>
              </a:rPr>
              <a:t> of muscles to move a body part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Eg.) Biceps and Triceps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481388"/>
            <a:ext cx="3359150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13113"/>
            <a:ext cx="2871788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Anatomy of a Muscle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3538" indent="-255588"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3" pitchFamily="16" charset="2"/>
              <a:buChar char=""/>
            </a:pPr>
            <a:r>
              <a:rPr lang="en-US" sz="2700">
                <a:latin typeface="Georgia" pitchFamily="16" charset="0"/>
              </a:rPr>
              <a:t>Muscle fibres can be 20 cm long and are organized into many larger bundles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3" pitchFamily="16" charset="2"/>
              <a:buChar char=""/>
            </a:pPr>
            <a:r>
              <a:rPr lang="en-US" sz="2700">
                <a:latin typeface="Georgia" pitchFamily="16" charset="0"/>
              </a:rPr>
              <a:t>Connective tissue surrounds each fibre, bundle, and the entire muscle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3" pitchFamily="16" charset="2"/>
              <a:buChar char=""/>
            </a:pPr>
            <a:r>
              <a:rPr lang="en-US" sz="2700">
                <a:latin typeface="Georgia" pitchFamily="16" charset="0"/>
              </a:rPr>
              <a:t>Blood vessels and nerves run between bundles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3988"/>
            <a:ext cx="3648075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Muscle Fibre Continued: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63538" indent="-255588"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619125" indent="-273050"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3" pitchFamily="16" charset="2"/>
              <a:buChar char=""/>
            </a:pPr>
            <a:r>
              <a:rPr lang="en-US" sz="2700">
                <a:latin typeface="Georgia" pitchFamily="16" charset="0"/>
              </a:rPr>
              <a:t>Within a muscle fibre: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200" i="1">
                <a:solidFill>
                  <a:srgbClr val="646B86"/>
                </a:solidFill>
                <a:latin typeface="Georgia" pitchFamily="16" charset="0"/>
              </a:rPr>
              <a:t>Myofibrils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</a:t>
            </a:r>
            <a:r>
              <a:rPr lang="en-US" sz="2200">
                <a:solidFill>
                  <a:srgbClr val="646B86"/>
                </a:solidFill>
                <a:latin typeface="Wingdings" charset="2"/>
              </a:rPr>
              <a:t>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cylindrical subunits made of myofilaments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200" i="1">
                <a:solidFill>
                  <a:srgbClr val="646B86"/>
                </a:solidFill>
                <a:latin typeface="Georgia" pitchFamily="16" charset="0"/>
              </a:rPr>
              <a:t>Myofilaments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</a:t>
            </a:r>
            <a:r>
              <a:rPr lang="en-US" sz="2200">
                <a:solidFill>
                  <a:srgbClr val="646B86"/>
                </a:solidFill>
                <a:latin typeface="Wingdings" charset="2"/>
              </a:rPr>
              <a:t>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contain protein structures responsible for muscle contraction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~300 mitochondria</a:t>
            </a:r>
          </a:p>
          <a:p>
            <a:pPr lvl="1">
              <a:spcBef>
                <a:spcPts val="325"/>
              </a:spcBef>
              <a:buClr>
                <a:srgbClr val="CCB400"/>
              </a:buClr>
              <a:buSzPct val="70000"/>
              <a:buFont typeface="Verdana" pitchFamily="32" charset="0"/>
              <a:buChar char="◦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Other organelles (common to most cells, but may have a different name – see Table 10.1, pg 336)</a:t>
            </a:r>
          </a:p>
          <a:p>
            <a:pPr>
              <a:spcBef>
                <a:spcPts val="550"/>
              </a:spcBef>
              <a:buClrTx/>
              <a:buSzTx/>
              <a:buFontTx/>
              <a:buNone/>
            </a:pPr>
            <a:endParaRPr lang="en-US" sz="2200">
              <a:latin typeface="Georgia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4171950"/>
            <a:ext cx="409575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Mechanism of Muscle Fibre Contractions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8207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</a:pPr>
            <a:r>
              <a:rPr lang="en-US" sz="2700">
                <a:latin typeface="Georgia" pitchFamily="16" charset="0"/>
              </a:rPr>
              <a:t>2 types of myofilaments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Actin myofilament</a:t>
            </a:r>
          </a:p>
          <a:p>
            <a:pPr lvl="2">
              <a:spcBef>
                <a:spcPts val="500"/>
              </a:spcBef>
              <a:buClr>
                <a:srgbClr val="8CADAE"/>
              </a:buClr>
              <a:buSzPct val="75000"/>
              <a:buFont typeface="Wingdings 2" pitchFamily="16" charset="2"/>
              <a:buChar char=""/>
            </a:pPr>
            <a:r>
              <a:rPr lang="en-US" sz="2000">
                <a:latin typeface="Georgia" pitchFamily="16" charset="0"/>
              </a:rPr>
              <a:t>2 bead-like strands of protein wrapped around each other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Myosin myofilament</a:t>
            </a:r>
          </a:p>
          <a:p>
            <a:pPr lvl="2">
              <a:spcBef>
                <a:spcPts val="500"/>
              </a:spcBef>
              <a:buClr>
                <a:srgbClr val="8CADAE"/>
              </a:buClr>
              <a:buSzPct val="75000"/>
              <a:buFont typeface="Wingdings 2" pitchFamily="16" charset="2"/>
              <a:buChar char=""/>
            </a:pPr>
            <a:r>
              <a:rPr lang="en-US" sz="2000">
                <a:latin typeface="Georgia" pitchFamily="16" charset="0"/>
              </a:rPr>
              <a:t>10X longer than an actin myofilament – a long rod with a double-headed globular region at one end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892550"/>
            <a:ext cx="4837112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3300">
                <a:solidFill>
                  <a:srgbClr val="7B9899"/>
                </a:solidFill>
                <a:latin typeface="Georgia" pitchFamily="16" charset="0"/>
              </a:rPr>
              <a:t>Contraction of Muscle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1625" y="1371600"/>
            <a:ext cx="40386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546100" indent="-2730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8207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Heads of myosin move first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Attached to actin, pulls the actin along</a:t>
            </a:r>
          </a:p>
          <a:p>
            <a:pPr lvl="1">
              <a:spcBef>
                <a:spcPts val="550"/>
              </a:spcBef>
              <a:buClr>
                <a:srgbClr val="CCB400"/>
              </a:buClr>
              <a:buSzPct val="70000"/>
              <a:buFont typeface="Wingdings" charset="2"/>
              <a:buChar char=""/>
            </a:pP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Multiple myosin heads ‘walk’ along the actin </a:t>
            </a:r>
            <a:r>
              <a:rPr lang="en-US" sz="2200">
                <a:solidFill>
                  <a:srgbClr val="646B86"/>
                </a:solidFill>
                <a:latin typeface="Wingdings" charset="2"/>
              </a:rPr>
              <a:t></a:t>
            </a:r>
            <a:r>
              <a:rPr lang="en-US" sz="2200">
                <a:solidFill>
                  <a:srgbClr val="646B86"/>
                </a:solidFill>
                <a:latin typeface="Georgia" pitchFamily="16" charset="0"/>
              </a:rPr>
              <a:t> each step requires a molecule of ATP to reposition the myosin</a:t>
            </a:r>
          </a:p>
          <a:p>
            <a:pPr lvl="2">
              <a:spcBef>
                <a:spcPts val="500"/>
              </a:spcBef>
              <a:buClr>
                <a:srgbClr val="8CADAE"/>
              </a:buClr>
              <a:buSzPct val="75000"/>
              <a:buFont typeface="Wingdings 2" pitchFamily="16" charset="2"/>
              <a:buChar char=""/>
            </a:pPr>
            <a:r>
              <a:rPr lang="en-US" sz="2000" b="1" i="1">
                <a:latin typeface="Georgia" pitchFamily="16" charset="0"/>
              </a:rPr>
              <a:t>Sliding filament model</a:t>
            </a:r>
          </a:p>
          <a:p>
            <a:pPr>
              <a:spcBef>
                <a:spcPts val="500"/>
              </a:spcBef>
              <a:buClrTx/>
              <a:buSzTx/>
              <a:buFontTx/>
              <a:buNone/>
            </a:pPr>
            <a:endParaRPr lang="en-US" sz="2000" b="1" i="1">
              <a:latin typeface="Georgia" pitchFamily="1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00600" y="1371600"/>
            <a:ext cx="40386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992188"/>
            <a:ext cx="37147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410</Words>
  <Application>Microsoft Office PowerPoint</Application>
  <PresentationFormat>On-screen Show (4:3)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and Muscle Tissue</dc:title>
  <dc:creator>Sarah Koning</dc:creator>
  <cp:lastModifiedBy>Alison</cp:lastModifiedBy>
  <cp:revision>13</cp:revision>
  <cp:lastPrinted>1601-01-01T00:00:00Z</cp:lastPrinted>
  <dcterms:created xsi:type="dcterms:W3CDTF">2007-12-27T23:17:34Z</dcterms:created>
  <dcterms:modified xsi:type="dcterms:W3CDTF">2012-01-25T06:25:32Z</dcterms:modified>
</cp:coreProperties>
</file>