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80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3FD3E753-B5D4-4A0F-8FBE-2DB14E43901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2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09E2F1-F187-4795-B0D2-695E9D11BB54}" type="slidenum">
              <a:rPr lang="en-CA"/>
              <a:pPr/>
              <a:t>1</a:t>
            </a:fld>
            <a:endParaRPr lang="en-CA"/>
          </a:p>
        </p:txBody>
      </p:sp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357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F1846A-6C14-4FFE-A2FE-6069E97D9B17}" type="slidenum">
              <a:rPr lang="en-CA"/>
              <a:pPr/>
              <a:t>11</a:t>
            </a:fld>
            <a:endParaRPr lang="en-CA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3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8E7E7E9-5AD6-4ABA-A25D-8ED9979E88AC}" type="slidenum">
              <a:rPr lang="en-CA"/>
              <a:pPr/>
              <a:t>12</a:t>
            </a:fld>
            <a:endParaRPr lang="en-CA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2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ABE532-2779-4B09-8B15-4BD59A09E845}" type="slidenum">
              <a:rPr lang="en-CA"/>
              <a:pPr/>
              <a:t>13</a:t>
            </a:fld>
            <a:endParaRPr lang="en-CA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7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46A74D-9752-4B09-86A5-E2CCCA0A7C57}" type="slidenum">
              <a:rPr lang="en-CA"/>
              <a:pPr/>
              <a:t>14</a:t>
            </a:fld>
            <a:endParaRPr lang="en-CA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4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079CA9-2C67-4B55-9291-60063B06C3B8}" type="slidenum">
              <a:rPr lang="en-CA"/>
              <a:pPr/>
              <a:t>2</a:t>
            </a:fld>
            <a:endParaRPr lang="en-CA"/>
          </a:p>
        </p:txBody>
      </p:sp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325AF3-C3C3-4A98-848E-F1F248FC0069}" type="slidenum">
              <a:rPr lang="en-CA"/>
              <a:pPr/>
              <a:t>3</a:t>
            </a:fld>
            <a:endParaRPr lang="en-CA"/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9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6CE531-BDFD-42FE-BAE3-B3718E82F485}" type="slidenum">
              <a:rPr lang="en-CA"/>
              <a:pPr/>
              <a:t>4</a:t>
            </a:fld>
            <a:endParaRPr lang="en-CA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6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0BDDC1-F715-4E1F-B66C-3FEC819A0401}" type="slidenum">
              <a:rPr lang="en-CA"/>
              <a:pPr/>
              <a:t>5</a:t>
            </a:fld>
            <a:endParaRPr lang="en-CA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06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FA81C4-3A48-4F85-9CA9-22FBE336A95F}" type="slidenum">
              <a:rPr lang="en-CA"/>
              <a:pPr/>
              <a:t>6</a:t>
            </a:fld>
            <a:endParaRPr lang="en-CA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76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20C887-4952-4A3E-A7D9-746EC5655C3F}" type="slidenum">
              <a:rPr lang="en-CA"/>
              <a:pPr/>
              <a:t>8</a:t>
            </a:fld>
            <a:endParaRPr lang="en-CA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48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CC7461-ED3C-46C3-93BD-2C1EF62B3BEB}" type="slidenum">
              <a:rPr lang="en-CA"/>
              <a:pPr/>
              <a:t>9</a:t>
            </a:fld>
            <a:endParaRPr lang="en-CA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53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0696DD-0993-4F0D-A890-88C537617788}" type="slidenum">
              <a:rPr lang="en-CA"/>
              <a:pPr/>
              <a:t>10</a:t>
            </a:fld>
            <a:endParaRPr lang="en-CA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1136650" y="763588"/>
            <a:ext cx="5497513" cy="37703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D27120-0128-4F9E-99F5-F3A5EACF909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158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B36075-8AD6-4648-BFB7-CCCB7823E4E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297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36550"/>
            <a:ext cx="2266950" cy="6419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36550"/>
            <a:ext cx="6650037" cy="6419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A25ECD8-763A-4A71-8375-95D74FDE3F6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946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36550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6706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CD7E812C-89E7-4CB8-9C72-16D99930A3C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6484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36550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6706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6706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F528C9BD-8F59-4F85-B38C-72D2C9BE280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048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8C1E9A-9352-4581-9D57-348AACBEE5F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006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C102C1-6AF7-47C9-91AF-A80B002DC67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848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E71938-07ED-428B-85B1-BE258D98056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5006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FDEF241-C4B8-421D-B15C-3711820549E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85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A3F15F3-A1DC-42D2-B8A0-A3A2DBD3346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056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618CEE-0D55-4395-986D-36AEED73614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67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0D358AA-B1EF-483B-A774-8AF18EBECFCA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448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A66B017-D912-49DE-93D0-E0C85C92C01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31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36550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6706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6706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6706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2976AF20-92F1-4CF6-AFA7-F307E9CE26D0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80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q8NtmDrb_qo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 Central Nervous System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979613"/>
            <a:ext cx="65087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Forbrain continued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219700" y="1189037"/>
            <a:ext cx="4425950" cy="4989513"/>
          </a:xfrm>
          <a:ln/>
        </p:spPr>
        <p:txBody>
          <a:bodyPr tIns="24840"/>
          <a:lstStyle/>
          <a:p>
            <a:pPr marL="541338" lvl="1" indent="-2762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265113" algn="l"/>
                <a:tab pos="628650" algn="l"/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/>
              <a:t>Parietal Lobe</a:t>
            </a:r>
          </a:p>
          <a:p>
            <a:pPr marL="806450" lvl="2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/>
              <a:t>Touch </a:t>
            </a:r>
          </a:p>
          <a:p>
            <a:pPr marL="806450" lvl="2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 smtClean="0"/>
              <a:t>Temp awareness</a:t>
            </a:r>
          </a:p>
          <a:p>
            <a:pPr marL="806450" lvl="2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 smtClean="0"/>
              <a:t>Emotions</a:t>
            </a:r>
            <a:endParaRPr lang="en-CA" sz="2000" dirty="0"/>
          </a:p>
          <a:p>
            <a:pPr marL="806450" lvl="2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/>
              <a:t>Interpreting </a:t>
            </a:r>
            <a:r>
              <a:rPr lang="en-CA" sz="2000" dirty="0" smtClean="0"/>
              <a:t>speech</a:t>
            </a:r>
          </a:p>
          <a:p>
            <a:pPr marL="806450" lvl="2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 sz="2000" dirty="0"/>
          </a:p>
          <a:p>
            <a:pPr marL="541338" lvl="1" indent="-2762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/>
              <a:t>Occipital Lobe</a:t>
            </a:r>
          </a:p>
          <a:p>
            <a:pPr marL="806450" lvl="2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/>
              <a:t>Vision</a:t>
            </a:r>
          </a:p>
          <a:p>
            <a:pPr marL="806450" lvl="2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/>
              <a:t>Interpreting visual </a:t>
            </a:r>
            <a:r>
              <a:rPr lang="en-CA" sz="2000" dirty="0" smtClean="0"/>
              <a:t>information</a:t>
            </a:r>
          </a:p>
          <a:p>
            <a:pPr marL="806450" lvl="2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 sz="2000" dirty="0"/>
          </a:p>
          <a:p>
            <a:pPr marL="541338" indent="-323850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 err="1"/>
              <a:t>Thalmus</a:t>
            </a:r>
            <a:r>
              <a:rPr lang="en-CA" sz="2400" dirty="0"/>
              <a:t>	</a:t>
            </a:r>
          </a:p>
          <a:p>
            <a:pPr marL="806450" lvl="1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000" dirty="0"/>
              <a:t>Coordinates &amp; interprets sensory info to &amp; from </a:t>
            </a:r>
            <a:r>
              <a:rPr lang="en-CA" sz="2000" dirty="0" err="1"/>
              <a:t>cerbral</a:t>
            </a:r>
            <a:r>
              <a:rPr lang="en-CA" sz="2000" dirty="0"/>
              <a:t> cortex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/>
              <a:t>Hypothalamus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800225"/>
            <a:ext cx="4859337" cy="418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539730"/>
            <a:ext cx="9261474" cy="4989513"/>
          </a:xfrm>
          <a:ln/>
        </p:spPr>
        <p:txBody>
          <a:bodyPr tIns="28080"/>
          <a:lstStyle/>
          <a:p>
            <a:pPr marL="217488" indent="0" algn="ctr">
              <a:buClr>
                <a:srgbClr val="8AE234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 dirty="0" smtClean="0">
                <a:solidFill>
                  <a:srgbClr val="FF0000"/>
                </a:solidFill>
              </a:rPr>
              <a:t>Hindbrain</a:t>
            </a:r>
          </a:p>
          <a:p>
            <a:pPr marL="217488" indent="0">
              <a:buClr>
                <a:srgbClr val="8AE234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 b="1" dirty="0"/>
              <a:t>	</a:t>
            </a:r>
            <a:r>
              <a:rPr lang="en-CA" b="1" dirty="0" smtClean="0"/>
              <a:t>Cerebellum</a:t>
            </a:r>
            <a:endParaRPr lang="en-CA" sz="2200" b="1" dirty="0"/>
          </a:p>
          <a:p>
            <a:pPr marL="862013" indent="-644525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 smtClean="0"/>
              <a:t>Controls </a:t>
            </a:r>
            <a:r>
              <a:rPr lang="en-CA" sz="2400" dirty="0"/>
              <a:t>limb </a:t>
            </a:r>
            <a:r>
              <a:rPr lang="en-CA" sz="2400" dirty="0" smtClean="0"/>
              <a:t>movement, </a:t>
            </a:r>
            <a:r>
              <a:rPr lang="en-CA" sz="2400" dirty="0"/>
              <a:t>balance, &amp; muscle </a:t>
            </a:r>
            <a:r>
              <a:rPr lang="en-CA" sz="2400" dirty="0" smtClean="0"/>
              <a:t>tone</a:t>
            </a:r>
          </a:p>
          <a:p>
            <a:pPr marL="217488" indent="0">
              <a:buClr>
                <a:srgbClr val="8AE234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b="1" dirty="0" smtClean="0"/>
              <a:t>	Pons</a:t>
            </a:r>
            <a:endParaRPr lang="en-CA" sz="2400" b="1" dirty="0"/>
          </a:p>
          <a:p>
            <a:pPr marL="265113" indent="-47625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 smtClean="0"/>
              <a:t>Passes </a:t>
            </a:r>
            <a:r>
              <a:rPr lang="en-CA" sz="2400" dirty="0"/>
              <a:t>info between two regions of cerebellum, and between cerebellum and medulla oblongata</a:t>
            </a:r>
          </a:p>
          <a:p>
            <a:pPr marL="217488" indent="0">
              <a:buClr>
                <a:srgbClr val="8AE234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 smtClean="0"/>
              <a:t>	</a:t>
            </a:r>
            <a:r>
              <a:rPr lang="en-CA" b="1" dirty="0" smtClean="0"/>
              <a:t>Medulla </a:t>
            </a:r>
            <a:r>
              <a:rPr lang="en-CA" b="1" dirty="0"/>
              <a:t>oblongata</a:t>
            </a:r>
          </a:p>
          <a:p>
            <a:pPr marL="862013" indent="-644525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 smtClean="0"/>
              <a:t>Connection </a:t>
            </a:r>
            <a:r>
              <a:rPr lang="en-CA" sz="2400" dirty="0"/>
              <a:t>between PNS and CNS</a:t>
            </a:r>
          </a:p>
          <a:p>
            <a:pPr marL="862013" indent="-644525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 smtClean="0"/>
              <a:t>Regulates </a:t>
            </a:r>
            <a:r>
              <a:rPr lang="en-CA" sz="2400" dirty="0"/>
              <a:t>involuntary muscle action (i.e. </a:t>
            </a:r>
            <a:r>
              <a:rPr lang="en-CA" sz="2400" dirty="0" err="1"/>
              <a:t>Breating</a:t>
            </a:r>
            <a:r>
              <a:rPr lang="en-CA" sz="2400" dirty="0"/>
              <a:t>, HR, etc.)</a:t>
            </a:r>
          </a:p>
          <a:p>
            <a:pPr marL="862013" indent="-644525"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 sz="2200" dirty="0"/>
          </a:p>
        </p:txBody>
      </p:sp>
      <p:sp>
        <p:nvSpPr>
          <p:cNvPr id="3" name="Rectangle 2"/>
          <p:cNvSpPr/>
          <p:nvPr/>
        </p:nvSpPr>
        <p:spPr>
          <a:xfrm>
            <a:off x="409575" y="427037"/>
            <a:ext cx="9448800" cy="1130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488" lvl="0" algn="ctr">
              <a:spcAft>
                <a:spcPts val="1425"/>
              </a:spcAft>
              <a:buClr>
                <a:srgbClr val="8AE234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 kern="0" dirty="0">
                <a:solidFill>
                  <a:srgbClr val="00B050"/>
                </a:solidFill>
                <a:latin typeface="Times New Roman"/>
              </a:rPr>
              <a:t>Midbrain</a:t>
            </a:r>
          </a:p>
          <a:p>
            <a:pPr marL="982663" lvl="1" indent="-176213" algn="ctr">
              <a:spcAft>
                <a:spcPts val="1138"/>
              </a:spcAft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071563" algn="l"/>
                <a:tab pos="1447800" algn="l"/>
                <a:tab pos="1789113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 kern="0" dirty="0">
                <a:solidFill>
                  <a:srgbClr val="000000"/>
                </a:solidFill>
                <a:latin typeface="Times New Roman"/>
              </a:rPr>
              <a:t>Relay center for eye and ear reflexes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88900"/>
            <a:ext cx="8567738" cy="498475"/>
          </a:xfrm>
          <a:ln/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CA" sz="2400"/>
              <a:t>The Brain (Structure)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092200"/>
            <a:ext cx="9359900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Speech and the Cerebrum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841874" cy="4989513"/>
          </a:xfrm>
          <a:ln/>
        </p:spPr>
        <p:txBody>
          <a:bodyPr tIns="28080"/>
          <a:lstStyle/>
          <a:p>
            <a:pPr marL="541338" indent="-323850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 dirty="0" err="1"/>
              <a:t>Broca's</a:t>
            </a:r>
            <a:r>
              <a:rPr lang="en-CA" sz="3200" dirty="0"/>
              <a:t> Area</a:t>
            </a:r>
          </a:p>
          <a:p>
            <a:pPr marL="806450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/>
              <a:t>Coordinates muscles for speaking</a:t>
            </a:r>
          </a:p>
          <a:p>
            <a:pPr marL="806450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/>
              <a:t>Translates thought to speech</a:t>
            </a:r>
          </a:p>
          <a:p>
            <a:pPr marL="806450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i="1" dirty="0"/>
              <a:t>Damage</a:t>
            </a:r>
            <a:r>
              <a:rPr lang="en-CA" sz="2400" dirty="0"/>
              <a:t> to this area</a:t>
            </a:r>
          </a:p>
          <a:p>
            <a:pPr marL="1435100" indent="-36353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/>
              <a:t>Inability to speak</a:t>
            </a:r>
          </a:p>
          <a:p>
            <a:pPr marL="1435100" indent="-36353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/>
              <a:t>Still understand speech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773612" y="1768475"/>
            <a:ext cx="4765676" cy="4989513"/>
          </a:xfrm>
          <a:ln/>
        </p:spPr>
        <p:txBody>
          <a:bodyPr tIns="28080"/>
          <a:lstStyle/>
          <a:p>
            <a:pPr marL="541338" indent="-41116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 dirty="0"/>
              <a:t>Wernicke's Area</a:t>
            </a:r>
          </a:p>
          <a:p>
            <a:pPr marL="895350" lvl="1" indent="-177800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 dirty="0"/>
              <a:t>Stores info involved in language comprehension</a:t>
            </a:r>
          </a:p>
          <a:p>
            <a:pPr marL="895350" lvl="1" indent="-177800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 dirty="0"/>
              <a:t>Damage to this area</a:t>
            </a:r>
          </a:p>
          <a:p>
            <a:pPr marL="1435100" lvl="2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 smtClean="0"/>
              <a:t>able to speak</a:t>
            </a:r>
          </a:p>
          <a:p>
            <a:pPr marL="1435100" lvl="2" indent="-26511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400" dirty="0" smtClean="0"/>
              <a:t>Words would make little sense</a:t>
            </a:r>
            <a:endParaRPr lang="en-CA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68375"/>
            <a:ext cx="4319587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303463"/>
            <a:ext cx="51435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36550"/>
            <a:ext cx="9069387" cy="2909887"/>
          </a:xfrm>
        </p:spPr>
        <p:txBody>
          <a:bodyPr/>
          <a:lstStyle/>
          <a:p>
            <a:r>
              <a:rPr lang="en-CA" dirty="0" smtClean="0"/>
              <a:t>Watch Crash Course A&amp;P 11</a:t>
            </a:r>
            <a:br>
              <a:rPr lang="en-CA" dirty="0" smtClean="0"/>
            </a:br>
            <a:r>
              <a:rPr lang="en-CA" dirty="0">
                <a:hlinkClick r:id="rId2"/>
              </a:rPr>
              <a:t>https://</a:t>
            </a:r>
            <a:r>
              <a:rPr lang="en-CA" dirty="0" smtClean="0">
                <a:hlinkClick r:id="rId2"/>
              </a:rPr>
              <a:t>youtu.be/q8NtmDrb_qo</a:t>
            </a:r>
            <a:r>
              <a:rPr lang="en-CA" dirty="0" smtClean="0"/>
              <a:t> </a:t>
            </a:r>
            <a:br>
              <a:rPr lang="en-CA" dirty="0" smtClean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14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57163"/>
            <a:ext cx="9070975" cy="1304925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White Matter vs. Grey Matter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 tIns="28080"/>
          <a:lstStyle/>
          <a:p>
            <a:pPr marL="862013" indent="-64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 b="1"/>
              <a:t>White Matter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Myelinated axons running in tracts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Inner regions of brain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Outer area of spine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4989513"/>
          </a:xfrm>
          <a:ln/>
        </p:spPr>
        <p:txBody>
          <a:bodyPr tIns="28080"/>
          <a:lstStyle/>
          <a:p>
            <a:pPr marL="862013" indent="-6445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 b="1"/>
              <a:t>Grey Matter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Mostly cell bodies, dendrites, short unmylenated axons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Outside areas of brain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H-shaped core in spine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56165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CA"/>
              <a:t>Spinal Cord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 tIns="28080"/>
          <a:lstStyle/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Vital communication link between PNS and CNS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Primary reflex centre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Coordinates incoming and outgoing information</a:t>
            </a:r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Protected by cerebrospinal fluid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912" y="655637"/>
            <a:ext cx="3779838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36550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Cross Section of Spine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0725" y="1768475"/>
            <a:ext cx="8858250" cy="2551113"/>
          </a:xfrm>
          <a:ln/>
        </p:spPr>
        <p:txBody>
          <a:bodyPr tIns="24695"/>
          <a:lstStyle/>
          <a:p>
            <a:pPr marL="431800" indent="-323850">
              <a:buClr>
                <a:srgbClr val="00008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800" b="1"/>
              <a:t>Spinal cord</a:t>
            </a:r>
            <a:r>
              <a:rPr lang="en-CA" sz="2800"/>
              <a:t> : carries sensory messages to and from brain, plus relays many reflexes on it’s own.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b="1"/>
              <a:t>Dorsal</a:t>
            </a:r>
            <a:r>
              <a:rPr lang="en-CA"/>
              <a:t> root carries sensory neurons</a:t>
            </a:r>
          </a:p>
          <a:p>
            <a:pPr marL="1727200" lvl="1" indent="-573088">
              <a:buClr>
                <a:srgbClr val="00008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b="1"/>
              <a:t>Ventral</a:t>
            </a:r>
            <a:r>
              <a:rPr lang="en-CA"/>
              <a:t> root carries motor neurons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4519613"/>
            <a:ext cx="7920038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 Brains Bodyguards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 tIns="28080"/>
          <a:lstStyle/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 brain is extremely fragile, so for protection it has: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Skull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Meninges (membranes)</a:t>
            </a:r>
          </a:p>
          <a:p>
            <a:pPr marL="2589213" lvl="2" indent="-500063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Dura mater – outer layer</a:t>
            </a:r>
          </a:p>
          <a:p>
            <a:pPr marL="2589213" lvl="2" indent="-500063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Arachnoid – middle layer</a:t>
            </a:r>
          </a:p>
          <a:p>
            <a:pPr marL="2589213" lvl="2" indent="-500063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Pia mater – inner layer</a:t>
            </a:r>
          </a:p>
          <a:p>
            <a:pPr marL="1725613" lvl="1" indent="-573088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Cerebrospinal fluid </a:t>
            </a:r>
          </a:p>
          <a:p>
            <a:pPr marL="2589213" lvl="2" indent="-50006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 between pia and arachnoid</a:t>
            </a:r>
          </a:p>
          <a:p>
            <a:pPr marL="2589213" lvl="2" indent="-500063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Shock absorber and transport system (nutrients, hormones)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2339975"/>
            <a:ext cx="2546350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/>
              <a:t>Parts of the Brain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036637"/>
            <a:ext cx="9070975" cy="6172200"/>
          </a:xfrm>
          <a:ln/>
        </p:spPr>
        <p:txBody>
          <a:bodyPr tIns="25560"/>
          <a:lstStyle/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900" dirty="0"/>
              <a:t>Composed of three </a:t>
            </a:r>
            <a:r>
              <a:rPr lang="en-CA" sz="2900" dirty="0" smtClean="0"/>
              <a:t>distinct </a:t>
            </a:r>
            <a:r>
              <a:rPr lang="en-CA" sz="2900" dirty="0"/>
              <a:t>regions:</a:t>
            </a:r>
          </a:p>
          <a:p>
            <a:pPr marL="717550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800" dirty="0" smtClean="0"/>
              <a:t>Forebrain</a:t>
            </a:r>
            <a:endParaRPr lang="en-CA" sz="2400" dirty="0"/>
          </a:p>
          <a:p>
            <a:pPr marL="1071563" indent="-354013">
              <a:buSzPct val="45000"/>
              <a:buFont typeface="Wingdings" charset="2"/>
              <a:buChar char=""/>
              <a:tabLst>
                <a:tab pos="7175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400" b="1" i="1" dirty="0"/>
              <a:t>Olfactory lobes</a:t>
            </a:r>
            <a:r>
              <a:rPr lang="en-CA" sz="2400" dirty="0"/>
              <a:t> – smell</a:t>
            </a:r>
          </a:p>
          <a:p>
            <a:pPr marL="1071563" indent="-354013">
              <a:buSzPct val="45000"/>
              <a:buFont typeface="Wingdings" charset="2"/>
              <a:buChar char=""/>
              <a:tabLst>
                <a:tab pos="7175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400" b="1" i="1" dirty="0"/>
              <a:t>Cerebrum</a:t>
            </a:r>
            <a:r>
              <a:rPr lang="en-CA" sz="2400" dirty="0"/>
              <a:t> – two hemispheres</a:t>
            </a:r>
          </a:p>
          <a:p>
            <a:pPr marL="1071563" indent="-354013">
              <a:buSzPct val="45000"/>
              <a:buFont typeface="Wingdings" charset="2"/>
              <a:buChar char=""/>
              <a:tabLst>
                <a:tab pos="7175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400" dirty="0"/>
              <a:t>Surface of cerebrum is called </a:t>
            </a:r>
            <a:r>
              <a:rPr lang="en-CA" sz="2400" b="1" i="1" dirty="0" smtClean="0"/>
              <a:t>cerebral </a:t>
            </a:r>
            <a:r>
              <a:rPr lang="en-CA" sz="2400" b="1" i="1" dirty="0"/>
              <a:t>cortex</a:t>
            </a:r>
          </a:p>
          <a:p>
            <a:pPr marL="1071563" indent="-354013">
              <a:buSzPct val="45000"/>
              <a:buFont typeface="Wingdings" charset="2"/>
              <a:buChar char=""/>
              <a:tabLst>
                <a:tab pos="71755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400" dirty="0"/>
              <a:t>Folds in cortex are called </a:t>
            </a:r>
            <a:r>
              <a:rPr lang="en-CA" sz="2400" b="1" i="1" dirty="0" smtClean="0"/>
              <a:t>fissures</a:t>
            </a:r>
            <a:endParaRPr lang="en-CA" dirty="0"/>
          </a:p>
          <a:p>
            <a:pPr marL="1117600" lvl="1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dirty="0" smtClean="0"/>
          </a:p>
          <a:p>
            <a:pPr marL="1117600" lvl="1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CA" dirty="0" smtClean="0"/>
          </a:p>
          <a:p>
            <a:pPr marL="1117600" lvl="1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 smtClean="0"/>
              <a:t>Midbrain</a:t>
            </a:r>
          </a:p>
          <a:p>
            <a:pPr marL="1117600" lvl="1" inden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dirty="0" smtClean="0"/>
              <a:t>Hindbrain</a:t>
            </a:r>
            <a:endParaRPr lang="en-CA" dirty="0"/>
          </a:p>
          <a:p>
            <a:pPr marL="862013" indent="-644525">
              <a:buClr>
                <a:srgbClr val="8AE234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2500" b="1" dirty="0"/>
              <a:t>Corpus callosum</a:t>
            </a:r>
            <a:r>
              <a:rPr lang="en-CA" sz="2500" dirty="0"/>
              <a:t> bundle of nerves allowing for communication between hemispheres</a:t>
            </a:r>
          </a:p>
        </p:txBody>
      </p:sp>
      <p:pic>
        <p:nvPicPr>
          <p:cNvPr id="1028" name="Picture 4" descr="http://archive.cnx.org/resources/8da56146a9b02259b4e2a5834ff545badf308fd0/CNX_Psych_03_04_FMHBr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12" y="3627437"/>
            <a:ext cx="386774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2" y="427037"/>
            <a:ext cx="558800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512" y="427037"/>
            <a:ext cx="3619270" cy="2819400"/>
          </a:xfrm>
          <a:prstGeom prst="rect">
            <a:avLst/>
          </a:prstGeom>
        </p:spPr>
      </p:pic>
      <p:pic>
        <p:nvPicPr>
          <p:cNvPr id="6" name="Picture 2" descr="http://cdn.theatlantic.com/static/mt/assets/jamesfallows/Neuro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506" y="3094037"/>
            <a:ext cx="37433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10162" y="3875035"/>
            <a:ext cx="4648200" cy="3505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" name="Picture 2" descr="http://img.sparknotes.com/figures/F/f7e679de478204744acb1c6f8d0d0f91/03.3.brainstructur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" y="3951235"/>
            <a:ext cx="4133916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40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 BRAIN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439863"/>
            <a:ext cx="7019925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68313" y="177800"/>
            <a:ext cx="9070975" cy="1262063"/>
          </a:xfrm>
          <a:ln/>
        </p:spPr>
        <p:txBody>
          <a:bodyPr tIns="1116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Forebrain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15912" y="1189037"/>
            <a:ext cx="4578351" cy="6019800"/>
          </a:xfrm>
          <a:ln/>
        </p:spPr>
        <p:txBody>
          <a:bodyPr tIns="28080"/>
          <a:lstStyle/>
          <a:p>
            <a:pPr marL="452438" indent="-234950">
              <a:buClr>
                <a:srgbClr val="8AE234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 smtClean="0"/>
              <a:t>Cerebrum </a:t>
            </a:r>
            <a:r>
              <a:rPr lang="en-CA" dirty="0"/>
              <a:t>(4 lobes)</a:t>
            </a:r>
          </a:p>
          <a:p>
            <a:pPr marL="717550" lvl="1" indent="-265113">
              <a:buClr>
                <a:srgbClr val="8AE234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/>
              <a:t>Frontal Lobe </a:t>
            </a:r>
          </a:p>
          <a:p>
            <a:pPr marL="895350" lvl="2" indent="-177800">
              <a:buClr>
                <a:srgbClr val="8AE234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/>
              <a:t>Motor areas</a:t>
            </a:r>
          </a:p>
          <a:p>
            <a:pPr marL="895350" lvl="2" indent="-177800">
              <a:buClr>
                <a:srgbClr val="8AE234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 smtClean="0"/>
              <a:t>Voluntary muscle movement</a:t>
            </a:r>
            <a:endParaRPr lang="en-CA" dirty="0"/>
          </a:p>
          <a:p>
            <a:pPr marL="895350" lvl="2" indent="-177800">
              <a:buClr>
                <a:srgbClr val="8AE234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/>
              <a:t>Intellectual activities</a:t>
            </a:r>
          </a:p>
          <a:p>
            <a:pPr marL="895350" lvl="2" indent="-177800">
              <a:buClr>
                <a:srgbClr val="8AE234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 smtClean="0"/>
              <a:t>Personality</a:t>
            </a:r>
          </a:p>
          <a:p>
            <a:pPr marL="895350" lvl="2" indent="-177800">
              <a:buClr>
                <a:srgbClr val="8AE234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 dirty="0"/>
          </a:p>
          <a:p>
            <a:pPr marL="717550" lvl="1" indent="-265113">
              <a:buClr>
                <a:srgbClr val="8AE234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/>
              <a:t>Temporal Lobe</a:t>
            </a:r>
          </a:p>
          <a:p>
            <a:pPr marL="895350" lvl="2" indent="-177800">
              <a:buClr>
                <a:srgbClr val="8AE234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 smtClean="0"/>
              <a:t>Vision &amp; Hearing</a:t>
            </a:r>
            <a:endParaRPr lang="en-CA" dirty="0"/>
          </a:p>
          <a:p>
            <a:pPr marL="895350" lvl="2" indent="-177800">
              <a:buClr>
                <a:srgbClr val="8AE234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 smtClean="0"/>
              <a:t>Memory</a:t>
            </a:r>
            <a:endParaRPr lang="en-CA" dirty="0"/>
          </a:p>
          <a:p>
            <a:pPr marL="895350" lvl="2" indent="-177800">
              <a:buClr>
                <a:srgbClr val="8AE234"/>
              </a:buClr>
              <a:buSzPct val="45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dirty="0" smtClean="0"/>
              <a:t>Interpretation </a:t>
            </a:r>
            <a:r>
              <a:rPr lang="en-CA" dirty="0"/>
              <a:t>of sensory information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12925"/>
            <a:ext cx="4859337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35509</TotalTime>
  <Words>314</Words>
  <Application>Microsoft Office PowerPoint</Application>
  <PresentationFormat>Custom</PresentationFormat>
  <Paragraphs>105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 Unicode MS</vt:lpstr>
      <vt:lpstr>Arial</vt:lpstr>
      <vt:lpstr>DejaVu Sans</vt:lpstr>
      <vt:lpstr>Symbol</vt:lpstr>
      <vt:lpstr>Times New Roman</vt:lpstr>
      <vt:lpstr>Wingdings</vt:lpstr>
      <vt:lpstr>Office Theme</vt:lpstr>
      <vt:lpstr>The Central Nervous System</vt:lpstr>
      <vt:lpstr>White Matter vs. Grey Matter</vt:lpstr>
      <vt:lpstr>Spinal Cord</vt:lpstr>
      <vt:lpstr>Cross Section of Spine</vt:lpstr>
      <vt:lpstr>The Brains Bodyguards</vt:lpstr>
      <vt:lpstr>Parts of the Brain</vt:lpstr>
      <vt:lpstr>PowerPoint Presentation</vt:lpstr>
      <vt:lpstr>THE BRAIN</vt:lpstr>
      <vt:lpstr>Forebrain</vt:lpstr>
      <vt:lpstr>Forbrain continued</vt:lpstr>
      <vt:lpstr>PowerPoint Presentation</vt:lpstr>
      <vt:lpstr>The Brain (Structure)</vt:lpstr>
      <vt:lpstr>Speech and the Cerebrum</vt:lpstr>
      <vt:lpstr>PowerPoint Presentation</vt:lpstr>
      <vt:lpstr>Watch Crash Course A&amp;P 11 https://youtu.be/q8NtmDrb_qo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Central Nervous System</dc:title>
  <dc:creator>Daniel Standring</dc:creator>
  <cp:lastModifiedBy>Daniel Standring</cp:lastModifiedBy>
  <cp:revision>13</cp:revision>
  <cp:lastPrinted>1601-01-01T00:00:00Z</cp:lastPrinted>
  <dcterms:created xsi:type="dcterms:W3CDTF">2009-10-31T04:01:52Z</dcterms:created>
  <dcterms:modified xsi:type="dcterms:W3CDTF">2016-02-01T06:19:26Z</dcterms:modified>
</cp:coreProperties>
</file>