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4" r:id="rId9"/>
    <p:sldId id="267" r:id="rId10"/>
    <p:sldId id="268" r:id="rId11"/>
    <p:sldId id="273" r:id="rId12"/>
    <p:sldId id="274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7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9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3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4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826-5B41-4D12-8DFB-8334276F58B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64F8-6BAA-4195-98E1-0B55B97F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749300" y="1114425"/>
            <a:ext cx="7696200" cy="158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∆H</a:t>
            </a: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is negative, 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</a:t>
            </a:r>
            <a:r>
              <a:rPr lang="en-US" b="0" i="1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(products)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&lt; H</a:t>
            </a:r>
            <a:r>
              <a:rPr lang="en-US" b="0" i="1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(reactants)</a:t>
            </a:r>
            <a:endParaRPr lang="en-US" b="0" i="1" dirty="0">
              <a:solidFill>
                <a:srgbClr val="CC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There is an enthalpy decrease and heat is released to the surroundings.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654050" y="342900"/>
            <a:ext cx="75438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Enthalpy Diagram -Exothermic Change</a:t>
            </a:r>
          </a:p>
        </p:txBody>
      </p:sp>
      <p:sp>
        <p:nvSpPr>
          <p:cNvPr id="272388" name="AutoShape 4" descr="capdelta"/>
          <p:cNvSpPr>
            <a:spLocks noChangeAspect="1" noChangeArrowheads="1"/>
          </p:cNvSpPr>
          <p:nvPr/>
        </p:nvSpPr>
        <p:spPr bwMode="auto">
          <a:xfrm>
            <a:off x="2506663" y="3138488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2389" name="AutoShape 5" descr="capdelta"/>
          <p:cNvSpPr>
            <a:spLocks noChangeAspect="1" noChangeArrowheads="1"/>
          </p:cNvSpPr>
          <p:nvPr/>
        </p:nvSpPr>
        <p:spPr bwMode="auto">
          <a:xfrm>
            <a:off x="1354138" y="3260725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2390" name="AutoShape 6" descr="capdelta"/>
          <p:cNvSpPr>
            <a:spLocks noChangeAspect="1" noChangeArrowheads="1"/>
          </p:cNvSpPr>
          <p:nvPr/>
        </p:nvSpPr>
        <p:spPr bwMode="auto">
          <a:xfrm>
            <a:off x="1354138" y="3382963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72394" name="Picture 10" descr="ex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2968625"/>
            <a:ext cx="68770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533400" y="2857500"/>
            <a:ext cx="240030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latin typeface="Segoe UI" pitchFamily="34" charset="0"/>
                <a:ea typeface="Segoe UI" pitchFamily="34" charset="0"/>
                <a:cs typeface="Segoe UI" pitchFamily="34" charset="0"/>
              </a:rPr>
              <a:t>enthalpy</a:t>
            </a:r>
          </a:p>
        </p:txBody>
      </p:sp>
    </p:spTree>
    <p:extLst>
      <p:ext uri="{BB962C8B-B14F-4D97-AF65-F5344CB8AC3E}">
        <p14:creationId xmlns:p14="http://schemas.microsoft.com/office/powerpoint/2010/main" val="21797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Concentration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mtClean="0"/>
              <a:t>Increasing concentration = more frequent collisions = rate increaed</a:t>
            </a:r>
          </a:p>
          <a:p>
            <a:pPr eaLnBrk="1" hangingPunct="1"/>
            <a:r>
              <a:rPr lang="en-GB" smtClean="0"/>
              <a:t>E.g. A + 2B </a:t>
            </a:r>
            <a:r>
              <a:rPr lang="en-GB" smtClean="0">
                <a:sym typeface="Wingdings" pitchFamily="2" charset="2"/>
              </a:rPr>
              <a:t> C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A + B  concentration decreases with time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C  concentration increases with time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43063"/>
            <a:ext cx="418623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133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Maxwell-Boltzmann Distribution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In any system,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particles </a:t>
            </a:r>
            <a:r>
              <a:rPr lang="en-US" dirty="0"/>
              <a:t>present will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have </a:t>
            </a:r>
            <a:r>
              <a:rPr lang="en-US" dirty="0"/>
              <a:t>a very wide </a:t>
            </a:r>
            <a:r>
              <a:rPr lang="en-US" dirty="0" smtClean="0"/>
              <a:t>range</a:t>
            </a:r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energies. For </a:t>
            </a:r>
            <a:r>
              <a:rPr lang="en-US" b="1" i="1" dirty="0"/>
              <a:t>gases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can be shown on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graph </a:t>
            </a:r>
            <a:r>
              <a:rPr lang="en-US" dirty="0"/>
              <a:t>called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Maxwell-Boltzmann </a:t>
            </a:r>
            <a:r>
              <a:rPr lang="en-US" dirty="0"/>
              <a:t>Distribution which is a plot of the number of particles having each particular energy.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77" y="1143000"/>
            <a:ext cx="497042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68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76199"/>
            <a:ext cx="7924801" cy="678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96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Temperature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3749675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Particles gain more energy and their speed increases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 particles have zero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Move particles have intermediate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Area under the curve stays constant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FF0000"/>
                </a:solidFill>
              </a:rPr>
              <a:t>T2: </a:t>
            </a:r>
            <a:r>
              <a:rPr lang="en-GB" dirty="0" smtClean="0"/>
              <a:t>curve gets broader/flatter shift to higher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00B0F0"/>
                </a:solidFill>
              </a:rPr>
              <a:t>T1:</a:t>
            </a:r>
            <a:r>
              <a:rPr lang="en-GB" dirty="0" smtClean="0"/>
              <a:t> shift to lower energy</a:t>
            </a:r>
            <a:endParaRPr lang="en-GB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263775"/>
            <a:ext cx="49847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4810" y="1071546"/>
            <a:ext cx="492919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Maxwell-Boltzmann Distribution Curve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628" y="5214950"/>
            <a:ext cx="33670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T2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&gt; </a:t>
            </a: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&gt; </a:t>
            </a:r>
            <a:r>
              <a:rPr lang="en-US" sz="54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T1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519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929188" y="71438"/>
            <a:ext cx="3757612" cy="1143000"/>
          </a:xfrm>
        </p:spPr>
        <p:txBody>
          <a:bodyPr/>
          <a:lstStyle/>
          <a:p>
            <a:pPr eaLnBrk="1" hangingPunct="1"/>
            <a:r>
              <a:rPr lang="en-GB" smtClean="0"/>
              <a:t>Catalysts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33950" y="1447800"/>
            <a:ext cx="3749675" cy="49815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catalyst increases the rate of a chemical reaction without being used up in the process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Catalysts lower the activation energy so more particles overcome this barrier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There are two types: homogeneous  (e.g.  CFC’s and ozone) and heterogeneous (e.g. Fe in the Haber Process)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0125"/>
            <a:ext cx="457200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57625"/>
            <a:ext cx="45212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4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5262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Catalysts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71563"/>
            <a:ext cx="3733800" cy="762000"/>
          </a:xfr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Uses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00125"/>
            <a:ext cx="3733800" cy="762000"/>
          </a:xfr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Catalysts...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1857375"/>
            <a:ext cx="3733800" cy="47148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Used in industry where an increase in temperature would result in lower yield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E.g. Haber Process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don’t affect equilibrium but do affect the rate of equilibrium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More effective catalysts could result in dramatic savings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need to be regularly changed as they may become “poisoned” by other chemicals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are finely divided state to increase the surface area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714875" y="1714500"/>
            <a:ext cx="4143375" cy="51435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Allow reactions to take place at lower temperatures: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Saves energy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Reduces CO</a:t>
            </a:r>
            <a:r>
              <a:rPr lang="en-GB" dirty="0" smtClean="0">
                <a:latin typeface="Calibri"/>
              </a:rPr>
              <a:t>₂</a:t>
            </a:r>
            <a:r>
              <a:rPr lang="en-GB" dirty="0" smtClean="0"/>
              <a:t> output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Enable different reactions to be used: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Better atom economy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Reduce waste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Are often enzymes: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Generate specific products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Operates at lower temperatures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Non-poisonous and are biodegradable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Have great economic importance in industry: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Poly(</a:t>
            </a:r>
            <a:r>
              <a:rPr lang="en-GB" dirty="0" err="1" smtClean="0"/>
              <a:t>ethene</a:t>
            </a:r>
            <a:r>
              <a:rPr lang="en-GB" dirty="0" smtClean="0"/>
              <a:t>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Sulphuric acid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Ammonia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Ethanol production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Can reduce pollution: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Catalytic converters in cars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934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Heterogeneous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63" y="4000500"/>
            <a:ext cx="8072437" cy="2714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sz="2800" b="1" dirty="0" smtClean="0"/>
              <a:t>Adsorption (1)</a:t>
            </a:r>
            <a:endParaRPr lang="en-GB" sz="2800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Particle(s) land onto an active site of a catalyst and forms bonds with the catalyst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It may use some of the bonding electrons in the molecules thus weakening them and making any further reactions easier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Reaction (2 and 3)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Adsorbed gases are held onto the surface in the right orientation for a reaction to occur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This increases the chances of favourable collisions taking place.</a:t>
            </a:r>
            <a:endParaRPr lang="en-GB" sz="30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sz="2800" b="1" dirty="0" err="1" smtClean="0"/>
              <a:t>Desorption</a:t>
            </a:r>
            <a:r>
              <a:rPr lang="en-GB" sz="2800" b="1" dirty="0" smtClean="0"/>
              <a:t> (4)</a:t>
            </a:r>
            <a:endParaRPr lang="en-GB" sz="2800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This is when the molecules that are formed break away from the active site of the catalyst</a:t>
            </a:r>
            <a:endParaRPr lang="en-GB" sz="3000" b="1" dirty="0" smtClean="0"/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2184400" y="1500188"/>
          <a:ext cx="5745163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6234796" imgH="2616279" progId="">
                  <p:embed/>
                </p:oleObj>
              </mc:Choice>
              <mc:Fallback>
                <p:oleObj name="Document" r:id="rId3" imgW="6234796" imgH="261627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1500188"/>
                        <a:ext cx="5745163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42844" y="2776618"/>
            <a:ext cx="1110497" cy="3795654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HARD</a:t>
            </a:r>
          </a:p>
        </p:txBody>
      </p:sp>
      <p:sp>
        <p:nvSpPr>
          <p:cNvPr id="27654" name="TextBox 11"/>
          <p:cNvSpPr txBox="1">
            <a:spLocks noChangeArrowheads="1"/>
          </p:cNvSpPr>
          <p:nvPr/>
        </p:nvSpPr>
        <p:spPr bwMode="auto">
          <a:xfrm>
            <a:off x="857250" y="3214688"/>
            <a:ext cx="62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etero</a:t>
            </a:r>
          </a:p>
        </p:txBody>
      </p:sp>
      <p:sp>
        <p:nvSpPr>
          <p:cNvPr id="27655" name="TextBox 12"/>
          <p:cNvSpPr txBox="1">
            <a:spLocks noChangeArrowheads="1"/>
          </p:cNvSpPr>
          <p:nvPr/>
        </p:nvSpPr>
        <p:spPr bwMode="auto">
          <a:xfrm>
            <a:off x="500063" y="36306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28688" y="4214813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57250" y="52149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000125" y="6072188"/>
            <a:ext cx="357188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9" name="TextBox 23"/>
          <p:cNvSpPr txBox="1">
            <a:spLocks noChangeArrowheads="1"/>
          </p:cNvSpPr>
          <p:nvPr/>
        </p:nvSpPr>
        <p:spPr bwMode="auto">
          <a:xfrm>
            <a:off x="7439025" y="714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5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155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749300" y="1114425"/>
            <a:ext cx="7696200" cy="158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∆H</a:t>
            </a: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is positive, 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</a:t>
            </a:r>
            <a:r>
              <a:rPr lang="en-US" b="0" i="1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(products)</a:t>
            </a:r>
            <a:r>
              <a:rPr lang="en-US" b="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&gt; H</a:t>
            </a:r>
            <a:r>
              <a:rPr lang="en-US" b="0" i="1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(reactants)</a:t>
            </a:r>
            <a:endParaRPr lang="en-US" b="0" i="1" dirty="0">
              <a:solidFill>
                <a:srgbClr val="CC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There is an enthalpy increase and heat is absorbed from the surroundings.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654050" y="342900"/>
            <a:ext cx="80327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Enthalpy Diagram - Endothermic Change</a:t>
            </a:r>
          </a:p>
        </p:txBody>
      </p:sp>
      <p:sp>
        <p:nvSpPr>
          <p:cNvPr id="273412" name="AutoShape 4" descr="capdelta"/>
          <p:cNvSpPr>
            <a:spLocks noChangeAspect="1" noChangeArrowheads="1"/>
          </p:cNvSpPr>
          <p:nvPr/>
        </p:nvSpPr>
        <p:spPr bwMode="auto">
          <a:xfrm>
            <a:off x="2506663" y="3138488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3413" name="AutoShape 5" descr="capdelta"/>
          <p:cNvSpPr>
            <a:spLocks noChangeAspect="1" noChangeArrowheads="1"/>
          </p:cNvSpPr>
          <p:nvPr/>
        </p:nvSpPr>
        <p:spPr bwMode="auto">
          <a:xfrm>
            <a:off x="1354138" y="3260725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3414" name="AutoShape 6" descr="capdelta"/>
          <p:cNvSpPr>
            <a:spLocks noChangeAspect="1" noChangeArrowheads="1"/>
          </p:cNvSpPr>
          <p:nvPr/>
        </p:nvSpPr>
        <p:spPr bwMode="auto">
          <a:xfrm>
            <a:off x="1354138" y="3382963"/>
            <a:ext cx="142875" cy="114300"/>
          </a:xfrm>
          <a:prstGeom prst="rect">
            <a:avLst/>
          </a:prstGeom>
          <a:noFill/>
        </p:spPr>
        <p:txBody>
          <a:bodyPr/>
          <a:lstStyle/>
          <a:p>
            <a:endParaRPr lang="en-US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73415" name="Picture 7" descr="e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50" y="3224213"/>
            <a:ext cx="6762750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685800" y="3219450"/>
            <a:ext cx="2400300" cy="5191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latin typeface="Segoe UI" pitchFamily="34" charset="0"/>
                <a:ea typeface="Segoe UI" pitchFamily="34" charset="0"/>
                <a:cs typeface="Segoe UI" pitchFamily="34" charset="0"/>
              </a:rPr>
              <a:t>enthalpy  </a:t>
            </a:r>
          </a:p>
        </p:txBody>
      </p:sp>
    </p:spTree>
    <p:extLst>
      <p:ext uri="{BB962C8B-B14F-4D97-AF65-F5344CB8AC3E}">
        <p14:creationId xmlns:p14="http://schemas.microsoft.com/office/powerpoint/2010/main" val="13008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617538" y="891969"/>
            <a:ext cx="7696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800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Exothermic reactions release heat 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12724" y="327025"/>
            <a:ext cx="880515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Example: Enthalpy change in a chemical reaction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116122" y="1565873"/>
            <a:ext cx="899835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</a:t>
            </a:r>
            <a:r>
              <a:rPr lang="en-US" sz="28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(g) + 3H</a:t>
            </a:r>
            <a:r>
              <a:rPr lang="en-US" sz="28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(g) </a:t>
            </a: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 2 NH</a:t>
            </a:r>
            <a:r>
              <a:rPr lang="en-US" sz="28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(g)</a:t>
            </a:r>
            <a:r>
              <a:rPr lang="en-US" sz="28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</a:t>
            </a:r>
            <a:r>
              <a:rPr lang="en-US" sz="2800" dirty="0" smtClean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sz="2800" i="1" dirty="0" smtClean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</a:t>
            </a:r>
            <a:r>
              <a:rPr lang="en-US" sz="280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 = -92.4 kJ/mol</a:t>
            </a:r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5951962" y="2263778"/>
            <a:ext cx="31920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4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coefficients in the balanced equation represent the number of moles of reactants and products.</a:t>
            </a:r>
          </a:p>
        </p:txBody>
      </p:sp>
      <p:pic>
        <p:nvPicPr>
          <p:cNvPr id="5125" name="Picture 5" descr="http://environ.andrew.cmu.edu/m3/s3/graphics/embedded/enelevelammon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78" y="3352800"/>
            <a:ext cx="685613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5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771525" y="0"/>
            <a:ext cx="794385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</a:t>
            </a:r>
            <a:r>
              <a:rPr lang="en-US" sz="32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en-US" sz="32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 + 3H</a:t>
            </a:r>
            <a:r>
              <a:rPr lang="en-US" sz="32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en-US" sz="32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 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 2 NH</a:t>
            </a:r>
            <a:r>
              <a:rPr lang="en-US" sz="3200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3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(</a:t>
            </a:r>
            <a:r>
              <a:rPr lang="en-US" sz="32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g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)</a:t>
            </a:r>
            <a:r>
              <a:rPr lang="en-US" sz="32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</a:t>
            </a:r>
          </a:p>
          <a:p>
            <a:pPr algn="r" fontAlgn="base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∆H = -92.4 kJ/mol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0" y="1382713"/>
            <a:ext cx="82486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400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State symbols are ESSENTIAL </a:t>
            </a:r>
            <a:r>
              <a:rPr lang="en-US" sz="2400" b="0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 changes of state involve changes in thermal energy.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39242" y="2590800"/>
            <a:ext cx="892855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4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enthalpy change is directly proportional to the number of moles of substance involved in the reaction.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022955" y="4267200"/>
            <a:ext cx="7161131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the above equation, 92.4 kJ is released</a:t>
            </a:r>
            <a:b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for each mole of N</a:t>
            </a:r>
            <a:r>
              <a:rPr lang="en-US" sz="2800" b="0" baseline="-250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reacted</a:t>
            </a:r>
            <a:b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for every 3 moles of H</a:t>
            </a:r>
            <a:r>
              <a:rPr lang="en-US" sz="2800" b="0" baseline="-250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reacted</a:t>
            </a:r>
            <a:b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for every 2 moles of NH</a:t>
            </a:r>
            <a:r>
              <a:rPr lang="en-US" sz="2800" b="0" baseline="-250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</a:t>
            </a:r>
            <a:r>
              <a:rPr lang="en-US" sz="2800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produced.</a:t>
            </a:r>
          </a:p>
        </p:txBody>
      </p:sp>
    </p:spTree>
    <p:extLst>
      <p:ext uri="{BB962C8B-B14F-4D97-AF65-F5344CB8AC3E}">
        <p14:creationId xmlns:p14="http://schemas.microsoft.com/office/powerpoint/2010/main" val="34354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132145" y="854868"/>
            <a:ext cx="7696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sz="2400" b="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reverse reaction 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80605" y="1306453"/>
            <a:ext cx="79438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2 NH</a:t>
            </a:r>
            <a:r>
              <a:rPr lang="en-US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3</a:t>
            </a: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(g)  </a:t>
            </a: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N</a:t>
            </a:r>
            <a:r>
              <a:rPr lang="en-US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(g) + 3H</a:t>
            </a:r>
            <a:r>
              <a:rPr lang="en-US" baseline="-25000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(g</a:t>
            </a:r>
            <a:r>
              <a:rPr lang="en-US" dirty="0" smtClean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		</a:t>
            </a:r>
            <a:r>
              <a:rPr lang="en-US" i="1" dirty="0" smtClean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</a:t>
            </a:r>
            <a:r>
              <a:rPr lang="en-US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 = +92.4 kJ/mol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4294332" y="304800"/>
            <a:ext cx="4171950" cy="1816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Note: the enthalpy change can be read directly from the enthalpy profile diagram. </a:t>
            </a:r>
            <a:endParaRPr lang="en-US" dirty="0">
              <a:solidFill>
                <a:srgbClr val="CC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41759" y="1828800"/>
            <a:ext cx="6802041" cy="4724400"/>
            <a:chOff x="741759" y="1828800"/>
            <a:chExt cx="5383645" cy="4052836"/>
          </a:xfrm>
        </p:grpSpPr>
        <p:grpSp>
          <p:nvGrpSpPr>
            <p:cNvPr id="13" name="Group 12"/>
            <p:cNvGrpSpPr/>
            <p:nvPr/>
          </p:nvGrpSpPr>
          <p:grpSpPr>
            <a:xfrm>
              <a:off x="741759" y="1828800"/>
              <a:ext cx="5383645" cy="4052836"/>
              <a:chOff x="5181600" y="2667000"/>
              <a:chExt cx="3552825" cy="32766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5181600" y="2667000"/>
                <a:ext cx="0" cy="3276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5181600" y="5943600"/>
                <a:ext cx="355282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181600" y="5105400"/>
                <a:ext cx="1066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467600" y="3581400"/>
                <a:ext cx="1066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6253018" y="2864820"/>
                <a:ext cx="1214582" cy="2242889"/>
              </a:xfrm>
              <a:custGeom>
                <a:avLst/>
                <a:gdLst>
                  <a:gd name="connsiteX0" fmla="*/ 0 w 600364"/>
                  <a:gd name="connsiteY0" fmla="*/ 2242889 h 2242889"/>
                  <a:gd name="connsiteX1" fmla="*/ 157018 w 600364"/>
                  <a:gd name="connsiteY1" fmla="*/ 72344 h 2242889"/>
                  <a:gd name="connsiteX2" fmla="*/ 600364 w 600364"/>
                  <a:gd name="connsiteY2" fmla="*/ 728125 h 2242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64" h="2242889">
                    <a:moveTo>
                      <a:pt x="0" y="2242889"/>
                    </a:moveTo>
                    <a:cubicBezTo>
                      <a:pt x="28478" y="1283847"/>
                      <a:pt x="56957" y="324805"/>
                      <a:pt x="157018" y="72344"/>
                    </a:cubicBezTo>
                    <a:cubicBezTo>
                      <a:pt x="257079" y="-180117"/>
                      <a:pt x="428721" y="274004"/>
                      <a:pt x="600364" y="72812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844905" y="4470481"/>
              <a:ext cx="14467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sym typeface="Wingdings" pitchFamily="2" charset="2"/>
                </a:rPr>
                <a:t>2 NH</a:t>
              </a:r>
              <a:r>
                <a:rPr lang="en-US" baseline="-25000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sym typeface="Wingdings" pitchFamily="2" charset="2"/>
                </a:rPr>
                <a:t>3</a:t>
              </a:r>
              <a:r>
                <a:rPr lang="en-US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sym typeface="Wingdings" pitchFamily="2" charset="2"/>
                </a:rPr>
                <a:t>(g)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6657" y="2590492"/>
              <a:ext cx="17347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</a:t>
              </a:r>
              <a:r>
                <a:rPr lang="en-US" baseline="-25000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</a:t>
              </a:r>
              <a:r>
                <a:rPr lang="en-US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(g) + 3H</a:t>
              </a:r>
              <a:r>
                <a:rPr lang="en-US" baseline="-25000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</a:t>
              </a:r>
              <a:r>
                <a:rPr lang="en-US" dirty="0" smtClean="0">
                  <a:solidFill>
                    <a:srgbClr val="CC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(g)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2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654050" y="342900"/>
            <a:ext cx="81724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>
                <a:latin typeface="Segoe UI" pitchFamily="34" charset="0"/>
                <a:ea typeface="Segoe UI" pitchFamily="34" charset="0"/>
                <a:cs typeface="Segoe UI" pitchFamily="34" charset="0"/>
              </a:rPr>
              <a:t>Thermochemical Standard Conditions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503238" y="1028700"/>
            <a:ext cx="79438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defRPr/>
            </a:pP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The </a:t>
            </a:r>
            <a:r>
              <a:rPr lang="en-US" i="1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∆H</a:t>
            </a:r>
            <a:r>
              <a:rPr lang="en-US" dirty="0">
                <a:solidFill>
                  <a:srgbClr val="CC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value for a given reaction will depend on reaction conditions.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503238" y="2273300"/>
            <a:ext cx="8278812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en-US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Values for enthalpy changes are standardized : </a:t>
            </a:r>
            <a:r>
              <a:rPr lang="en-US" b="0" dirty="0" smtClean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b="0" dirty="0" smtClean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en-US" b="0" dirty="0" smtClean="0">
              <a:solidFill>
                <a:srgbClr val="6600FF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en-US" dirty="0" smtClean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</a:t>
            </a:r>
            <a:r>
              <a:rPr lang="en-US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standard enthalpy </a:t>
            </a:r>
            <a:r>
              <a:rPr lang="en-US" i="1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∆H</a:t>
            </a:r>
            <a:r>
              <a:rPr lang="en-US" i="1" baseline="3000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</a:t>
            </a:r>
            <a:endParaRPr lang="en-US" i="1" dirty="0">
              <a:solidFill>
                <a:srgbClr val="6600FF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base">
              <a:spcBef>
                <a:spcPct val="50000"/>
              </a:spcBef>
              <a:buFontTx/>
              <a:buChar char="-"/>
            </a:pPr>
            <a:r>
              <a:rPr lang="en-US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Temperature is 298 K</a:t>
            </a:r>
          </a:p>
          <a:p>
            <a:pPr fontAlgn="base">
              <a:spcBef>
                <a:spcPct val="50000"/>
              </a:spcBef>
              <a:buFontTx/>
              <a:buChar char="-"/>
            </a:pPr>
            <a:r>
              <a:rPr lang="en-US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Pressure is 1 atmosphere</a:t>
            </a:r>
          </a:p>
          <a:p>
            <a:pPr fontAlgn="base">
              <a:spcBef>
                <a:spcPct val="50000"/>
              </a:spcBef>
              <a:buFontTx/>
              <a:buChar char="-"/>
            </a:pPr>
            <a:r>
              <a:rPr lang="en-US" b="0" dirty="0">
                <a:solidFill>
                  <a:srgbClr val="6600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All solutions involved are 1 M concentration</a:t>
            </a:r>
          </a:p>
        </p:txBody>
      </p:sp>
    </p:spTree>
    <p:extLst>
      <p:ext uri="{BB962C8B-B14F-4D97-AF65-F5344CB8AC3E}">
        <p14:creationId xmlns:p14="http://schemas.microsoft.com/office/powerpoint/2010/main" val="18566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Collision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 must collide before a reaction takes place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Not all collisions are successful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Activation energy is needed fro a reaction to take place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Particles must approach each other in certain relative way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This is known as the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steric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To increase the rate you have to: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Have more frequent collisions: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Increase the speed (temperature)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Have more particles (pressure/concentration)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More successful collisions: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Give particles more energy (temperature)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Lower the activation energy (catalyst)</a:t>
            </a:r>
            <a:endParaRPr lang="en-GB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1921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42863" y="11402"/>
            <a:ext cx="87217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orientation of collision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 Ari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Consider a simple reaction involving a collision between two molecules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ethene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, 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=CH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, and hydrogen chloride,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HCl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, for example. These react to give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chloroethane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 Arial"/>
              <a:cs typeface="Arial" pitchFamily="34" charset="0"/>
            </a:endParaRPr>
          </a:p>
        </p:txBody>
      </p:sp>
      <p:pic>
        <p:nvPicPr>
          <p:cNvPr id="1026" name="Picture 2" descr="http://www.chemguide.co.uk/physical/basicrates/pad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92075"/>
            <a:ext cx="3810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638800"/>
            <a:ext cx="910113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reaction can only happen if the hydrogen end of the H-</a:t>
            </a:r>
            <a:r>
              <a:rPr lang="en-US" sz="2300" dirty="0" err="1" smtClean="0"/>
              <a:t>Cl</a:t>
            </a:r>
            <a:r>
              <a:rPr lang="en-US" sz="2300" dirty="0" smtClean="0"/>
              <a:t> bond approaches the carbon-carbon double bond. Any other collision between the two molecules doesn't work. The two simply bounce off each other.</a:t>
            </a:r>
            <a:endParaRPr lang="en-US" sz="23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1624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http://www.chemguide.co.uk/physical/basicrates/ethenehcleqt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27" y="3631045"/>
            <a:ext cx="7606508" cy="41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Factors Effecting Rates of Reaction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Surface Area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Pressure</a:t>
            </a:r>
            <a:endParaRPr lang="en-GB" dirty="0"/>
          </a:p>
        </p:txBody>
      </p:sp>
      <p:sp>
        <p:nvSpPr>
          <p:cNvPr id="2253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chance of a successful collision as more particles exposed</a:t>
            </a:r>
          </a:p>
          <a:p>
            <a:pPr eaLnBrk="1" hangingPunct="1"/>
            <a:r>
              <a:rPr lang="en-GB" smtClean="0"/>
              <a:t>Catalysts in catalytic converters are used in a finely divided form to increase surface area</a:t>
            </a:r>
          </a:p>
        </p:txBody>
      </p:sp>
      <p:sp>
        <p:nvSpPr>
          <p:cNvPr id="22534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Particles get closer together which increases the frequency of collisions</a:t>
            </a:r>
          </a:p>
          <a:p>
            <a:pPr eaLnBrk="1" hangingPunct="1"/>
            <a:r>
              <a:rPr lang="en-GB" smtClean="0"/>
              <a:t>It can affect the position of equilibrium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7549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846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Collision Theory</vt:lpstr>
      <vt:lpstr>PowerPoint Presentation</vt:lpstr>
      <vt:lpstr>Factors Effecting Rates of Reaction</vt:lpstr>
      <vt:lpstr>Concentration</vt:lpstr>
      <vt:lpstr>the Maxwell-Boltzmann Distribution</vt:lpstr>
      <vt:lpstr>PowerPoint Presentation</vt:lpstr>
      <vt:lpstr>Temperature</vt:lpstr>
      <vt:lpstr>Catalysts</vt:lpstr>
      <vt:lpstr>Catalysts Continued</vt:lpstr>
      <vt:lpstr>Heterogeneous Catalysis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2014-10-02T16:44:43Z</dcterms:created>
  <dcterms:modified xsi:type="dcterms:W3CDTF">2014-10-08T15:22:00Z</dcterms:modified>
</cp:coreProperties>
</file>