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3" r:id="rId2"/>
    <p:sldMasterId id="2147483654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6063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4227175" y="-11796713"/>
            <a:ext cx="16656050" cy="12492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1586" y="0"/>
            <a:ext cx="1587" cy="1587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81" name="Shape 281"/>
          <p:cNvSpPr txBox="1"/>
          <p:nvPr/>
        </p:nvSpPr>
        <p:spPr>
          <a:xfrm>
            <a:off x="685800" y="4343400"/>
            <a:ext cx="5486399" cy="4024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4227175" y="-11796713"/>
            <a:ext cx="16656050" cy="12492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90" name="Shape 290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4227175" y="-11796713"/>
            <a:ext cx="16656050" cy="12492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00" name="Shape 300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09" name="Shape 309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4227175" y="-11796713"/>
            <a:ext cx="16656050" cy="12492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18" name="Shape 318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4227175" y="-11796713"/>
            <a:ext cx="16656050" cy="12492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27" name="Shape 327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4227175" y="-11796713"/>
            <a:ext cx="16656050" cy="12492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36" name="Shape 336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4227175" y="-11796713"/>
            <a:ext cx="16656050" cy="12492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46" name="Shape 346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4227175" y="-11796713"/>
            <a:ext cx="16656050" cy="12492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56" name="Shape 356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4227175" y="-11796713"/>
            <a:ext cx="16656050" cy="12492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69" name="Shape 369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4227175" y="-11796713"/>
            <a:ext cx="16656050" cy="12492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4227175" y="-11796713"/>
            <a:ext cx="16656050" cy="12492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4227175" y="-11796713"/>
            <a:ext cx="16656050" cy="12492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4227175" y="-11796713"/>
            <a:ext cx="16656050" cy="12492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1" name="Shape 251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4227175" y="-11796713"/>
            <a:ext cx="16656050" cy="12492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9" name="Shape 259"/>
          <p:cNvSpPr txBox="1"/>
          <p:nvPr/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 rot="10800000">
            <a:off x="-11798300" y="-11796712"/>
            <a:ext cx="11798300" cy="124920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122236"/>
            <a:ext cx="7542212" cy="1293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719261"/>
            <a:ext cx="8228012" cy="4410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120650"/>
            <a:ext cx="7543800" cy="1298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719261"/>
            <a:ext cx="8229600" cy="4411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122236"/>
            <a:ext cx="7542212" cy="1293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719261"/>
            <a:ext cx="8228012" cy="4410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122236"/>
            <a:ext cx="7542212" cy="1293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719261"/>
            <a:ext cx="8228012" cy="4410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1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5"/>
          <p:cNvCxnSpPr/>
          <p:nvPr/>
        </p:nvCxnSpPr>
        <p:spPr>
          <a:xfrm>
            <a:off x="7962900" y="152400"/>
            <a:ext cx="1587" cy="1524000"/>
          </a:xfrm>
          <a:prstGeom prst="straightConnector1">
            <a:avLst/>
          </a:prstGeom>
          <a:noFill/>
          <a:ln w="9525" cap="rnd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22236"/>
            <a:ext cx="7542212" cy="1293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719261"/>
            <a:ext cx="8228012" cy="4410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457200" y="6248400"/>
            <a:ext cx="2133599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3124200" y="6248400"/>
            <a:ext cx="2895600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153400" y="152400"/>
            <a:ext cx="792161" cy="1295399"/>
            <a:chOff x="8153400" y="152400"/>
            <a:chExt cx="792161" cy="1295399"/>
          </a:xfrm>
        </p:grpSpPr>
        <p:sp>
          <p:nvSpPr>
            <p:cNvPr id="12" name="Shape 12"/>
            <p:cNvSpPr/>
            <p:nvPr/>
          </p:nvSpPr>
          <p:spPr>
            <a:xfrm>
              <a:off x="8153400" y="152400"/>
              <a:ext cx="120649" cy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8321675" y="152400"/>
              <a:ext cx="119061" cy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8489950" y="152400"/>
              <a:ext cx="117474" cy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8153400" y="320675"/>
              <a:ext cx="120649" cy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8321675" y="320675"/>
              <a:ext cx="119061" cy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8489950" y="320675"/>
              <a:ext cx="117474" cy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8656636" y="320675"/>
              <a:ext cx="117474" cy="11906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8153400" y="488950"/>
              <a:ext cx="120649" cy="11747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8321675" y="488950"/>
              <a:ext cx="119061" cy="11747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8489950" y="488950"/>
              <a:ext cx="117474" cy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8656636" y="488950"/>
              <a:ext cx="117474" cy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8824911" y="488950"/>
              <a:ext cx="120649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8153400" y="655637"/>
              <a:ext cx="120649" cy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8321675" y="655637"/>
              <a:ext cx="119061" cy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8489950" y="655637"/>
              <a:ext cx="117474" cy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656636" y="655637"/>
              <a:ext cx="117474" cy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153400" y="823912"/>
              <a:ext cx="120649" cy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321675" y="823912"/>
              <a:ext cx="119061" cy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8489950" y="823912"/>
              <a:ext cx="117474" cy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8656636" y="823912"/>
              <a:ext cx="117474" cy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8824911" y="823912"/>
              <a:ext cx="120649" cy="120649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8153400" y="992187"/>
              <a:ext cx="120649" cy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8321675" y="992187"/>
              <a:ext cx="119061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8489950" y="992187"/>
              <a:ext cx="117474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8656636" y="992187"/>
              <a:ext cx="117474" cy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8153400" y="1160462"/>
              <a:ext cx="120649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8321675" y="1160462"/>
              <a:ext cx="119061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489950" y="1160462"/>
              <a:ext cx="117474" cy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656636" y="1160462"/>
              <a:ext cx="117474" cy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321675" y="1328737"/>
              <a:ext cx="119061" cy="11906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656636" y="1328737"/>
              <a:ext cx="117474" cy="11906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7962900" y="152400"/>
            <a:ext cx="1587" cy="1524000"/>
          </a:xfrm>
          <a:prstGeom prst="straightConnector1">
            <a:avLst/>
          </a:prstGeom>
          <a:noFill/>
          <a:ln w="9525" cap="rnd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53" name="Shape 53"/>
          <p:cNvGrpSpPr/>
          <p:nvPr/>
        </p:nvGrpSpPr>
        <p:grpSpPr>
          <a:xfrm>
            <a:off x="8153400" y="152400"/>
            <a:ext cx="792161" cy="1295399"/>
            <a:chOff x="8153400" y="152400"/>
            <a:chExt cx="792161" cy="1295399"/>
          </a:xfrm>
        </p:grpSpPr>
        <p:sp>
          <p:nvSpPr>
            <p:cNvPr id="54" name="Shape 54"/>
            <p:cNvSpPr/>
            <p:nvPr/>
          </p:nvSpPr>
          <p:spPr>
            <a:xfrm>
              <a:off x="8153400" y="152400"/>
              <a:ext cx="120649" cy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8321675" y="152400"/>
              <a:ext cx="119061" cy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8489950" y="152400"/>
              <a:ext cx="117474" cy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8153400" y="320675"/>
              <a:ext cx="120649" cy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8321675" y="320675"/>
              <a:ext cx="119061" cy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8489950" y="320675"/>
              <a:ext cx="117474" cy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8656636" y="320675"/>
              <a:ext cx="117474" cy="11906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8153400" y="488950"/>
              <a:ext cx="120649" cy="11747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8321675" y="488950"/>
              <a:ext cx="119061" cy="11747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8489950" y="488950"/>
              <a:ext cx="117474" cy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8656636" y="488950"/>
              <a:ext cx="117474" cy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8824911" y="488950"/>
              <a:ext cx="120649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153400" y="655637"/>
              <a:ext cx="120649" cy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8321675" y="655637"/>
              <a:ext cx="119061" cy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8489950" y="655637"/>
              <a:ext cx="117474" cy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8656636" y="655637"/>
              <a:ext cx="117474" cy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8153400" y="823912"/>
              <a:ext cx="120649" cy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321675" y="823912"/>
              <a:ext cx="119061" cy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489950" y="823912"/>
              <a:ext cx="117474" cy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8656636" y="823912"/>
              <a:ext cx="117474" cy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8824911" y="823912"/>
              <a:ext cx="120649" cy="120649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8153400" y="992187"/>
              <a:ext cx="120649" cy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8321675" y="992187"/>
              <a:ext cx="119061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8489950" y="992187"/>
              <a:ext cx="117474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8656636" y="992187"/>
              <a:ext cx="117474" cy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8153400" y="1160462"/>
              <a:ext cx="120649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8321675" y="1160462"/>
              <a:ext cx="119061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8489950" y="1160462"/>
              <a:ext cx="117474" cy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8656636" y="1160462"/>
              <a:ext cx="117474" cy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8321675" y="1328737"/>
              <a:ext cx="119061" cy="11906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8656636" y="1328737"/>
              <a:ext cx="117474" cy="11906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85" name="Shape 85"/>
          <p:cNvCxnSpPr/>
          <p:nvPr/>
        </p:nvCxnSpPr>
        <p:spPr>
          <a:xfrm>
            <a:off x="7315200" y="1066800"/>
            <a:ext cx="1587" cy="4495800"/>
          </a:xfrm>
          <a:prstGeom prst="straightConnector1">
            <a:avLst/>
          </a:prstGeom>
          <a:noFill/>
          <a:ln w="9525" cap="rnd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86" name="Shape 86"/>
          <p:cNvGrpSpPr/>
          <p:nvPr/>
        </p:nvGrpSpPr>
        <p:grpSpPr>
          <a:xfrm>
            <a:off x="7493000" y="2992436"/>
            <a:ext cx="1338261" cy="2189162"/>
            <a:chOff x="7493000" y="2992436"/>
            <a:chExt cx="1338261" cy="2189162"/>
          </a:xfrm>
        </p:grpSpPr>
        <p:sp>
          <p:nvSpPr>
            <p:cNvPr id="87" name="Shape 87"/>
            <p:cNvSpPr/>
            <p:nvPr/>
          </p:nvSpPr>
          <p:spPr>
            <a:xfrm>
              <a:off x="7493000" y="2992436"/>
              <a:ext cx="201611" cy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7777161" y="2992436"/>
              <a:ext cx="201611" cy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8061325" y="2992436"/>
              <a:ext cx="201611" cy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7493000" y="3276600"/>
              <a:ext cx="201611" cy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777161" y="3276600"/>
              <a:ext cx="201611" cy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061325" y="3276600"/>
              <a:ext cx="201611" cy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8345486" y="3276600"/>
              <a:ext cx="201611" cy="20161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7493000" y="3560762"/>
              <a:ext cx="201611" cy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7777161" y="3560762"/>
              <a:ext cx="201611" cy="20161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8061325" y="3560762"/>
              <a:ext cx="201611" cy="20161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345486" y="3560762"/>
              <a:ext cx="201611" cy="20161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8629650" y="3560762"/>
              <a:ext cx="201611" cy="20161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7493000" y="3843337"/>
              <a:ext cx="201611" cy="20319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7777161" y="3843337"/>
              <a:ext cx="201611" cy="20319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8061325" y="3843337"/>
              <a:ext cx="201611" cy="20319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8345486" y="3843337"/>
              <a:ext cx="201611" cy="20319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493000" y="4127500"/>
              <a:ext cx="201611" cy="20319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7777161" y="4127500"/>
              <a:ext cx="201611" cy="20319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8061325" y="4127500"/>
              <a:ext cx="201611" cy="20319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8345486" y="4127500"/>
              <a:ext cx="201611" cy="20319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8629650" y="4127500"/>
              <a:ext cx="201611" cy="203199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7493000" y="4411662"/>
              <a:ext cx="201611" cy="20161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7777161" y="4411662"/>
              <a:ext cx="201611" cy="20161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8061325" y="4411662"/>
              <a:ext cx="201611" cy="20161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8345486" y="4411662"/>
              <a:ext cx="201611" cy="20161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7493000" y="4695825"/>
              <a:ext cx="201611" cy="20161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777161" y="4695825"/>
              <a:ext cx="201611" cy="20161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061325" y="4695825"/>
              <a:ext cx="201611" cy="20161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345486" y="4695825"/>
              <a:ext cx="201611" cy="20161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7777161" y="4979987"/>
              <a:ext cx="201611" cy="20161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8345486" y="4979987"/>
              <a:ext cx="201611" cy="20161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118" name="Shape 118"/>
          <p:cNvCxnSpPr/>
          <p:nvPr/>
        </p:nvCxnSpPr>
        <p:spPr>
          <a:xfrm>
            <a:off x="304800" y="2819400"/>
            <a:ext cx="8229600" cy="1587"/>
          </a:xfrm>
          <a:prstGeom prst="straightConnector1">
            <a:avLst/>
          </a:prstGeom>
          <a:noFill/>
          <a:ln w="9525" cap="rnd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122236"/>
            <a:ext cx="7542212" cy="1293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719261"/>
            <a:ext cx="8228012" cy="4410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457200" y="6248400"/>
            <a:ext cx="2133599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3124200" y="6248400"/>
            <a:ext cx="2895600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20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Shape 129"/>
          <p:cNvCxnSpPr/>
          <p:nvPr/>
        </p:nvCxnSpPr>
        <p:spPr>
          <a:xfrm>
            <a:off x="7962900" y="152400"/>
            <a:ext cx="1587" cy="1524000"/>
          </a:xfrm>
          <a:prstGeom prst="straightConnector1">
            <a:avLst/>
          </a:prstGeom>
          <a:noFill/>
          <a:ln w="9525" cap="rnd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130" name="Shape 130"/>
          <p:cNvGrpSpPr/>
          <p:nvPr/>
        </p:nvGrpSpPr>
        <p:grpSpPr>
          <a:xfrm>
            <a:off x="8153400" y="152400"/>
            <a:ext cx="792161" cy="1295399"/>
            <a:chOff x="8153400" y="152400"/>
            <a:chExt cx="792161" cy="1295399"/>
          </a:xfrm>
        </p:grpSpPr>
        <p:sp>
          <p:nvSpPr>
            <p:cNvPr id="131" name="Shape 131"/>
            <p:cNvSpPr/>
            <p:nvPr/>
          </p:nvSpPr>
          <p:spPr>
            <a:xfrm>
              <a:off x="8153400" y="152400"/>
              <a:ext cx="120649" cy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8321675" y="152400"/>
              <a:ext cx="119061" cy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8489950" y="152400"/>
              <a:ext cx="117474" cy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8153400" y="320675"/>
              <a:ext cx="120649" cy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8321675" y="320675"/>
              <a:ext cx="119061" cy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8489950" y="320675"/>
              <a:ext cx="117474" cy="119061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8656636" y="320675"/>
              <a:ext cx="117474" cy="119061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8153400" y="488950"/>
              <a:ext cx="120649" cy="11747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8321675" y="488950"/>
              <a:ext cx="119061" cy="117474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8489950" y="488950"/>
              <a:ext cx="117474" cy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8656636" y="488950"/>
              <a:ext cx="117474" cy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8824911" y="488950"/>
              <a:ext cx="120649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8153400" y="655637"/>
              <a:ext cx="120649" cy="12064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8321675" y="655637"/>
              <a:ext cx="119061" cy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8489950" y="655637"/>
              <a:ext cx="117474" cy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8656636" y="655637"/>
              <a:ext cx="117474" cy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8153400" y="823912"/>
              <a:ext cx="120649" cy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8321675" y="823912"/>
              <a:ext cx="119061" cy="120649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489950" y="823912"/>
              <a:ext cx="117474" cy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656636" y="823912"/>
              <a:ext cx="117474" cy="120649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824911" y="823912"/>
              <a:ext cx="120649" cy="120649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8153400" y="992187"/>
              <a:ext cx="120649" cy="117474"/>
            </a:xfrm>
            <a:prstGeom prst="ellipse">
              <a:avLst/>
            </a:prstGeom>
            <a:solidFill>
              <a:srgbClr val="669999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8321675" y="992187"/>
              <a:ext cx="119061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8489950" y="992187"/>
              <a:ext cx="117474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8656636" y="992187"/>
              <a:ext cx="117474" cy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8153400" y="1160462"/>
              <a:ext cx="120649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8321675" y="1160462"/>
              <a:ext cx="119061" cy="117474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8489950" y="1160462"/>
              <a:ext cx="117474" cy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8656636" y="1160462"/>
              <a:ext cx="117474" cy="117474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8321675" y="1328737"/>
              <a:ext cx="119061" cy="11906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8656636" y="1328737"/>
              <a:ext cx="117474" cy="119061"/>
            </a:xfrm>
            <a:prstGeom prst="ellipse">
              <a:avLst/>
            </a:prstGeom>
            <a:solidFill>
              <a:srgbClr val="D8D8E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122236"/>
            <a:ext cx="7542212" cy="12938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719261"/>
            <a:ext cx="8228012" cy="4410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2011" cy="4746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315912" y="692150"/>
            <a:ext cx="6781800" cy="1658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48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Endocrine System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849312" y="3049586"/>
            <a:ext cx="6248399" cy="236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Hormone Homeostasis - Unit 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457200" y="122236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The messengers</a:t>
            </a:r>
          </a:p>
        </p:txBody>
      </p:sp>
      <p:grpSp>
        <p:nvGrpSpPr>
          <p:cNvPr id="264" name="Shape 264"/>
          <p:cNvGrpSpPr/>
          <p:nvPr/>
        </p:nvGrpSpPr>
        <p:grpSpPr>
          <a:xfrm>
            <a:off x="381001" y="990600"/>
            <a:ext cx="3132612" cy="3009897"/>
            <a:chOff x="1060450" y="1719261"/>
            <a:chExt cx="2830511" cy="2128836"/>
          </a:xfrm>
        </p:grpSpPr>
        <p:pic>
          <p:nvPicPr>
            <p:cNvPr id="265" name="Shape 265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1060450" y="1719261"/>
              <a:ext cx="2830511" cy="2128836"/>
            </a:xfrm>
            <a:prstGeom prst="rect">
              <a:avLst/>
            </a:prstGeom>
          </p:spPr>
        </p:pic>
        <p:sp>
          <p:nvSpPr>
            <p:cNvPr id="266" name="Shape 266"/>
            <p:cNvSpPr/>
            <p:nvPr/>
          </p:nvSpPr>
          <p:spPr>
            <a:xfrm>
              <a:off x="1060450" y="1719261"/>
              <a:ext cx="2830511" cy="212883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7" name="Shape 267"/>
          <p:cNvSpPr txBox="1"/>
          <p:nvPr/>
        </p:nvSpPr>
        <p:spPr>
          <a:xfrm>
            <a:off x="4648200" y="1719261"/>
            <a:ext cx="4038599" cy="47577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9711" marR="0" lvl="0" indent="-2397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6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Steroid Hormones</a:t>
            </a:r>
          </a:p>
          <a:p>
            <a:pPr marL="239711" marR="0" lvl="0" indent="-23971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 pass-through cell membranes</a:t>
            </a:r>
          </a:p>
          <a:p>
            <a:pPr marL="239711" marR="0" lvl="0" indent="-23971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Affect many different cells and </a:t>
            </a:r>
            <a:r>
              <a:rPr lang="en-US" sz="26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organs</a:t>
            </a:r>
          </a:p>
          <a:p>
            <a:pPr marL="239711" marR="0" lvl="0" indent="-23971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endParaRPr lang="en-US" sz="26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9711" marR="0" lvl="0" indent="-23971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6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 Hormones</a:t>
            </a:r>
          </a:p>
          <a:p>
            <a:pPr marL="239711" marR="0" lvl="0" indent="-23971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Bind only to specific receptors on membrane</a:t>
            </a:r>
          </a:p>
          <a:p>
            <a:pPr marL="239711" marR="0" lvl="0" indent="-23971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Target specific organs</a:t>
            </a:r>
          </a:p>
        </p:txBody>
      </p:sp>
      <p:grpSp>
        <p:nvGrpSpPr>
          <p:cNvPr id="268" name="Shape 268"/>
          <p:cNvGrpSpPr/>
          <p:nvPr/>
        </p:nvGrpSpPr>
        <p:grpSpPr>
          <a:xfrm>
            <a:off x="381000" y="4076700"/>
            <a:ext cx="3130548" cy="2781300"/>
            <a:chOff x="1058862" y="4000500"/>
            <a:chExt cx="2833686" cy="2130424"/>
          </a:xfrm>
        </p:grpSpPr>
        <p:pic>
          <p:nvPicPr>
            <p:cNvPr id="269" name="Shape 269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1058862" y="4000500"/>
              <a:ext cx="2833686" cy="2130424"/>
            </a:xfrm>
            <a:prstGeom prst="rect">
              <a:avLst/>
            </a:prstGeom>
          </p:spPr>
        </p:pic>
        <p:sp>
          <p:nvSpPr>
            <p:cNvPr id="270" name="Shape 270"/>
            <p:cNvSpPr/>
            <p:nvPr/>
          </p:nvSpPr>
          <p:spPr>
            <a:xfrm>
              <a:off x="1058862" y="4000500"/>
              <a:ext cx="2833686" cy="2130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120650"/>
            <a:ext cx="7543800" cy="12985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Hypothalamus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0" y="1719261"/>
            <a:ext cx="9144000" cy="44116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Regulates the anterior pituitary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Produces hormones that are stored in the posterior pituitary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00"/>
              </a:buClr>
              <a:buSzPct val="70000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Oxytocin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00"/>
              </a:buClr>
              <a:buSzPct val="70000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Releases hypothalamic releasing and inhibiting hormones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381000" y="152400"/>
            <a:ext cx="7543800" cy="944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Pituitary Gland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533400" y="12192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0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Is broken into two parts: Anterior and Posterior </a:t>
            </a:r>
          </a:p>
          <a:p>
            <a:pPr marL="690562" marR="0" lvl="1" indent="-347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is approximately the size of a pea and is located directly below the hypothalamus.</a:t>
            </a:r>
          </a:p>
          <a:p>
            <a:endParaRPr lang="en-US" sz="26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Shape 2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05000" y="3124200"/>
            <a:ext cx="4800600" cy="3733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/>
        </p:nvSpPr>
        <p:spPr>
          <a:xfrm>
            <a:off x="457200" y="90486"/>
            <a:ext cx="7543800" cy="1281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Pituitary Gland (anterior) – the MASTER GLAND</a:t>
            </a:r>
          </a:p>
        </p:txBody>
      </p:sp>
      <p:grpSp>
        <p:nvGrpSpPr>
          <p:cNvPr id="295" name="Shape 295"/>
          <p:cNvGrpSpPr/>
          <p:nvPr/>
        </p:nvGrpSpPr>
        <p:grpSpPr>
          <a:xfrm>
            <a:off x="838200" y="1981200"/>
            <a:ext cx="6934200" cy="4573587"/>
            <a:chOff x="838200" y="1981200"/>
            <a:chExt cx="6934200" cy="4573587"/>
          </a:xfrm>
        </p:grpSpPr>
        <p:pic>
          <p:nvPicPr>
            <p:cNvPr id="296" name="Shape 296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981200"/>
              <a:ext cx="6934200" cy="4573587"/>
            </a:xfrm>
            <a:prstGeom prst="rect">
              <a:avLst/>
            </a:prstGeom>
          </p:spPr>
        </p:pic>
        <p:sp>
          <p:nvSpPr>
            <p:cNvPr id="297" name="Shape 297"/>
            <p:cNvSpPr/>
            <p:nvPr/>
          </p:nvSpPr>
          <p:spPr>
            <a:xfrm>
              <a:off x="838200" y="1981200"/>
              <a:ext cx="6934199" cy="45735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457200" y="122236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TSH – Thyroid Stimulating Hormone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0" y="1412600"/>
            <a:ext cx="4838700" cy="544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40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</a:p>
          <a:p>
            <a:pPr marL="690562" marR="0" lvl="1" indent="-347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Thyroid Gland</a:t>
            </a:r>
          </a:p>
          <a:p>
            <a:endParaRPr lang="en-US" sz="36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40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Primary Function</a:t>
            </a:r>
          </a:p>
          <a:p>
            <a:pPr marL="690562" marR="0" lvl="1" indent="-347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Stimulate release of </a:t>
            </a:r>
            <a:r>
              <a:rPr lang="en-US" sz="3600" b="0" i="0" u="none" strike="noStrike" cap="none" baseline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tyroxin</a:t>
            </a: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which regulate metabolism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4229100" y="1412600"/>
            <a:ext cx="4800600" cy="544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40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Malfunction</a:t>
            </a:r>
          </a:p>
          <a:p>
            <a:endParaRPr lang="en-US" sz="40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0562" marR="0" lvl="1" indent="-347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Hyperthyroidism – too </a:t>
            </a: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much (hyper)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5837" marR="0" lvl="2" indent="-3000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00"/>
              </a:buClr>
              <a:buSzPct val="70000"/>
              <a:buFont typeface="Arial"/>
              <a:buChar char="●"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Symptoms:</a:t>
            </a:r>
          </a:p>
          <a:p>
            <a:pPr marL="1279525" marR="0" lvl="3" indent="-301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Heat intolerance</a:t>
            </a:r>
          </a:p>
          <a:p>
            <a:pPr marL="1279525" marR="0" lvl="3" indent="-301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Weight loss</a:t>
            </a:r>
          </a:p>
          <a:p>
            <a:pPr marL="1279525" marR="0" lvl="3" indent="-301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Nervousness</a:t>
            </a:r>
          </a:p>
          <a:p>
            <a:pPr marL="1279525" marR="0" lvl="3" indent="-301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insomnia</a:t>
            </a:r>
          </a:p>
          <a:p>
            <a:pPr marL="1279525" marR="0" lvl="3" indent="-301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breathlessness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/>
        </p:nvSpPr>
        <p:spPr>
          <a:xfrm>
            <a:off x="457200" y="122236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TSH – Thyroid Stimulating Hormone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76200" y="1719261"/>
            <a:ext cx="6934200" cy="51387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90562" marR="0" lvl="1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Hypothyroidism – too little</a:t>
            </a:r>
          </a:p>
          <a:p>
            <a:pPr marL="985837" marR="0" lvl="2" indent="-3000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00"/>
              </a:buClr>
              <a:buSzPct val="70000"/>
              <a:buFont typeface="Arial"/>
              <a:buChar char="●"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Symptoms</a:t>
            </a:r>
          </a:p>
          <a:p>
            <a:pPr marL="1279525" marR="0" lvl="3" indent="-301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Fatigue</a:t>
            </a:r>
          </a:p>
          <a:p>
            <a:pPr marL="1279525" marR="0" lvl="3" indent="-301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Weakness</a:t>
            </a:r>
          </a:p>
          <a:p>
            <a:pPr marL="1279525" marR="0" lvl="3" indent="-301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Weight gain</a:t>
            </a:r>
          </a:p>
          <a:p>
            <a:pPr marL="1279525" marR="0" lvl="3" indent="-301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Slow heart rate</a:t>
            </a:r>
          </a:p>
          <a:p>
            <a:pPr marL="1279525" marR="0" lvl="3" indent="-3016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Arial"/>
              <a:buChar char="▪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Cold intolerance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95799" y="2726530"/>
            <a:ext cx="4324349" cy="31241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457200" y="122236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ACTH – Adenocorticotropic Hormone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0" y="1719261"/>
            <a:ext cx="4495799" cy="4411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</a:p>
          <a:p>
            <a:pPr marL="690562" marR="0" lvl="1" indent="-347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Adrenal Cortex</a:t>
            </a:r>
          </a:p>
          <a:p>
            <a:endParaRPr lang="en-US" sz="32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Primary Function</a:t>
            </a:r>
          </a:p>
          <a:p>
            <a:pPr marL="690562" marR="0" lvl="1" indent="-347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Stimulates release of hormones involved in stress – cortisol 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48200" y="1524000"/>
            <a:ext cx="4419600" cy="5181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/>
        </p:nvSpPr>
        <p:spPr>
          <a:xfrm>
            <a:off x="457200" y="122236"/>
            <a:ext cx="7543800" cy="944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LH – Luteinizing Hormone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0" y="1719261"/>
            <a:ext cx="4800600" cy="47577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Target </a:t>
            </a:r>
          </a:p>
          <a:p>
            <a:pPr marL="690562" marR="0" lvl="1" indent="-347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Ovaries or testes</a:t>
            </a:r>
          </a:p>
          <a:p>
            <a:endParaRPr lang="en-US" sz="28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Primary Function</a:t>
            </a:r>
          </a:p>
          <a:p>
            <a:pPr marL="690562" marR="0" lvl="1" indent="-347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females – stimulates ovulation and formation of </a:t>
            </a:r>
            <a:r>
              <a:rPr lang="en-US" sz="2800" b="0" i="0" u="none" strike="noStrike" cap="none" baseline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corpum</a:t>
            </a: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strike="noStrike" cap="none" baseline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luteum</a:t>
            </a:r>
            <a:endParaRPr lang="en-US" sz="28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90562" marR="0" lvl="1" indent="-347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males – stimulate production of testosterone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4648200" y="1719261"/>
            <a:ext cx="4495800" cy="4411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Malfunction</a:t>
            </a:r>
          </a:p>
          <a:p>
            <a:pPr marL="690562" marR="0" lvl="1" indent="-347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Failure of gonadal function (</a:t>
            </a:r>
            <a:r>
              <a:rPr lang="en-US" sz="2800" b="0" i="0" u="none" strike="noStrike" cap="none" baseline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hypogonadism</a:t>
            </a: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endParaRPr lang="en-US" sz="28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5837" marR="0" lvl="2" indent="-3000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00"/>
              </a:buClr>
              <a:buSzPct val="70000"/>
              <a:buFont typeface="Arial"/>
              <a:buChar char="●"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Males – decrease sperm production</a:t>
            </a:r>
          </a:p>
          <a:p>
            <a:endParaRPr lang="en-US" sz="2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85837" marR="0" lvl="2" indent="-30003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CCC00"/>
              </a:buClr>
              <a:buSzPct val="70000"/>
              <a:buFont typeface="Arial"/>
              <a:buChar char="●"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Females – cessation of reproductive cycle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457200" y="122236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457200" y="1719261"/>
            <a:ext cx="4038599" cy="4411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4648200" y="1719261"/>
            <a:ext cx="4038599" cy="4411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1026" name="Picture 2" descr="http://3.bp.blogspot.com/-ZS5Yr6m8DYc/TqKwNnkAdfI/AAAAAAAADGQ/cRGz_8Gh7Xo/s1600/L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07" y="122236"/>
            <a:ext cx="7674906" cy="65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/>
        </p:nvSpPr>
        <p:spPr>
          <a:xfrm>
            <a:off x="457200" y="122236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HGH – Human Growth Hormone 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0" y="1719261"/>
            <a:ext cx="4495799" cy="4411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</a:p>
          <a:p>
            <a:pPr marL="690562" marR="0" lvl="1" indent="-347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Most Cells</a:t>
            </a:r>
          </a:p>
          <a:p>
            <a:endParaRPr lang="en-US" sz="32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Primary Function</a:t>
            </a:r>
          </a:p>
          <a:p>
            <a:pPr marL="690562" marR="0" lvl="1" indent="-347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Promotes growth of body and skeleton as a whole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4038600" y="1719261"/>
            <a:ext cx="4648199" cy="44116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Malfunctions</a:t>
            </a:r>
          </a:p>
          <a:p>
            <a:pPr marL="690562" marR="0" lvl="1" indent="-34766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32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Dwarfism – </a:t>
            </a:r>
            <a:r>
              <a:rPr lang="en-US" sz="3200" b="0" i="0" u="none" strike="noStrike" cap="none" baseline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hyposectretion</a:t>
            </a:r>
            <a:endParaRPr lang="en-US" sz="32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2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Shape 3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57800" y="3362324"/>
            <a:ext cx="3276599" cy="34956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457200" y="228600"/>
            <a:ext cx="8229600" cy="1189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What do these people have in common?</a:t>
            </a:r>
          </a:p>
        </p:txBody>
      </p:sp>
      <p:grpSp>
        <p:nvGrpSpPr>
          <p:cNvPr id="181" name="Shape 181"/>
          <p:cNvGrpSpPr/>
          <p:nvPr/>
        </p:nvGrpSpPr>
        <p:grpSpPr>
          <a:xfrm>
            <a:off x="1758950" y="1600200"/>
            <a:ext cx="1433512" cy="2185987"/>
            <a:chOff x="1758950" y="1600200"/>
            <a:chExt cx="1433512" cy="2185987"/>
          </a:xfrm>
        </p:grpSpPr>
        <p:pic>
          <p:nvPicPr>
            <p:cNvPr id="182" name="Shape 182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1758950" y="1600200"/>
              <a:ext cx="1433512" cy="2185987"/>
            </a:xfrm>
            <a:prstGeom prst="rect">
              <a:avLst/>
            </a:prstGeom>
          </p:spPr>
        </p:pic>
        <p:sp>
          <p:nvSpPr>
            <p:cNvPr id="183" name="Shape 183"/>
            <p:cNvSpPr/>
            <p:nvPr/>
          </p:nvSpPr>
          <p:spPr>
            <a:xfrm>
              <a:off x="1758950" y="1600200"/>
              <a:ext cx="1433511" cy="21859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4" name="Shape 184"/>
          <p:cNvGrpSpPr/>
          <p:nvPr/>
        </p:nvGrpSpPr>
        <p:grpSpPr>
          <a:xfrm>
            <a:off x="5208587" y="1600200"/>
            <a:ext cx="2916236" cy="2185986"/>
            <a:chOff x="5208587" y="1600200"/>
            <a:chExt cx="2916236" cy="2185986"/>
          </a:xfrm>
        </p:grpSpPr>
        <p:pic>
          <p:nvPicPr>
            <p:cNvPr id="185" name="Shape 185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5208587" y="1600200"/>
              <a:ext cx="2916236" cy="2185986"/>
            </a:xfrm>
            <a:prstGeom prst="rect">
              <a:avLst/>
            </a:prstGeom>
          </p:spPr>
        </p:pic>
        <p:sp>
          <p:nvSpPr>
            <p:cNvPr id="186" name="Shape 186"/>
            <p:cNvSpPr/>
            <p:nvPr/>
          </p:nvSpPr>
          <p:spPr>
            <a:xfrm>
              <a:off x="5208587" y="1600200"/>
              <a:ext cx="2916236" cy="21859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7" name="Shape 187"/>
          <p:cNvGrpSpPr/>
          <p:nvPr/>
        </p:nvGrpSpPr>
        <p:grpSpPr>
          <a:xfrm>
            <a:off x="1655761" y="3938587"/>
            <a:ext cx="1641475" cy="2187575"/>
            <a:chOff x="1655761" y="3938587"/>
            <a:chExt cx="1641475" cy="2187575"/>
          </a:xfrm>
        </p:grpSpPr>
        <p:pic>
          <p:nvPicPr>
            <p:cNvPr id="188" name="Shape 188"/>
            <p:cNvPicPr preferRelativeResize="0"/>
            <p:nvPr/>
          </p:nvPicPr>
          <p:blipFill>
            <a:blip r:embed="rId5"/>
            <a:stretch>
              <a:fillRect/>
            </a:stretch>
          </p:blipFill>
          <p:spPr>
            <a:xfrm>
              <a:off x="1655761" y="3938587"/>
              <a:ext cx="1641474" cy="2187575"/>
            </a:xfrm>
            <a:prstGeom prst="rect">
              <a:avLst/>
            </a:prstGeom>
          </p:spPr>
        </p:pic>
        <p:sp>
          <p:nvSpPr>
            <p:cNvPr id="189" name="Shape 189"/>
            <p:cNvSpPr/>
            <p:nvPr/>
          </p:nvSpPr>
          <p:spPr>
            <a:xfrm>
              <a:off x="1655761" y="3938587"/>
              <a:ext cx="1641475" cy="21875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0" name="Shape 190"/>
          <p:cNvGrpSpPr/>
          <p:nvPr/>
        </p:nvGrpSpPr>
        <p:grpSpPr>
          <a:xfrm>
            <a:off x="5621337" y="3810000"/>
            <a:ext cx="1981199" cy="2587625"/>
            <a:chOff x="5621337" y="3810000"/>
            <a:chExt cx="1981199" cy="2587625"/>
          </a:xfrm>
        </p:grpSpPr>
        <p:pic>
          <p:nvPicPr>
            <p:cNvPr id="191" name="Shape 191"/>
            <p:cNvPicPr preferRelativeResize="0"/>
            <p:nvPr/>
          </p:nvPicPr>
          <p:blipFill>
            <a:blip r:embed="rId6"/>
            <a:stretch>
              <a:fillRect/>
            </a:stretch>
          </p:blipFill>
          <p:spPr>
            <a:xfrm>
              <a:off x="5621337" y="3810000"/>
              <a:ext cx="1981199" cy="2587625"/>
            </a:xfrm>
            <a:prstGeom prst="rect">
              <a:avLst/>
            </a:prstGeom>
          </p:spPr>
        </p:pic>
        <p:sp>
          <p:nvSpPr>
            <p:cNvPr id="192" name="Shape 192"/>
            <p:cNvSpPr/>
            <p:nvPr/>
          </p:nvSpPr>
          <p:spPr>
            <a:xfrm>
              <a:off x="5621337" y="3810000"/>
              <a:ext cx="1981199" cy="25876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/>
        </p:nvSpPr>
        <p:spPr>
          <a:xfrm>
            <a:off x="304800" y="228600"/>
            <a:ext cx="4038599" cy="4987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90562" marR="0" lvl="1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Gigantism – hypersecretion</a:t>
            </a:r>
          </a:p>
          <a:p>
            <a:endParaRPr lang="en-US" sz="2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Shape 3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191000" y="1143000"/>
            <a:ext cx="2057399" cy="2579687"/>
          </a:xfrm>
          <a:prstGeom prst="rect">
            <a:avLst/>
          </a:prstGeom>
        </p:spPr>
      </p:pic>
      <p:pic>
        <p:nvPicPr>
          <p:cNvPr id="362" name="Shape 36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324600" y="1219200"/>
            <a:ext cx="2619375" cy="1885950"/>
          </a:xfrm>
          <a:prstGeom prst="rect">
            <a:avLst/>
          </a:prstGeom>
        </p:spPr>
      </p:pic>
      <p:sp>
        <p:nvSpPr>
          <p:cNvPr id="363" name="Shape 363"/>
          <p:cNvSpPr txBox="1"/>
          <p:nvPr/>
        </p:nvSpPr>
        <p:spPr>
          <a:xfrm>
            <a:off x="4495800" y="228600"/>
            <a:ext cx="40385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1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Acromegaly – hypersection in adulthood</a:t>
            </a:r>
          </a:p>
          <a:p>
            <a:endParaRPr lang="en-US" sz="24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Shape 36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197350" y="4114800"/>
            <a:ext cx="4946649" cy="2133600"/>
          </a:xfrm>
          <a:prstGeom prst="rect">
            <a:avLst/>
          </a:prstGeom>
        </p:spPr>
      </p:pic>
      <p:pic>
        <p:nvPicPr>
          <p:cNvPr id="365" name="Shape 36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0" y="2209800"/>
            <a:ext cx="2451100" cy="4268786"/>
          </a:xfrm>
          <a:prstGeom prst="rect">
            <a:avLst/>
          </a:prstGeom>
        </p:spPr>
      </p:pic>
      <p:pic>
        <p:nvPicPr>
          <p:cNvPr id="366" name="Shape 366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133600" y="1447800"/>
            <a:ext cx="1939925" cy="39401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978763"/>
            <a:ext cx="2692399" cy="4571999"/>
          </a:xfrm>
          <a:prstGeom prst="rect">
            <a:avLst/>
          </a:prstGeom>
        </p:spPr>
      </p:pic>
      <p:sp>
        <p:nvSpPr>
          <p:cNvPr id="200" name="Shape 200"/>
          <p:cNvSpPr txBox="1"/>
          <p:nvPr/>
        </p:nvSpPr>
        <p:spPr>
          <a:xfrm>
            <a:off x="457200" y="60325"/>
            <a:ext cx="7543800" cy="625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5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Nervous vs. Endocrine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2819400" y="1066800"/>
            <a:ext cx="5029199" cy="2389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Nervous System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Electro-Chemical messenger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Fast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6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Specific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2667000" y="4800600"/>
            <a:ext cx="3714750" cy="1785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Endocrine System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Hormone messenger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Long-term</a:t>
            </a:r>
          </a:p>
          <a:p>
            <a:pPr marL="341312" marR="0" lvl="0" indent="-34131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6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381750" y="3124200"/>
            <a:ext cx="2762250" cy="3733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457200" y="122236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Types of Glands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57200" y="1719261"/>
            <a:ext cx="8229600" cy="4605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0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Endocrine</a:t>
            </a:r>
            <a:r>
              <a:rPr lang="en-US" sz="30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glands release their hormones directly into the blood stream</a:t>
            </a:r>
            <a:r>
              <a:rPr lang="en-US" sz="30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endParaRPr lang="en-US" sz="30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0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Exocrine</a:t>
            </a:r>
            <a:r>
              <a:rPr lang="en-US" sz="30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glands release products into ducts first</a:t>
            </a:r>
            <a:r>
              <a:rPr lang="en-US" sz="30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endParaRPr lang="en-US" sz="30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1312" marR="0" lvl="0" indent="-34131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30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Prostaglandins</a:t>
            </a:r>
            <a:r>
              <a:rPr lang="en-US" sz="30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hormones which are released by mediator cells, and have effect only on the cells immediately around them.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62200" y="609600"/>
            <a:ext cx="4622800" cy="6248400"/>
          </a:xfrm>
          <a:prstGeom prst="rect">
            <a:avLst/>
          </a:prstGeom>
        </p:spPr>
      </p:pic>
      <p:sp>
        <p:nvSpPr>
          <p:cNvPr id="219" name="Shape 219"/>
          <p:cNvSpPr txBox="1"/>
          <p:nvPr/>
        </p:nvSpPr>
        <p:spPr>
          <a:xfrm>
            <a:off x="0" y="0"/>
            <a:ext cx="80010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 dirty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Glands of the Endocrine </a:t>
            </a:r>
            <a:r>
              <a:rPr lang="en-US" sz="3900" b="1" i="0" u="none" strike="noStrike" cap="none" baseline="0" dirty="0" smtClean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System</a:t>
            </a:r>
            <a:endParaRPr lang="en-US" sz="3900" b="1" i="0" u="none" strike="noStrike" cap="none" baseline="0" dirty="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79500" y="638175"/>
            <a:ext cx="6248399" cy="3502025"/>
          </a:xfrm>
          <a:prstGeom prst="rect">
            <a:avLst/>
          </a:prstGeom>
        </p:spPr>
      </p:pic>
      <p:sp>
        <p:nvSpPr>
          <p:cNvPr id="227" name="Shape 227"/>
          <p:cNvSpPr txBox="1"/>
          <p:nvPr/>
        </p:nvSpPr>
        <p:spPr>
          <a:xfrm>
            <a:off x="457200" y="0"/>
            <a:ext cx="75438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Glands of the Endocrine Sys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0" y="4114800"/>
            <a:ext cx="9144000" cy="26542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Name of Gland		Hormone(s) Produced</a:t>
            </a:r>
          </a:p>
          <a:p>
            <a:endParaRPr lang="en-US" sz="2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Hypothalamus		Oxytocin, Anti-diuretic hormone (ADH)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Pituitary			(6 hormones, more later)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Thyroid			Thyroxin (T4), Calcitonin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Parathyroid		Parathormone (PTH)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Thymus			white blood cells into T lymphocytes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19250" y="711200"/>
            <a:ext cx="5333999" cy="3428999"/>
          </a:xfrm>
          <a:prstGeom prst="rect">
            <a:avLst/>
          </a:prstGeom>
        </p:spPr>
      </p:pic>
      <p:sp>
        <p:nvSpPr>
          <p:cNvPr id="236" name="Shape 236"/>
          <p:cNvSpPr txBox="1"/>
          <p:nvPr/>
        </p:nvSpPr>
        <p:spPr>
          <a:xfrm>
            <a:off x="457200" y="0"/>
            <a:ext cx="75438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Glands of the Endocrine Sys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0" y="4114800"/>
            <a:ext cx="9144000" cy="26542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Name of Gland		Hormone(s) Produced</a:t>
            </a:r>
          </a:p>
          <a:p>
            <a:endParaRPr lang="en-US" sz="2400" b="1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6. Adrenal	</a:t>
            </a:r>
            <a:r>
              <a:rPr lang="en-US" sz="24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cortisol &amp; aldosterone </a:t>
            </a: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cortex)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	      epinephrine (medulla)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 pancreas		glucagon </a:t>
            </a:r>
            <a:r>
              <a:rPr lang="en-US" sz="24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insulin</a:t>
            </a:r>
            <a:endParaRPr lang="en-US" sz="2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8. ovaries		estrogen </a:t>
            </a:r>
            <a:r>
              <a:rPr lang="en-US" sz="24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progesterone</a:t>
            </a:r>
            <a:endParaRPr lang="en-US" sz="2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9. testes		testosterone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457200" y="122236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Negative feedback control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0" y="1719261"/>
            <a:ext cx="4953000" cy="50625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Almost all hormones use </a:t>
            </a:r>
            <a:r>
              <a:rPr lang="en-US" sz="2800" b="0" i="1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Negative</a:t>
            </a: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feedback to control release.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stimulating hormone is released into the blood first.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target gland releases desired hormone.</a:t>
            </a:r>
          </a:p>
          <a:p>
            <a:pPr marL="341312" marR="0" lvl="0" indent="-3413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ct val="70000"/>
              <a:buFont typeface="Arial"/>
              <a:buChar char="●"/>
            </a:pPr>
            <a:r>
              <a:rPr lang="en-US" sz="28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 hormone reaches pituitary or hypothalamus and stops stimulating hormone.</a:t>
            </a:r>
          </a:p>
        </p:txBody>
      </p:sp>
      <p:grpSp>
        <p:nvGrpSpPr>
          <p:cNvPr id="246" name="Shape 246"/>
          <p:cNvGrpSpPr/>
          <p:nvPr/>
        </p:nvGrpSpPr>
        <p:grpSpPr>
          <a:xfrm>
            <a:off x="4533900" y="1752600"/>
            <a:ext cx="4267200" cy="4343400"/>
            <a:chOff x="4533900" y="1752600"/>
            <a:chExt cx="4267200" cy="4343400"/>
          </a:xfrm>
        </p:grpSpPr>
        <p:pic>
          <p:nvPicPr>
            <p:cNvPr id="247" name="Shape 247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4533900" y="1752600"/>
              <a:ext cx="4267200" cy="4343400"/>
            </a:xfrm>
            <a:prstGeom prst="rect">
              <a:avLst/>
            </a:prstGeom>
          </p:spPr>
        </p:pic>
        <p:sp>
          <p:nvSpPr>
            <p:cNvPr id="248" name="Shape 248"/>
            <p:cNvSpPr/>
            <p:nvPr/>
          </p:nvSpPr>
          <p:spPr>
            <a:xfrm>
              <a:off x="4533900" y="1752600"/>
              <a:ext cx="4267199" cy="4343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457200" y="122236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ct val="25000"/>
              <a:buFont typeface="Arial"/>
              <a:buNone/>
            </a:pPr>
            <a:r>
              <a:rPr lang="en-US" sz="3900" b="1" i="0" u="none" strike="noStrike" cap="none" baseline="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Neuro-endocrine cooperation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66800" y="1676400"/>
            <a:ext cx="7010400" cy="50974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370</Words>
  <Application>Microsoft Office PowerPoint</Application>
  <PresentationFormat>On-screen Show (4:3)</PresentationFormat>
  <Paragraphs>111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Custom Theme</vt:lpstr>
      <vt:lpstr>Custom Theme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Hypothalamus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4</cp:revision>
  <dcterms:modified xsi:type="dcterms:W3CDTF">2014-02-18T17:35:37Z</dcterms:modified>
</cp:coreProperties>
</file>