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2" r:id="rId2"/>
    <p:sldMasterId id="2147483653" r:id="rId3"/>
    <p:sldMasterId id="214748365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1"/>
            <a:ext cx="11796712" cy="12490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25066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1"/>
            <a:ext cx="11796712" cy="12490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7" name="Shape 187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1"/>
            <a:ext cx="11796712" cy="12490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-11798300" y="-11796711"/>
            <a:ext cx="11798300" cy="12492037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 txBox="1"/>
          <p:nvPr/>
        </p:nvSpPr>
        <p:spPr>
          <a:xfrm>
            <a:off x="685800" y="4343400"/>
            <a:ext cx="5484812" cy="4024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1"/>
            <a:ext cx="11796712" cy="12490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-11798300" y="-11796711"/>
            <a:ext cx="11796712" cy="12490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2143125" y="695325"/>
            <a:ext cx="2571749" cy="3429000"/>
          </a:xfrm>
          <a:prstGeom prst="rect">
            <a:avLst/>
          </a:prstGeom>
          <a:solidFill>
            <a:srgbClr val="FFFFFF"/>
          </a:solidFill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685800" y="4343400"/>
            <a:ext cx="54848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3224" cy="41116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-14225588" y="-11796713"/>
            <a:ext cx="16651288" cy="1249045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568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6425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58825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8012" cy="15700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6425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58825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568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6425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marL="74295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58825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4381500" y="-7937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568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6425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667000" y="6354762"/>
            <a:ext cx="3352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58825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grpSp>
        <p:nvGrpSpPr>
          <p:cNvPr id="13" name="Shape 13"/>
          <p:cNvGrpSpPr/>
          <p:nvPr/>
        </p:nvGrpSpPr>
        <p:grpSpPr>
          <a:xfrm>
            <a:off x="-19090" y="203200"/>
            <a:ext cx="9180552" cy="647700"/>
            <a:chOff x="-19090" y="203200"/>
            <a:chExt cx="9180552" cy="647700"/>
          </a:xfrm>
        </p:grpSpPr>
        <p:grpSp>
          <p:nvGrpSpPr>
            <p:cNvPr id="14" name="Shape 14"/>
            <p:cNvGrpSpPr/>
            <p:nvPr/>
          </p:nvGrpSpPr>
          <p:grpSpPr>
            <a:xfrm>
              <a:off x="-19090" y="203200"/>
              <a:ext cx="9161502" cy="647700"/>
              <a:chOff x="-19090" y="203200"/>
              <a:chExt cx="9161502" cy="647700"/>
            </a:xfrm>
          </p:grpSpPr>
          <p:pic>
            <p:nvPicPr>
              <p:cNvPr id="15" name="Shape 15"/>
              <p:cNvPicPr preferRelativeResize="0"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5" y="203200"/>
                <a:ext cx="9139236" cy="647700"/>
              </a:xfrm>
              <a:prstGeom prst="rect">
                <a:avLst/>
              </a:prstGeom>
            </p:spPr>
          </p:pic>
          <p:sp>
            <p:nvSpPr>
              <p:cNvPr id="16" name="Shape 16"/>
              <p:cNvSpPr/>
              <p:nvPr/>
            </p:nvSpPr>
            <p:spPr>
              <a:xfrm rot="-179999">
                <a:off x="-19049" y="479425"/>
                <a:ext cx="1587" cy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" name="Shape 17"/>
            <p:cNvGrpSpPr/>
            <p:nvPr/>
          </p:nvGrpSpPr>
          <p:grpSpPr>
            <a:xfrm>
              <a:off x="-19090" y="247650"/>
              <a:ext cx="9180552" cy="565149"/>
              <a:chOff x="-19090" y="247650"/>
              <a:chExt cx="9180552" cy="565149"/>
            </a:xfrm>
          </p:grpSpPr>
          <p:pic>
            <p:nvPicPr>
              <p:cNvPr id="18" name="Shape 18"/>
              <p:cNvPicPr preferRelativeResize="0"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175" y="247650"/>
                <a:ext cx="9164636" cy="565149"/>
              </a:xfrm>
              <a:prstGeom prst="rect">
                <a:avLst/>
              </a:prstGeom>
            </p:spPr>
          </p:pic>
          <p:sp>
            <p:nvSpPr>
              <p:cNvPr id="19" name="Shape 19"/>
              <p:cNvSpPr/>
              <p:nvPr/>
            </p:nvSpPr>
            <p:spPr>
              <a:xfrm rot="-179999">
                <a:off x="-19049" y="523875"/>
                <a:ext cx="1587" cy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4381500" y="-7937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-19090" y="203200"/>
            <a:ext cx="9180552" cy="647700"/>
            <a:chOff x="-19090" y="203200"/>
            <a:chExt cx="9180552" cy="647700"/>
          </a:xfrm>
        </p:grpSpPr>
        <p:grpSp>
          <p:nvGrpSpPr>
            <p:cNvPr id="34" name="Shape 34"/>
            <p:cNvGrpSpPr/>
            <p:nvPr/>
          </p:nvGrpSpPr>
          <p:grpSpPr>
            <a:xfrm>
              <a:off x="-19090" y="203200"/>
              <a:ext cx="9161502" cy="647700"/>
              <a:chOff x="-19090" y="203200"/>
              <a:chExt cx="9161502" cy="647700"/>
            </a:xfrm>
          </p:grpSpPr>
          <p:pic>
            <p:nvPicPr>
              <p:cNvPr id="35" name="Shape 35"/>
              <p:cNvPicPr preferRelativeResize="0"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" y="203200"/>
                <a:ext cx="9139236" cy="647700"/>
              </a:xfrm>
              <a:prstGeom prst="rect">
                <a:avLst/>
              </a:prstGeom>
            </p:spPr>
          </p:pic>
          <p:sp>
            <p:nvSpPr>
              <p:cNvPr id="36" name="Shape 36"/>
              <p:cNvSpPr/>
              <p:nvPr/>
            </p:nvSpPr>
            <p:spPr>
              <a:xfrm rot="-179999">
                <a:off x="-19049" y="479425"/>
                <a:ext cx="1587" cy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7" name="Shape 37"/>
            <p:cNvGrpSpPr/>
            <p:nvPr/>
          </p:nvGrpSpPr>
          <p:grpSpPr>
            <a:xfrm>
              <a:off x="-19090" y="247650"/>
              <a:ext cx="9180552" cy="565149"/>
              <a:chOff x="-19090" y="247650"/>
              <a:chExt cx="9180552" cy="565149"/>
            </a:xfrm>
          </p:grpSpPr>
          <p:pic>
            <p:nvPicPr>
              <p:cNvPr id="38" name="Shape 38"/>
              <p:cNvPicPr preferRelativeResize="0"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175" y="247650"/>
                <a:ext cx="9164636" cy="565149"/>
              </a:xfrm>
              <a:prstGeom prst="rect">
                <a:avLst/>
              </a:prstGeom>
            </p:spPr>
          </p:pic>
          <p:sp>
            <p:nvSpPr>
              <p:cNvPr id="39" name="Shape 39"/>
              <p:cNvSpPr/>
              <p:nvPr/>
            </p:nvSpPr>
            <p:spPr>
              <a:xfrm rot="-179999">
                <a:off x="-19049" y="523875"/>
                <a:ext cx="1587" cy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568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6425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2667000" y="6354762"/>
            <a:ext cx="3352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58825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52" name="Shape 52"/>
          <p:cNvSpPr/>
          <p:nvPr/>
        </p:nvSpPr>
        <p:spPr>
          <a:xfrm>
            <a:off x="4381500" y="-7937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grpSp>
        <p:nvGrpSpPr>
          <p:cNvPr id="53" name="Shape 53"/>
          <p:cNvGrpSpPr/>
          <p:nvPr/>
        </p:nvGrpSpPr>
        <p:grpSpPr>
          <a:xfrm>
            <a:off x="-19090" y="203200"/>
            <a:ext cx="9180552" cy="647700"/>
            <a:chOff x="-19090" y="203200"/>
            <a:chExt cx="9180552" cy="647700"/>
          </a:xfrm>
        </p:grpSpPr>
        <p:grpSp>
          <p:nvGrpSpPr>
            <p:cNvPr id="54" name="Shape 54"/>
            <p:cNvGrpSpPr/>
            <p:nvPr/>
          </p:nvGrpSpPr>
          <p:grpSpPr>
            <a:xfrm>
              <a:off x="-19090" y="203200"/>
              <a:ext cx="9161502" cy="647700"/>
              <a:chOff x="-19090" y="203200"/>
              <a:chExt cx="9161502" cy="647700"/>
            </a:xfrm>
          </p:grpSpPr>
          <p:pic>
            <p:nvPicPr>
              <p:cNvPr id="55" name="Shape 55"/>
              <p:cNvPicPr preferRelativeResize="0"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5" y="203200"/>
                <a:ext cx="9139236" cy="647700"/>
              </a:xfrm>
              <a:prstGeom prst="rect">
                <a:avLst/>
              </a:prstGeom>
            </p:spPr>
          </p:pic>
          <p:sp>
            <p:nvSpPr>
              <p:cNvPr id="56" name="Shape 56"/>
              <p:cNvSpPr/>
              <p:nvPr/>
            </p:nvSpPr>
            <p:spPr>
              <a:xfrm rot="-179999">
                <a:off x="-19049" y="479425"/>
                <a:ext cx="1587" cy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7" name="Shape 57"/>
            <p:cNvGrpSpPr/>
            <p:nvPr/>
          </p:nvGrpSpPr>
          <p:grpSpPr>
            <a:xfrm>
              <a:off x="-19090" y="247650"/>
              <a:ext cx="9180552" cy="565149"/>
              <a:chOff x="-19090" y="247650"/>
              <a:chExt cx="9180552" cy="565149"/>
            </a:xfrm>
          </p:grpSpPr>
          <p:pic>
            <p:nvPicPr>
              <p:cNvPr id="58" name="Shape 58"/>
              <p:cNvPicPr preferRelativeResize="0"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175" y="247650"/>
                <a:ext cx="9164636" cy="565149"/>
              </a:xfrm>
              <a:prstGeom prst="rect">
                <a:avLst/>
              </a:prstGeom>
            </p:spPr>
          </p:pic>
          <p:sp>
            <p:nvSpPr>
              <p:cNvPr id="59" name="Shape 59"/>
              <p:cNvSpPr/>
              <p:nvPr/>
            </p:nvSpPr>
            <p:spPr>
              <a:xfrm rot="-179999">
                <a:off x="-19049" y="523875"/>
                <a:ext cx="1587" cy="15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568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6425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/>
          <p:nvPr/>
        </p:nvSpPr>
        <p:spPr>
          <a:xfrm>
            <a:off x="2667000" y="6354762"/>
            <a:ext cx="3352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58825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rot="-10379999" flipH="1">
            <a:off x="3163887" y="1108074"/>
            <a:ext cx="5257799" cy="4114799"/>
          </a:xfrm>
          <a:custGeom>
            <a:avLst/>
            <a:gdLst/>
            <a:ahLst/>
            <a:cxnLst/>
            <a:rect l="0" t="0" r="0" b="0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/>
          <p:nvPr/>
        </p:nvSpPr>
        <p:spPr>
          <a:xfrm rot="-10379999" flipH="1">
            <a:off x="8001000" y="5359399"/>
            <a:ext cx="155574" cy="155574"/>
          </a:xfrm>
          <a:prstGeom prst="rtTriangle">
            <a:avLst/>
          </a:prstGeom>
          <a:solidFill>
            <a:srgbClr val="FFFFFF"/>
          </a:solidFill>
          <a:ln w="12600" cap="rnd">
            <a:solidFill>
              <a:srgbClr val="FF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/>
          <p:nvPr/>
        </p:nvSpPr>
        <p:spPr>
          <a:xfrm rot="10800000" flipH="1">
            <a:off x="-9525" y="5815011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69" name="Shape 69"/>
          <p:cNvSpPr/>
          <p:nvPr/>
        </p:nvSpPr>
        <p:spPr>
          <a:xfrm rot="10800000" flipH="1">
            <a:off x="4381500" y="6218236"/>
            <a:ext cx="4762500" cy="638174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100000">
                <a:srgbClr val="009BE5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6425" cy="1568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935161"/>
            <a:ext cx="8226425" cy="438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0424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667000" y="6354762"/>
            <a:ext cx="33527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6425" cy="36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742950" marR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1143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6002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2057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514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4290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8006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629400" marR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hape 76"/>
          <p:cNvGrpSpPr/>
          <p:nvPr/>
        </p:nvGrpSpPr>
        <p:grpSpPr>
          <a:xfrm>
            <a:off x="512808" y="-838200"/>
            <a:ext cx="8308974" cy="2209800"/>
            <a:chOff x="530225" y="527050"/>
            <a:chExt cx="8308974" cy="2740024"/>
          </a:xfrm>
        </p:grpSpPr>
        <p:pic>
          <p:nvPicPr>
            <p:cNvPr id="77" name="Shape 7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30225" y="527050"/>
              <a:ext cx="8308974" cy="2645540"/>
            </a:xfrm>
            <a:prstGeom prst="rect">
              <a:avLst/>
            </a:prstGeom>
          </p:spPr>
        </p:pic>
        <p:sp>
          <p:nvSpPr>
            <p:cNvPr id="78" name="Shape 78"/>
            <p:cNvSpPr/>
            <p:nvPr/>
          </p:nvSpPr>
          <p:spPr>
            <a:xfrm>
              <a:off x="530225" y="1365250"/>
              <a:ext cx="8308974" cy="19018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Shape 79"/>
          <p:cNvSpPr txBox="1"/>
          <p:nvPr/>
        </p:nvSpPr>
        <p:spPr>
          <a:xfrm>
            <a:off x="5486400" y="3200400"/>
            <a:ext cx="3511549" cy="1752600"/>
          </a:xfrm>
          <a:prstGeom prst="rect">
            <a:avLst/>
          </a:prstGeom>
          <a:noFill/>
          <a:ln>
            <a:noFill/>
          </a:ln>
        </p:spPr>
        <p:txBody>
          <a:bodyPr lIns="0" tIns="46800" rIns="1835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lang="en-US" sz="4000" b="0" i="0" u="none" strike="noStrike" cap="none" baseline="0" dirty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Anterior</a:t>
            </a:r>
          </a:p>
          <a:p>
            <a:endParaRPr lang="en-US" sz="2600" b="0" i="0" u="none" strike="noStrike" cap="none" baseline="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7086600" cy="5562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57200" y="609600"/>
            <a:ext cx="4040187" cy="658812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Merriweather"/>
              <a:buNone/>
            </a:pPr>
            <a:r>
              <a:rPr lang="en-US" sz="2400" b="1" i="0" u="none" strike="noStrike" cap="none" baseline="0">
                <a:solidFill>
                  <a:srgbClr val="04617B"/>
                </a:solidFill>
                <a:latin typeface="Merriweather"/>
                <a:ea typeface="Merriweather"/>
                <a:cs typeface="Merriweather"/>
                <a:sym typeface="Merriweather"/>
              </a:rPr>
              <a:t>Cretinism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648200" y="685800"/>
            <a:ext cx="4041774" cy="654050"/>
          </a:xfrm>
          <a:prstGeom prst="rect">
            <a:avLst/>
          </a:prstGeom>
          <a:noFill/>
          <a:ln>
            <a:noFill/>
          </a:ln>
        </p:spPr>
        <p:txBody>
          <a:bodyPr lIns="45700" tIns="0" rIns="457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Merriweather"/>
              <a:buNone/>
            </a:pPr>
            <a:r>
              <a:rPr lang="en-US" sz="2400" b="1" i="0" u="none" strike="noStrike" cap="none" baseline="0">
                <a:solidFill>
                  <a:srgbClr val="04617B"/>
                </a:solidFill>
                <a:latin typeface="Merriweather"/>
                <a:ea typeface="Merriweather"/>
                <a:cs typeface="Merriweather"/>
                <a:sym typeface="Merriweather"/>
              </a:rPr>
              <a:t>Goiter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057400" y="1219200"/>
            <a:ext cx="1541461" cy="1752599"/>
          </a:xfrm>
          <a:prstGeom prst="rect">
            <a:avLst/>
          </a:prstGeom>
        </p:spPr>
      </p:pic>
      <p:pic>
        <p:nvPicPr>
          <p:cNvPr id="170" name="Shape 17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219200" y="3124200"/>
            <a:ext cx="2943225" cy="3498850"/>
          </a:xfrm>
          <a:prstGeom prst="rect">
            <a:avLst/>
          </a:prstGeom>
        </p:spPr>
      </p:pic>
      <p:pic>
        <p:nvPicPr>
          <p:cNvPr id="171" name="Shape 17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28600" y="228600"/>
            <a:ext cx="1352550" cy="2105025"/>
          </a:xfrm>
          <a:prstGeom prst="rect">
            <a:avLst/>
          </a:prstGeom>
        </p:spPr>
      </p:pic>
      <p:pic>
        <p:nvPicPr>
          <p:cNvPr id="172" name="Shape 172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572000" y="1295400"/>
            <a:ext cx="3657600" cy="2546350"/>
          </a:xfrm>
          <a:prstGeom prst="rect">
            <a:avLst/>
          </a:prstGeom>
        </p:spPr>
      </p:pic>
      <p:pic>
        <p:nvPicPr>
          <p:cNvPr id="173" name="Shape 17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648200" y="4038600"/>
            <a:ext cx="1889125" cy="2362200"/>
          </a:xfrm>
          <a:prstGeom prst="rect">
            <a:avLst/>
          </a:prstGeom>
        </p:spPr>
      </p:pic>
      <p:pic>
        <p:nvPicPr>
          <p:cNvPr id="174" name="Shape 17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010400" y="4114800"/>
            <a:ext cx="1693861" cy="2743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457200" y="704850"/>
            <a:ext cx="3429000" cy="1143000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Calcitonin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0" y="1920875"/>
            <a:ext cx="4495799" cy="47847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Blood</a:t>
            </a:r>
          </a:p>
          <a:p>
            <a:endParaRPr lang="en-US" sz="32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Decrease blood calcium levels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Takes calcium from blood and puts into bones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4"/>
          <a:srcRect l="25989" r="1126" b="31062"/>
          <a:stretch/>
        </p:blipFill>
        <p:spPr>
          <a:xfrm>
            <a:off x="3657600" y="52250"/>
            <a:ext cx="5410200" cy="37577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Shape 191"/>
          <p:cNvGrpSpPr/>
          <p:nvPr/>
        </p:nvGrpSpPr>
        <p:grpSpPr>
          <a:xfrm>
            <a:off x="418011" y="3176"/>
            <a:ext cx="8308974" cy="1901824"/>
            <a:chOff x="530225" y="1365250"/>
            <a:chExt cx="8308974" cy="1901824"/>
          </a:xfrm>
        </p:grpSpPr>
        <p:pic>
          <p:nvPicPr>
            <p:cNvPr id="192" name="Shape 192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30225" y="1365250"/>
              <a:ext cx="8308974" cy="1901824"/>
            </a:xfrm>
            <a:prstGeom prst="rect">
              <a:avLst/>
            </a:prstGeom>
          </p:spPr>
        </p:pic>
        <p:sp>
          <p:nvSpPr>
            <p:cNvPr id="193" name="Shape 193"/>
            <p:cNvSpPr/>
            <p:nvPr/>
          </p:nvSpPr>
          <p:spPr>
            <a:xfrm>
              <a:off x="530225" y="1365250"/>
              <a:ext cx="8308974" cy="19018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4" name="Shape 194"/>
          <p:cNvSpPr/>
          <p:nvPr/>
        </p:nvSpPr>
        <p:spPr>
          <a:xfrm>
            <a:off x="533400" y="3228975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81000" y="1905000"/>
            <a:ext cx="7315200" cy="487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/>
        </p:nvSpPr>
        <p:spPr>
          <a:xfrm>
            <a:off x="435429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Parathyroid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435429" y="145891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four nodules on the thyroid gland, these are the parathyroid glands</a:t>
            </a:r>
          </a:p>
          <a:p>
            <a:endParaRPr lang="en-US" sz="26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Parathyroid means “beside the thyroid”.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62000" y="3200400"/>
            <a:ext cx="7239000" cy="3657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457200" y="276225"/>
            <a:ext cx="8229600" cy="1570036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PTH – Parathyroid Hormone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Blood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 blood calcium concentrations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Moves calcium from bones to blood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 SI absorption of calcium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648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Malfunctions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Hyposecretion – causes spasms of muscles and disrupts nervous conduction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Hypersecetrion – cause brittle bones or kidney disease, blood clotting time increase.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28303"/>
            <a:ext cx="4191000" cy="2486297"/>
          </a:xfrm>
          <a:prstGeom prst="rect">
            <a:avLst/>
          </a:prstGeom>
        </p:spPr>
      </p:pic>
      <p:pic>
        <p:nvPicPr>
          <p:cNvPr id="221" name="Shape 2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191000" y="28303"/>
            <a:ext cx="4648200" cy="3019697"/>
          </a:xfrm>
          <a:prstGeom prst="rect">
            <a:avLst/>
          </a:prstGeom>
        </p:spPr>
      </p:pic>
      <p:pic>
        <p:nvPicPr>
          <p:cNvPr id="222" name="Shape 22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62000" y="3056708"/>
            <a:ext cx="4495800" cy="380129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0" y="273050"/>
            <a:ext cx="9144000" cy="946150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PTH and Calcitonin Feedback Loop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1000" y="990600"/>
            <a:ext cx="7772400" cy="5867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5334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PRL - Prolactin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57200" y="3581400"/>
            <a:ext cx="4038599" cy="27733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marL="636587" marR="0" lvl="1" indent="-2555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Mammary glands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marL="636587" marR="0" lvl="1" indent="-2555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Stimulates and maintains milk production in females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319587" y="1920875"/>
            <a:ext cx="4679950" cy="4433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6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Malfunctions:</a:t>
            </a:r>
          </a:p>
          <a:p>
            <a:endParaRPr lang="en-US" sz="2600" b="0" i="0" u="none" strike="noStrike" cap="none" baseline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36587" marR="0" lvl="1" indent="-2555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Hyperprolactemia </a:t>
            </a:r>
          </a:p>
          <a:p>
            <a:endParaRPr lang="en-US" sz="2400" b="0" i="0" u="none" strike="noStrike" cap="none" baseline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marR="0" lvl="2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Women – amenorrhea (no period) and galactorrhea (excessive or spontaneous secretion of milk)</a:t>
            </a:r>
          </a:p>
          <a:p>
            <a:endParaRPr lang="en-US" sz="2000" b="0" i="0" u="none" strike="noStrike" cap="none" baseline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marR="0" lvl="2" indent="-254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000" b="0" i="0" u="none" strike="noStrike" cap="none" baseline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Men – decreased sex drive, decrease sperm count, impotence.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38200" y="304800"/>
            <a:ext cx="3276599" cy="3302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57200" y="428625"/>
            <a:ext cx="8229600" cy="790575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4500" b="0" i="0" u="none" strike="noStrike" cap="none" baseline="0" dirty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FSH – Follicle Stimulating Hormone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57199" y="1232898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marL="636587" marR="0" lvl="1" indent="-2555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Ovaries or testes</a:t>
            </a: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marL="636587" marR="0" lvl="1" indent="-2555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Women – stimulate follicle development in ovaries</a:t>
            </a: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36587" marR="0" lvl="1" indent="-2555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Men – promotes development of sperm cells in testes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4613275" y="1212056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marL="636587" marR="0" lvl="1" indent="-25558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Decreased in fertility of both men and women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800600" y="3429000"/>
            <a:ext cx="3851274" cy="2895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52400" y="228600"/>
            <a:ext cx="8339137" cy="9509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169817" y="228600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lIns="0" tIns="46800" rIns="1835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lang="en-US" sz="4800" b="1" i="0" u="none" strike="noStrike" cap="none" baseline="0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Pituitary</a:t>
            </a:r>
            <a:endParaRPr lang="en-US" sz="2600" b="1" i="0" u="none" strike="noStrike" cap="none" baseline="0" dirty="0" smtClean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Merriweather"/>
              <a:buNone/>
            </a:pPr>
            <a:r>
              <a:rPr lang="en-US" sz="3600" b="0" i="0" u="none" strike="noStrike" cap="none" baseline="0" dirty="0" smtClean="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Posterior</a:t>
            </a:r>
            <a:endParaRPr lang="en-US" sz="3600" b="0" i="0" u="none" strike="noStrike" cap="none" baseline="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en-US" sz="2600" b="0" i="0" u="none" strike="noStrike" cap="none" baseline="0" dirty="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1" name="Shape 1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133600" y="1104900"/>
            <a:ext cx="7010400" cy="52197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-3048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 dirty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OCT - Oxytocin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26274" y="2209800"/>
            <a:ext cx="5334000" cy="4433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Uterus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Mammary glands</a:t>
            </a: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Initiates 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strong</a:t>
            </a:r>
            <a:r>
              <a:rPr lang="en-US" sz="2800" b="0" i="0" u="none" strike="noStrike" cap="none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contractions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Triggers milk production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697367" y="1219200"/>
            <a:ext cx="4446633" cy="42624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Stress can decrease production of oxytocin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486400" y="3298371"/>
            <a:ext cx="3505199" cy="3505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457200" y="379412"/>
            <a:ext cx="8229600" cy="700086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3800" b="0" i="0" u="none" strike="noStrike" cap="none" baseline="0" dirty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ADH – Antidiuretic Hormone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61962" y="1260475"/>
            <a:ext cx="4038599" cy="44354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Kidney</a:t>
            </a: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Increase water reabsorption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3810000" y="1144587"/>
            <a:ext cx="5334000" cy="44354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Hyposecretion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– diabetes </a:t>
            </a:r>
            <a:r>
              <a:rPr lang="en-US" sz="2800" b="0" i="0" u="none" strike="noStrike" cap="none" baseline="0" dirty="0" err="1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insipidus</a:t>
            </a: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– kidneys unable to retain water, leads to frequent urination and thirst.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657600" y="3478212"/>
            <a:ext cx="3657600" cy="337978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Shape 138"/>
          <p:cNvGrpSpPr/>
          <p:nvPr/>
        </p:nvGrpSpPr>
        <p:grpSpPr>
          <a:xfrm>
            <a:off x="530225" y="1365250"/>
            <a:ext cx="8308974" cy="1901824"/>
            <a:chOff x="530225" y="1365250"/>
            <a:chExt cx="8308974" cy="1901824"/>
          </a:xfrm>
        </p:grpSpPr>
        <p:pic>
          <p:nvPicPr>
            <p:cNvPr id="139" name="Shape 139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530225" y="1365250"/>
              <a:ext cx="8308974" cy="1901824"/>
            </a:xfrm>
            <a:prstGeom prst="rect">
              <a:avLst/>
            </a:prstGeom>
          </p:spPr>
        </p:pic>
        <p:sp>
          <p:nvSpPr>
            <p:cNvPr id="140" name="Shape 140"/>
            <p:cNvSpPr/>
            <p:nvPr/>
          </p:nvSpPr>
          <p:spPr>
            <a:xfrm>
              <a:off x="530225" y="1365250"/>
              <a:ext cx="8308974" cy="19018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1" name="Shape 141"/>
          <p:cNvSpPr/>
          <p:nvPr/>
        </p:nvSpPr>
        <p:spPr>
          <a:xfrm>
            <a:off x="533400" y="3228975"/>
            <a:ext cx="785494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47700" y="179386"/>
            <a:ext cx="4572000" cy="3429000"/>
          </a:xfrm>
          <a:prstGeom prst="rect">
            <a:avLst/>
          </a:prstGeom>
        </p:spPr>
      </p:pic>
      <p:pic>
        <p:nvPicPr>
          <p:cNvPr id="143" name="Shape 14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60362" y="3419475"/>
            <a:ext cx="5257800" cy="321151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Thyroid Gland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457200" y="145891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Location and shape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 the front of the throat, below skin and muscle layers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Shaped like a butterfly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Two wings represent each lobe</a:t>
            </a: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erriweather"/>
              <a:buNone/>
            </a:pPr>
            <a:r>
              <a:rPr lang="en-US" sz="32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MAIN FUNCTION TO REGULATES THE BODY’S </a:t>
            </a:r>
            <a:r>
              <a:rPr lang="en-US" sz="4000" b="1" i="0" u="none" strike="noStrike" cap="none" baseline="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METABOLISM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57200" y="704850"/>
            <a:ext cx="8229600" cy="666750"/>
          </a:xfrm>
          <a:prstGeom prst="rect">
            <a:avLst/>
          </a:prstGeom>
          <a:noFill/>
          <a:ln>
            <a:noFill/>
          </a:ln>
        </p:spPr>
        <p:txBody>
          <a:bodyPr lIns="0" tIns="4680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ct val="25000"/>
              <a:buFont typeface="Calibri"/>
              <a:buNone/>
            </a:pPr>
            <a:r>
              <a:rPr lang="en-US" sz="5000" b="0" i="0" u="none" strike="noStrike" cap="none" baseline="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Thyroxin – T</a:t>
            </a:r>
            <a:r>
              <a:rPr lang="en-US" sz="5000" b="0" i="0" u="none" strike="noStrike" cap="none" baseline="-25000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Target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Body cells</a:t>
            </a:r>
          </a:p>
          <a:p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69875" marR="0" lvl="0" indent="-2698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Primary 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Regulate metabolism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581400" y="1920875"/>
            <a:ext cx="5562600" cy="47847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269875" marR="0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Malfunction</a:t>
            </a: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Hypothyroidism – leads to cretinism (children) and </a:t>
            </a: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dwarfism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Goiters</a:t>
            </a:r>
            <a:endParaRPr lang="en-US" sz="28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636587" marR="0" lvl="1" indent="-25558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Merriweather"/>
              <a:buChar char="●"/>
            </a:pPr>
            <a:r>
              <a:rPr lang="en-US" sz="28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Hyperthyroidism causes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Irritability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Weight loss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High blood pressure</a:t>
            </a:r>
          </a:p>
          <a:p>
            <a:pPr marL="914400" marR="0" lvl="2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9DD9"/>
              </a:buClr>
              <a:buSzPct val="70000"/>
              <a:buFont typeface="Merriweather"/>
              <a:buChar char="●"/>
            </a:pPr>
            <a:r>
              <a:rPr lang="en-US" sz="2400" b="0" i="0" u="none" strike="noStrike" cap="none" baseline="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High pulse rate</a:t>
            </a:r>
          </a:p>
          <a:p>
            <a:endParaRPr lang="en-US" sz="2000" b="0" i="0" u="none" strike="noStrike" cap="none" baseline="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298</Words>
  <Application>Microsoft Office PowerPoint</Application>
  <PresentationFormat>On-screen Show (4:3)</PresentationFormat>
  <Paragraphs>91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Custom Theme</vt:lpstr>
      <vt:lpstr>Custom Theme</vt:lpstr>
      <vt:lpstr>Custom Theme</vt:lpstr>
      <vt:lpstr>Custom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PTH and Calcitonin Feedback Loop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Windows User</cp:lastModifiedBy>
  <cp:revision>2</cp:revision>
  <dcterms:modified xsi:type="dcterms:W3CDTF">2014-02-18T17:50:56Z</dcterms:modified>
</cp:coreProperties>
</file>