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6638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A6735783-C872-4B86-A086-492089CFC1E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654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C97E52-A784-4C48-9868-E09880C22007}" type="slidenum">
              <a:rPr lang="en-CA"/>
              <a:pPr/>
              <a:t>1</a:t>
            </a:fld>
            <a:endParaRPr lang="en-CA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61E69F-B89F-4BD8-B38B-9236B076DD1C}" type="slidenum">
              <a:rPr lang="en-CA"/>
              <a:pPr/>
              <a:t>10</a:t>
            </a:fld>
            <a:endParaRPr lang="en-CA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3248D1-A866-4882-9FE7-2C43599A4740}" type="slidenum">
              <a:rPr lang="en-CA"/>
              <a:pPr/>
              <a:t>11</a:t>
            </a:fld>
            <a:endParaRPr lang="en-CA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7EC6D-7FC5-4350-B60F-8491AAB78917}" type="slidenum">
              <a:rPr lang="en-CA"/>
              <a:pPr/>
              <a:t>12</a:t>
            </a:fld>
            <a:endParaRPr lang="en-CA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AC7061-014D-4515-840F-382E38AB6406}" type="slidenum">
              <a:rPr lang="en-CA"/>
              <a:pPr/>
              <a:t>13</a:t>
            </a:fld>
            <a:endParaRPr lang="en-CA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93D7EB-9625-4B82-8D71-FE22AFD247B6}" type="slidenum">
              <a:rPr lang="en-CA"/>
              <a:pPr/>
              <a:t>14</a:t>
            </a:fld>
            <a:endParaRPr lang="en-CA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BB784C-578C-4A94-8B61-6CBC256DE0AF}" type="slidenum">
              <a:rPr lang="en-CA"/>
              <a:pPr/>
              <a:t>15</a:t>
            </a:fld>
            <a:endParaRPr lang="en-CA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45E14-4CE3-4362-8D2D-EE6B7B1AFA50}" type="slidenum">
              <a:rPr lang="en-CA"/>
              <a:pPr/>
              <a:t>16</a:t>
            </a:fld>
            <a:endParaRPr lang="en-CA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CA9788-C381-45B1-AB45-D035E16FED27}" type="slidenum">
              <a:rPr lang="en-CA"/>
              <a:pPr/>
              <a:t>2</a:t>
            </a:fld>
            <a:endParaRPr lang="en-CA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427F0-92D7-4063-8CAB-8F1FF2A6AE42}" type="slidenum">
              <a:rPr lang="en-CA"/>
              <a:pPr/>
              <a:t>3</a:t>
            </a:fld>
            <a:endParaRPr lang="en-CA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09D148-E9C4-41E1-8715-197C073287EC}" type="slidenum">
              <a:rPr lang="en-CA"/>
              <a:pPr/>
              <a:t>4</a:t>
            </a:fld>
            <a:endParaRPr lang="en-CA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E3DDB4-C77D-434E-BA0C-866C8DD75DB3}" type="slidenum">
              <a:rPr lang="en-CA"/>
              <a:pPr/>
              <a:t>5</a:t>
            </a:fld>
            <a:endParaRPr lang="en-CA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E8DB6-5C09-41E6-8AFF-546DF2B83D74}" type="slidenum">
              <a:rPr lang="en-CA"/>
              <a:pPr/>
              <a:t>6</a:t>
            </a:fld>
            <a:endParaRPr lang="en-CA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A2951-D15E-44DF-9E14-5BB4726E212D}" type="slidenum">
              <a:rPr lang="en-CA"/>
              <a:pPr/>
              <a:t>7</a:t>
            </a:fld>
            <a:endParaRPr lang="en-CA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937F4-7431-438C-8E7B-2AAAD396435B}" type="slidenum">
              <a:rPr lang="en-CA"/>
              <a:pPr/>
              <a:t>8</a:t>
            </a:fld>
            <a:endParaRPr lang="en-CA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35D73C-3490-4AC0-8258-30B335531B75}" type="slidenum">
              <a:rPr lang="en-CA"/>
              <a:pPr/>
              <a:t>9</a:t>
            </a:fld>
            <a:endParaRPr lang="en-CA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2EA378-53CC-47D3-A3F3-9EEE6478B5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7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B795EA-8889-4239-8CC3-607506E3E35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25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626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626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102294-72B7-451B-8AAA-2A115542A2A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903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42DD002E-752E-42F6-A575-92B7BC202F8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91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92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92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14FE02CA-DF9A-4B6E-BE27-7566446760F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24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964367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964367"/>
            <a:ext cx="404496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34530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345307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34530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04B24DAA-AB93-4239-A557-23F0CC4E284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00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964367"/>
            <a:ext cx="404352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964367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34530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345307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34530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02F31F15-5DA1-456C-9A2C-2F0FB1BA664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8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56A495-8329-4DA3-9357-5CD5FA3320C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27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795B80-E8F5-422B-9E19-8487126A544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92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929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929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D78CDB-0199-4A01-ACD6-97B43246916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1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D47F52-FCB8-4AA4-8467-0A912EB5289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72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8D936B-3EA9-4D4B-9C61-27C9949D1A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C57FEB-3722-4BF3-8911-33C9EE297FC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2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D66202-BED3-434D-94F2-7866C78D444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10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F749E3-6A9D-49B0-863A-FC0D0636C6F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893B0716-F991-484D-B862-C9D875169538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3" y="465138"/>
            <a:ext cx="6781800" cy="2133600"/>
          </a:xfrm>
          <a:ln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 sz="4800"/>
              <a:t>Adrenal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49313" y="3049588"/>
            <a:ext cx="62484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CA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>
                <a:latin typeface="Arial" charset="0"/>
              </a:rPr>
              <a:t>		Coping with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1905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Adrenal Medulla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840287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Unique in that is it stimulated by the nervous system.  A neural implus will be given by the hypothalamus to activate the medulla.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44850"/>
            <a:ext cx="3457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43510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Epinephrine (adrenaline) &amp; Norepinephrine (noradrenaline)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4014788" cy="4930775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Target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Many organs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Primary Function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Increase</a:t>
            </a:r>
          </a:p>
          <a:p>
            <a:pPr marL="1727200" lvl="1" indent="-573088">
              <a:lnSpc>
                <a:spcPct val="100000"/>
              </a:lnSpc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800"/>
              <a:t>Blood pressure</a:t>
            </a:r>
          </a:p>
          <a:p>
            <a:pPr marL="1727200" lvl="1" indent="-573088">
              <a:lnSpc>
                <a:spcPct val="100000"/>
              </a:lnSpc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800"/>
              <a:t>Heart rate</a:t>
            </a:r>
          </a:p>
          <a:p>
            <a:pPr marL="1727200" lvl="1" indent="-573088">
              <a:lnSpc>
                <a:spcPct val="100000"/>
              </a:lnSpc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800"/>
              <a:t>Breathing</a:t>
            </a:r>
          </a:p>
          <a:p>
            <a:pPr marL="1727200" lvl="1" indent="-573088">
              <a:lnSpc>
                <a:spcPct val="100000"/>
              </a:lnSpc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800"/>
              <a:t>Metabolism</a:t>
            </a:r>
          </a:p>
          <a:p>
            <a:pPr marL="1727200" lvl="1" indent="-573088">
              <a:lnSpc>
                <a:spcPct val="100000"/>
              </a:lnSpc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800"/>
              <a:t>Vessels dialate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36725"/>
            <a:ext cx="30607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1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dirty="0" smtClean="0"/>
              <a:t>The Big 3</a:t>
            </a:r>
            <a:endParaRPr lang="en-CA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2004691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2" rIns="0" bIns="0" anchor="ctr"/>
          <a:lstStyle/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/>
              <a:t>Testosterone</a:t>
            </a:r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/>
              <a:t>Progesterone</a:t>
            </a:r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/>
              <a:t>Estrogen</a:t>
            </a:r>
          </a:p>
        </p:txBody>
      </p:sp>
    </p:spTree>
    <p:extLst>
      <p:ext uri="{BB962C8B-B14F-4D97-AF65-F5344CB8AC3E}">
        <p14:creationId xmlns:p14="http://schemas.microsoft.com/office/powerpoint/2010/main" val="242903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/>
              <a:t>Testosterone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964366"/>
            <a:ext cx="4014720" cy="4444307"/>
          </a:xfrm>
          <a:ln/>
        </p:spPr>
        <p:txBody>
          <a:bodyPr/>
          <a:lstStyle/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Is produced in the testes</a:t>
            </a:r>
          </a:p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Promotes sperm formation and development of male secondary sex characteristics</a:t>
            </a:r>
          </a:p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More in the next chapter.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4672800" y="1964367"/>
            <a:ext cx="4014720" cy="4526396"/>
          </a:xfrm>
        </p:spPr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0" y="1225570"/>
            <a:ext cx="3456000" cy="546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15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/>
              <a:t>Progesterone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2800" y="1964367"/>
            <a:ext cx="4014720" cy="4526396"/>
          </a:xfrm>
          <a:ln/>
        </p:spPr>
        <p:txBody>
          <a:bodyPr/>
          <a:lstStyle/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Producedin the ovaries</a:t>
            </a:r>
          </a:p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Promotes growth of uterine lining and prevents uterine mascle contractions</a:t>
            </a:r>
          </a:p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More in the next chapter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456480" y="1964367"/>
            <a:ext cx="4014720" cy="4526396"/>
          </a:xfrm>
        </p:spPr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0" y="1625931"/>
            <a:ext cx="3708000" cy="44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566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/>
              <a:t>Estrogen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964366"/>
            <a:ext cx="4014720" cy="4444307"/>
          </a:xfrm>
          <a:ln/>
        </p:spPr>
        <p:txBody>
          <a:bodyPr/>
          <a:lstStyle/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Produced in the ovaries</a:t>
            </a:r>
          </a:p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Stimulate uterine lining growth and development of female secondary sex characteristics</a:t>
            </a:r>
          </a:p>
          <a:p>
            <a:pPr marL="391686" indent="-293764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CA"/>
              <a:t>More in the next chapter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4672800" y="1964367"/>
            <a:ext cx="4014720" cy="4526396"/>
          </a:xfrm>
        </p:spPr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0" y="2574991"/>
            <a:ext cx="3862080" cy="29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31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CA"/>
              <a:t>Location and Function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8863"/>
            <a:ext cx="4038600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719263"/>
            <a:ext cx="4038600" cy="4411662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>
                <a:solidFill>
                  <a:srgbClr val="FFFF99"/>
                </a:solidFill>
              </a:rPr>
              <a:t>located above the kidney</a:t>
            </a:r>
          </a:p>
          <a:p>
            <a:pPr marL="431800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>
                <a:solidFill>
                  <a:srgbClr val="FFFF99"/>
                </a:solidFill>
              </a:rPr>
              <a:t>important for </a:t>
            </a:r>
            <a:r>
              <a:rPr lang="en-US" sz="2600" b="1">
                <a:solidFill>
                  <a:srgbClr val="FFFF99"/>
                </a:solidFill>
              </a:rPr>
              <a:t>stress</a:t>
            </a:r>
            <a:r>
              <a:rPr lang="en-US" sz="2600">
                <a:solidFill>
                  <a:srgbClr val="FFFF99"/>
                </a:solidFill>
              </a:rPr>
              <a:t> situations</a:t>
            </a:r>
          </a:p>
          <a:p>
            <a:pPr marL="431800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b="1">
                <a:solidFill>
                  <a:srgbClr val="FFFF99"/>
                </a:solidFill>
              </a:rPr>
              <a:t>Medulla</a:t>
            </a:r>
            <a:r>
              <a:rPr lang="en-US" sz="2600">
                <a:solidFill>
                  <a:srgbClr val="FFFF99"/>
                </a:solidFill>
              </a:rPr>
              <a:t> releases adrenaline</a:t>
            </a:r>
          </a:p>
          <a:p>
            <a:pPr marL="431800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b="1">
                <a:solidFill>
                  <a:srgbClr val="FFFF99"/>
                </a:solidFill>
              </a:rPr>
              <a:t>cortex</a:t>
            </a:r>
            <a:r>
              <a:rPr lang="en-US" sz="2600">
                <a:solidFill>
                  <a:srgbClr val="FFFF99"/>
                </a:solidFill>
              </a:rPr>
              <a:t> releases:</a:t>
            </a:r>
          </a:p>
          <a:p>
            <a:pPr marL="863600" lvl="1" indent="-287338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FFFF99"/>
                </a:solidFill>
              </a:rPr>
              <a:t>glucocorticoids</a:t>
            </a:r>
          </a:p>
          <a:p>
            <a:pPr marL="863600" lvl="1" indent="-287338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FFFF99"/>
                </a:solidFill>
              </a:rPr>
              <a:t>mineralocorticoids</a:t>
            </a:r>
          </a:p>
          <a:p>
            <a:pPr marL="863600" lvl="1" indent="-287338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FFFF99"/>
                </a:solidFill>
              </a:rPr>
              <a:t>sex hormones.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593850"/>
            <a:ext cx="48355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105410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Adrenal Cortex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60475"/>
            <a:ext cx="6300787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3025"/>
            <a:ext cx="8229600" cy="1008063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Glucocorticoids – Cortisol           </a:t>
            </a:r>
            <a:r>
              <a:rPr lang="en-US" sz="1600"/>
              <a:t>(gluco – think glucose or sugar!)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4014788" cy="4605338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Target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blood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Primary Function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Increase level of amino acids in blood to be converted into glucose</a:t>
            </a:r>
          </a:p>
          <a:p>
            <a:pPr marL="431800" indent="-323850">
              <a:lnSpc>
                <a:spcPct val="100000"/>
              </a:lnSpc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Released during periods of stress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3600" y="1333500"/>
            <a:ext cx="4014788" cy="4605338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Malfunction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Addisons Disease (hyposectretion) Characterized by: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Weight loss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Muscle weakness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Fatigue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Low blood pressure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9750"/>
            <a:ext cx="790575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8808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8229600" cy="900112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Cortisol Control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6050"/>
            <a:ext cx="450056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8229600" cy="900112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Mineralocorticoids - Aldosterone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188" y="1279525"/>
            <a:ext cx="4014787" cy="4840288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Target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Kidney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 sz="2200"/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3200"/>
              <a:t>Primary Function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z="2200"/>
              <a:t>Increase sodium and water reabsorption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 sz="220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500563" y="1619250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4" imgW="4038095" imgH="3029373" progId="">
                  <p:embed/>
                </p:oleObj>
              </mc:Choice>
              <mc:Fallback>
                <p:oleObj r:id="rId4" imgW="4038095" imgH="302937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19250"/>
                        <a:ext cx="4038600" cy="3028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CA"/>
              <a:t>Sex Hormones (not stress)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In males</a:t>
            </a:r>
          </a:p>
          <a:p>
            <a:pPr marL="863600" lvl="1" indent="-287338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Converted to testosterone</a:t>
            </a:r>
          </a:p>
          <a:p>
            <a:pPr marL="863600" lvl="1" indent="-287338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Accounts for pubic hair growth and increased muscle mass</a:t>
            </a:r>
          </a:p>
          <a:p>
            <a:pPr marL="431800" indent="-32385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In females</a:t>
            </a:r>
          </a:p>
          <a:p>
            <a:pPr marL="863600" lvl="1" indent="-287338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Produces small amount of estrogen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859338"/>
            <a:ext cx="2719387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249</Words>
  <Application>Microsoft Office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Adrenal</vt:lpstr>
      <vt:lpstr>Location and Function</vt:lpstr>
      <vt:lpstr>PowerPoint Presentation</vt:lpstr>
      <vt:lpstr>Adrenal Cortex</vt:lpstr>
      <vt:lpstr>Glucocorticoids – Cortisol           (gluco – think glucose or sugar!)</vt:lpstr>
      <vt:lpstr>PowerPoint Presentation</vt:lpstr>
      <vt:lpstr>Cortisol Control</vt:lpstr>
      <vt:lpstr>Mineralocorticoids - Aldosterone</vt:lpstr>
      <vt:lpstr>Sex Hormones (not stress)</vt:lpstr>
      <vt:lpstr>Adrenal Medulla</vt:lpstr>
      <vt:lpstr>Epinephrine (adrenaline) &amp; Norepinephrine (noradrenaline)</vt:lpstr>
      <vt:lpstr>PowerPoint Presentation</vt:lpstr>
      <vt:lpstr>The Big 3</vt:lpstr>
      <vt:lpstr>Testosterone</vt:lpstr>
      <vt:lpstr>Progesterone</vt:lpstr>
      <vt:lpstr>Estrogen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</dc:title>
  <dc:creator>Daniel Standring</dc:creator>
  <cp:lastModifiedBy>Windows User</cp:lastModifiedBy>
  <cp:revision>25</cp:revision>
  <cp:lastPrinted>1601-01-01T00:00:00Z</cp:lastPrinted>
  <dcterms:created xsi:type="dcterms:W3CDTF">2003-09-22T05:26:45Z</dcterms:created>
  <dcterms:modified xsi:type="dcterms:W3CDTF">2014-02-06T17:29:05Z</dcterms:modified>
</cp:coreProperties>
</file>