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E3B081D-299E-4952-9928-D25D21E8833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8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5D8CBF-9D38-4BBA-808B-BD3A9C62A8EE}" type="slidenum">
              <a:rPr lang="en-CA"/>
              <a:pPr/>
              <a:t>1</a:t>
            </a:fld>
            <a:endParaRPr lang="en-CA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3D2DAE-BB22-4D00-85CD-530E9D882B46}" type="slidenum">
              <a:rPr lang="en-CA"/>
              <a:pPr/>
              <a:t>10</a:t>
            </a:fld>
            <a:endParaRPr lang="en-CA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B726B4-6E32-4D75-9BCA-E9061C54EDC7}" type="slidenum">
              <a:rPr lang="en-CA"/>
              <a:pPr/>
              <a:t>2</a:t>
            </a:fld>
            <a:endParaRPr lang="en-CA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E086A-8B7C-4E98-96EB-6B42E29F667B}" type="slidenum">
              <a:rPr lang="en-CA"/>
              <a:pPr/>
              <a:t>3</a:t>
            </a:fld>
            <a:endParaRPr lang="en-CA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B9999-3246-446E-8520-C13E80678D2D}" type="slidenum">
              <a:rPr lang="en-CA"/>
              <a:pPr/>
              <a:t>4</a:t>
            </a:fld>
            <a:endParaRPr lang="en-CA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2A496C-0DB8-405B-BF9C-F74670BDCF1E}" type="slidenum">
              <a:rPr lang="en-CA"/>
              <a:pPr/>
              <a:t>5</a:t>
            </a:fld>
            <a:endParaRPr lang="en-CA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62B3F3-34D6-456D-BA30-A13890CF950C}" type="slidenum">
              <a:rPr lang="en-CA"/>
              <a:pPr/>
              <a:t>6</a:t>
            </a:fld>
            <a:endParaRPr lang="en-CA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C7C5E3-FD99-4EF2-97D4-EFDB6D65C435}" type="slidenum">
              <a:rPr lang="en-CA"/>
              <a:pPr/>
              <a:t>7</a:t>
            </a:fld>
            <a:endParaRPr lang="en-CA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CA911A-57D9-48D4-B9E9-B62B2CFACFF8}" type="slidenum">
              <a:rPr lang="en-CA"/>
              <a:pPr/>
              <a:t>8</a:t>
            </a:fld>
            <a:endParaRPr lang="en-CA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0FC28-EEE7-41E4-B457-86963345A5D1}" type="slidenum">
              <a:rPr lang="en-CA"/>
              <a:pPr/>
              <a:t>9</a:t>
            </a:fld>
            <a:endParaRPr lang="en-CA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F7FB77-6D61-4C36-93CA-1C9A0A69707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DC41FD-8545-48E0-875A-D8F2D3C8DF3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85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74887" cy="675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7025" cy="675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502B37-E330-49C4-9130-16BC5042618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46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E5563CD1-054F-457B-BF15-4B77D9E88AF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22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405B84E-16DA-41EE-A0A2-1809758DEA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29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E0609CA0-CB92-40EF-9FDE-721BE91CE58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34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9069387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338638"/>
            <a:ext cx="9069387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7FDC5EE-8DAB-45F1-B477-DA1363F694D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909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2633074A-6B77-48DF-AE88-46780F8CCF2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7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206BAE-3B97-4E79-BC57-E4C6C600591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58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34C239-939A-4234-ABED-3A0BB2D4E0B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77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2F0474-5183-4448-B2A3-74E793B8D85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2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2B7353-D115-4CB0-B848-0417477927B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4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6633DD-606C-4B03-A42A-57233A95D86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5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B7B87-74BE-4C3A-8CFC-B3C44C88829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3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609293-37A3-4DAD-983F-62399462CDC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86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A3361F-ED01-42A4-886A-E3812B87A32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6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E2D8F67D-43CC-4AF8-8A5D-6640BAC09157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803275"/>
            <a:ext cx="8567738" cy="1176338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Semen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19250" y="1979613"/>
            <a:ext cx="7056438" cy="1939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sz="3500"/>
              <a:t>Transports sperm to female</a:t>
            </a:r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sz="3500"/>
              <a:t>Nourishes sperm</a:t>
            </a:r>
          </a:p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sz="3500"/>
              <a:t>Protects sperm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959225"/>
            <a:ext cx="60007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41288"/>
            <a:ext cx="9072562" cy="1581150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Testes also produce testosterone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2413000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Interstitial space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300"/>
              <a:t>Leydig cells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100"/>
              <a:t>Respond to LH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100"/>
              <a:t>Start testosterone production into blood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6550"/>
            <a:ext cx="3810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26313" y="4810125"/>
            <a:ext cx="14938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Leydig cell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6772275" y="5135563"/>
            <a:ext cx="482600" cy="112712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08213" y="6010275"/>
            <a:ext cx="971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000" b="1"/>
              <a:t>Sperm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5438" y="4095750"/>
            <a:ext cx="35655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Lumen seminiferous tubule</a:t>
            </a:r>
            <a:r>
              <a:rPr lang="en-US" b="1"/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62063" y="5124450"/>
            <a:ext cx="16494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Sertoli Cells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443288" y="4478338"/>
            <a:ext cx="1344612" cy="1176337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913063" y="5318125"/>
            <a:ext cx="1357312" cy="244475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276600" y="6070600"/>
            <a:ext cx="1260475" cy="174625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899275" y="6300788"/>
            <a:ext cx="3009900" cy="398462"/>
          </a:xfrm>
          <a:prstGeom prst="rect">
            <a:avLst/>
          </a:prstGeom>
          <a:noFill/>
          <a:ln w="57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000" b="1"/>
              <a:t>Cross Section of Testis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Sperm - Structure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6048375" cy="4994275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/>
              <a:t>Head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300"/>
              <a:t>acrosome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100"/>
              <a:t>enzymes allow penetration of ova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300"/>
              <a:t>nucleus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100"/>
              <a:t>DNA, essential for new organism</a:t>
            </a:r>
          </a:p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/>
              <a:t>Middle piece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300"/>
              <a:t>lots of mitochondria</a:t>
            </a:r>
          </a:p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/>
              <a:t>Tail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300"/>
              <a:t>flagellum rotates like corkscrew</a:t>
            </a:r>
          </a:p>
          <a:p>
            <a:pPr marL="501650" indent="-430213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3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260475"/>
            <a:ext cx="342582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52463"/>
            <a:ext cx="8607425" cy="135572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3400"/>
              <a:t>Fluid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5975350" cy="4530725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Glands secrete it</a:t>
            </a:r>
          </a:p>
          <a:p>
            <a:pPr marL="788988" lvl="1" indent="-43180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Seminal Vesicles (4)</a:t>
            </a:r>
          </a:p>
          <a:p>
            <a:pPr marL="1077913" lvl="2" indent="-430213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drain into ejaculatory duct </a:t>
            </a:r>
          </a:p>
          <a:p>
            <a:pPr marL="788988" lvl="1" indent="-43180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Prostate gland</a:t>
            </a:r>
          </a:p>
          <a:p>
            <a:pPr marL="1077913" lvl="2" indent="-430213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ejaculatory duct join urethra </a:t>
            </a:r>
          </a:p>
          <a:p>
            <a:pPr marL="1077913" lvl="2" indent="-430213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secretes fluid into urethra </a:t>
            </a:r>
          </a:p>
          <a:p>
            <a:pPr marL="788988" lvl="1" indent="-43180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Bulbourethral gland </a:t>
            </a:r>
            <a:r>
              <a:rPr lang="en-US" sz="1800"/>
              <a:t>(</a:t>
            </a:r>
            <a:r>
              <a:rPr lang="en-US" sz="2500" b="1"/>
              <a:t>COWPER'S</a:t>
            </a:r>
            <a:r>
              <a:rPr lang="en-US" sz="1800"/>
              <a:t>)</a:t>
            </a:r>
          </a:p>
          <a:p>
            <a:pPr marL="1077913" lvl="2" indent="-430213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/>
              <a:t>drains into urethra at the base of the prostate</a:t>
            </a:r>
          </a:p>
          <a:p>
            <a:pPr marL="501650" indent="-430213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6683375" y="1979613"/>
            <a:ext cx="336550" cy="3276600"/>
          </a:xfrm>
          <a:prstGeom prst="rightBrace">
            <a:avLst>
              <a:gd name="adj1" fmla="val 81132"/>
              <a:gd name="adj2" fmla="val 50000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99313" y="2789238"/>
            <a:ext cx="287972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CA" sz="3200" b="1">
                <a:solidFill>
                  <a:srgbClr val="0000FF"/>
                </a:solidFill>
              </a:rPr>
              <a:t>Produce </a:t>
            </a:r>
          </a:p>
          <a:p>
            <a:pPr hangingPunct="1">
              <a:lnSpc>
                <a:spcPct val="100000"/>
              </a:lnSpc>
            </a:pPr>
            <a:r>
              <a:rPr lang="en-CA" sz="3200" b="1">
                <a:solidFill>
                  <a:srgbClr val="0000FF"/>
                </a:solidFill>
              </a:rPr>
              <a:t>95% of the </a:t>
            </a:r>
          </a:p>
          <a:p>
            <a:pPr hangingPunct="1">
              <a:lnSpc>
                <a:spcPct val="100000"/>
              </a:lnSpc>
            </a:pPr>
            <a:r>
              <a:rPr lang="en-CA" sz="3200" b="1">
                <a:solidFill>
                  <a:srgbClr val="0000FF"/>
                </a:solidFill>
              </a:rPr>
              <a:t>ejaculate volume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21970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52463"/>
            <a:ext cx="8607425" cy="135572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Nutrients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2138363"/>
            <a:ext cx="4106863" cy="4989512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/>
              <a:t>Seminal vesicle</a:t>
            </a:r>
          </a:p>
          <a:p>
            <a:pPr marL="1077913" lvl="2" indent="-860425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fructose (energy)</a:t>
            </a:r>
          </a:p>
          <a:p>
            <a:pPr marL="1077913" lvl="2" indent="-860425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prostaglandins (muscle contraction in female)</a:t>
            </a:r>
          </a:p>
          <a:p>
            <a:pPr marL="501650" indent="-430213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3200"/>
          </a:p>
          <a:p>
            <a:pPr marL="501650" indent="-430213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3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35563" y="2138363"/>
            <a:ext cx="4106862" cy="4899025"/>
          </a:xfrm>
          <a:ln/>
        </p:spPr>
        <p:txBody>
          <a:bodyPr tIns="28080"/>
          <a:lstStyle/>
          <a:p>
            <a:pPr marL="501650" indent="-430213">
              <a:spcBef>
                <a:spcPts val="6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/>
              <a:t>Prostate gland</a:t>
            </a:r>
          </a:p>
          <a:p>
            <a:pPr marL="1077913" lvl="2" indent="-860425"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Alkaline buffer (against acid in vagina – like tums) </a:t>
            </a:r>
          </a:p>
          <a:p>
            <a:pPr marL="501650" indent="-430213">
              <a:spcBef>
                <a:spcPts val="5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3200"/>
              <a:t>Bulbourethral gland </a:t>
            </a:r>
            <a:r>
              <a:rPr lang="en-US" sz="2000"/>
              <a:t>(</a:t>
            </a:r>
            <a:r>
              <a:rPr lang="en-US" sz="2500" b="1"/>
              <a:t>cowper's</a:t>
            </a:r>
            <a:r>
              <a:rPr lang="en-US" sz="2000"/>
              <a:t>)</a:t>
            </a:r>
          </a:p>
          <a:p>
            <a:pPr marL="1077913" lvl="2" indent="-860425"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400"/>
              <a:t>mucus (pre-cum, cleans urethra, aid movement)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343025"/>
            <a:ext cx="8567738" cy="996950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Spermatogenesis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22600" y="2387600"/>
            <a:ext cx="7056438" cy="1931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CA" sz="3500"/>
              <a:t>creation of sperm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062288"/>
            <a:ext cx="4679950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Occurs in Testes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72562" cy="2413000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Seminiferous tubules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300"/>
              <a:t>Sertoli Cells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100"/>
              <a:t>Respond to FSH</a:t>
            </a:r>
          </a:p>
          <a:p>
            <a:pPr marL="1077913" lvl="2" indent="-430213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100"/>
              <a:t>Start sperm production, and nourish developing sperm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6550"/>
            <a:ext cx="3810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26313" y="4810125"/>
            <a:ext cx="14938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Leydig cell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6772275" y="5135563"/>
            <a:ext cx="482600" cy="112712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08213" y="6010275"/>
            <a:ext cx="971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000" b="1"/>
              <a:t>Sperm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5438" y="4095750"/>
            <a:ext cx="35655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Lumen seminiferous tubule</a:t>
            </a:r>
            <a:r>
              <a:rPr lang="en-US" b="1"/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62063" y="5124450"/>
            <a:ext cx="16494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/>
              <a:t>Sertoli Cells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443288" y="4478338"/>
            <a:ext cx="1344612" cy="1176337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913063" y="5318125"/>
            <a:ext cx="1357312" cy="244475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276600" y="6070600"/>
            <a:ext cx="1260475" cy="174625"/>
          </a:xfrm>
          <a:prstGeom prst="line">
            <a:avLst/>
          </a:prstGeom>
          <a:noFill/>
          <a:ln w="3816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19775" y="3879850"/>
            <a:ext cx="3009900" cy="398463"/>
          </a:xfrm>
          <a:prstGeom prst="rect">
            <a:avLst/>
          </a:prstGeom>
          <a:noFill/>
          <a:ln w="57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000" b="1"/>
              <a:t>Cross Section of Testis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Spermatogenesis – in tubules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19250"/>
            <a:ext cx="361315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668463"/>
            <a:ext cx="4062412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3400"/>
              <a:t>Why males can produce for their lifetime.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792288"/>
            <a:ext cx="3487737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4450" y="1763713"/>
            <a:ext cx="4451350" cy="4994275"/>
          </a:xfrm>
          <a:ln/>
        </p:spPr>
        <p:txBody>
          <a:bodyPr lIns="90000" tIns="46800" rIns="90000" bIns="46800"/>
          <a:lstStyle/>
          <a:p>
            <a:pPr marL="501650" indent="-430213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/>
              <a:t>Spermatogonia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300"/>
              <a:t>stem cells that are the precursors of sperm.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300"/>
              <a:t>divide by </a:t>
            </a:r>
            <a:r>
              <a:rPr lang="en-US" sz="2300" b="1"/>
              <a:t>mitosis</a:t>
            </a:r>
            <a:r>
              <a:rPr lang="en-US" sz="2300"/>
              <a:t> to produce more spermatogonia </a:t>
            </a:r>
            <a:r>
              <a:rPr lang="en-US" sz="2300" i="1"/>
              <a:t>or</a:t>
            </a:r>
          </a:p>
          <a:p>
            <a:pPr marL="788988" lvl="1" indent="-43180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300"/>
              <a:t>differentiate into spermatocytes.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2562" cy="12604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Reductional Division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260475"/>
            <a:ext cx="59404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Custom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DejaVu Sans</vt:lpstr>
      <vt:lpstr>Wingdings</vt:lpstr>
      <vt:lpstr>Office Theme</vt:lpstr>
      <vt:lpstr>Semen</vt:lpstr>
      <vt:lpstr>Sperm - Structure</vt:lpstr>
      <vt:lpstr>Fluid</vt:lpstr>
      <vt:lpstr>Nutrients</vt:lpstr>
      <vt:lpstr>Spermatogenesis</vt:lpstr>
      <vt:lpstr>Occurs in Testes</vt:lpstr>
      <vt:lpstr>Spermatogenesis – in tubules</vt:lpstr>
      <vt:lpstr>Why males can produce for their lifetime.</vt:lpstr>
      <vt:lpstr>Reductional Division</vt:lpstr>
      <vt:lpstr>Testes also produce testosterone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</dc:title>
  <dc:creator>Daniel Standring</dc:creator>
  <cp:lastModifiedBy>Windows User</cp:lastModifiedBy>
  <cp:revision>2</cp:revision>
  <cp:lastPrinted>1601-01-01T00:00:00Z</cp:lastPrinted>
  <dcterms:created xsi:type="dcterms:W3CDTF">2010-03-14T21:33:20Z</dcterms:created>
  <dcterms:modified xsi:type="dcterms:W3CDTF">2016-03-01T17:41:42Z</dcterms:modified>
</cp:coreProperties>
</file>