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979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9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85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68800"/>
            <a:ext cx="5484813" cy="413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85796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0300" y="698500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68800"/>
            <a:ext cx="54864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E619-089F-477A-956F-3B92BA8CD1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57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DAAB-004A-46A2-831A-2AE316A97E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41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365D5-04B7-4D89-8821-13B9553EFE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4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130D6-BB3E-47B0-A986-ED9F6009B2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03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5127A-66BA-4F61-BA10-5FA7779976E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34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B29F-2FEA-4BEE-8198-B89DF63A8F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64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414C-870A-43CC-8362-8A4506A2E9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95AF-7C18-4085-8C73-27CC73C1AB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13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FD73-85DD-4144-B239-20A7B64CB4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453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56DD-07ED-4396-9EA7-D86F013A86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2157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E985-5E67-4BE4-B243-8EC10508DC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64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9FF67-9C86-4977-87E3-5B0C7C9ED2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26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939FF-5CB9-4972-B74E-9BBCF70FC72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384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5C11C-D341-49DA-986F-BAB3234100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520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D4B6-05C8-4219-90A3-379303130FC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535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B7F77-C1DD-4337-A2C7-4622660582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656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5813" cy="491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1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5A84B-D598-4887-9348-6CA73830C3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221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0813" cy="1931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21E28-C3FE-4848-AC2F-F1A642E1E5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40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70D0-1028-4019-9957-6CBD7B2A5E2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60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31CC-7915-4923-B268-1296470573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27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EA05-473B-4279-9D27-808F1AEF20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23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F983-3E26-4F52-91C2-A1A20E5192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94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FBFA-F0C2-447E-83C8-0E990A3608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5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1954-C87C-4DAC-9B40-C931DF0E69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93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9625A-8BA3-4FE2-B2BE-08763CE48D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23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1071563" y="304800"/>
            <a:ext cx="7613650" cy="1104900"/>
            <a:chOff x="675" y="192"/>
            <a:chExt cx="4796" cy="696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4776" y="192"/>
              <a:ext cx="695" cy="696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 flipH="1">
              <a:off x="3983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96611DE-8937-4238-ACCE-51ABBB3B77A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tabLst>
                <a:tab pos="723900" algn="l"/>
                <a:tab pos="1447800" algn="l"/>
              </a:tabLst>
              <a:defRPr sz="10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0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0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74BA9EB-9850-4B3D-9DB4-945023F44C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08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933575"/>
          </a:xfrm>
        </p:spPr>
        <p:txBody>
          <a:bodyPr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400" smtClean="0"/>
              <a:t>Early Embryo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7400" y="3505200"/>
            <a:ext cx="6400800" cy="1752600"/>
          </a:xfrm>
        </p:spPr>
        <p:txBody>
          <a:bodyPr lIns="90000" tIns="46800" rIns="90000" bIns="46800"/>
          <a:lstStyle/>
          <a:p>
            <a:pPr marL="0" indent="0"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Embryo bud and cell layers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539750"/>
            <a:ext cx="2286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Placenta – villia detail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57438"/>
            <a:ext cx="44958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6725"/>
            <a:ext cx="4038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Placenta - Embryo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800" b="1" smtClean="0"/>
              <a:t>Umbilical</a:t>
            </a:r>
            <a:r>
              <a:rPr lang="en-CA" sz="2800" smtClean="0"/>
              <a:t> cord: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transports blood with </a:t>
            </a:r>
            <a:r>
              <a:rPr lang="en-CA" sz="2300" i="1" smtClean="0"/>
              <a:t>wastes</a:t>
            </a:r>
            <a:r>
              <a:rPr lang="en-CA" sz="2300" smtClean="0"/>
              <a:t> to the placental wall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brings back blood with </a:t>
            </a:r>
            <a:r>
              <a:rPr lang="en-CA" sz="2300" i="1" smtClean="0"/>
              <a:t>nutrients</a:t>
            </a:r>
            <a:r>
              <a:rPr lang="en-CA" sz="2300" smtClean="0"/>
              <a:t> to the embryo.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3938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Hormones During Pregnancy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31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225"/>
            <a:ext cx="7772400" cy="1252538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Discussion Topics:</a:t>
            </a:r>
            <a:br>
              <a:rPr lang="en-CA" smtClean="0"/>
            </a:br>
            <a:r>
              <a:rPr lang="en-CA" smtClean="0"/>
              <a:t>Control of Pregnancy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4114800" cy="44958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800" smtClean="0"/>
              <a:t>Behavioral methods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Abstinence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Coitus interruptus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Rhythm method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800" smtClean="0"/>
              <a:t>Barrier methods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Condom</a:t>
            </a:r>
          </a:p>
          <a:p>
            <a:pPr lvl="2" eaLnBrk="1" hangingPunct="1">
              <a:lnSpc>
                <a:spcPct val="90000"/>
              </a:lnSpc>
              <a:spcBef>
                <a:spcPts val="525"/>
              </a:spcBef>
              <a:buClr>
                <a:srgbClr val="CCCCFF"/>
              </a:buClr>
              <a:buSzPct val="6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100" smtClean="0"/>
              <a:t>Male and female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Diaphragm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Cervical cap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Spermicidal agents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3810000" cy="51054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800" smtClean="0"/>
              <a:t>Lactation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800" smtClean="0"/>
              <a:t>Chemical methods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Oral contraceptives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Injections as Depo-Provera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Implants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Morning-after pills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800" smtClean="0"/>
              <a:t>Surgical methods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IUD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Vasectomy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Tubal ligation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Abortions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Discussion Topics: Effects of Aging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3810000" cy="4572000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800" smtClean="0"/>
              <a:t>Male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Decrease in size and weight of testes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Decrease in sperm production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Prostate gland enlarges and increase in cancer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Impotence is age-related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2963" y="1600200"/>
            <a:ext cx="4033837" cy="3859213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Female</a:t>
            </a:r>
          </a:p>
          <a:p>
            <a:pPr marL="741363" lvl="1" indent="-284163" eaLnBrk="1" hangingPunct="1">
              <a:spcBef>
                <a:spcPts val="52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 smtClean="0"/>
              <a:t>Menopause</a:t>
            </a:r>
          </a:p>
          <a:p>
            <a:pPr marL="741363" lvl="1" indent="-284163" eaLnBrk="1" hangingPunct="1">
              <a:spcBef>
                <a:spcPts val="52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 smtClean="0"/>
              <a:t>Decrease in size of uterus and vaginal wall thins</a:t>
            </a:r>
          </a:p>
          <a:p>
            <a:pPr marL="741363" lvl="1" indent="-284163" eaLnBrk="1" hangingPunct="1">
              <a:spcBef>
                <a:spcPts val="525"/>
              </a:spcBef>
              <a:buClr>
                <a:srgbClr val="FF0000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 smtClean="0"/>
              <a:t>Age related increase in breast, uterine, ovarian cancer</a:t>
            </a:r>
          </a:p>
          <a:p>
            <a:pPr marL="741363" lvl="1" indent="-284163" eaLnBrk="1" hangingPunct="1">
              <a:spcBef>
                <a:spcPts val="52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 smtClean="0">
                <a:ea typeface="宋体" charset="-122"/>
              </a:rPr>
              <a:t>genetic defects in children of older women linked to aging follicles. </a:t>
            </a:r>
          </a:p>
          <a:p>
            <a:pPr marL="341313" indent="-341313" eaLnBrk="1" hangingPunct="1">
              <a:spcBef>
                <a:spcPts val="525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100" smtClean="0"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0"/>
            <a:ext cx="6827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75038"/>
            <a:ext cx="40386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Starting at Blastocyst 5-7 days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019800" cy="4530725"/>
          </a:xfrm>
        </p:spPr>
        <p:txBody>
          <a:bodyPr/>
          <a:lstStyle/>
          <a:p>
            <a:pPr marL="228600" indent="-228600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US" sz="2800" smtClean="0"/>
              <a:t>Cells start to differentiate.</a:t>
            </a:r>
          </a:p>
          <a:p>
            <a:pPr marL="228600" indent="-228600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US" sz="2800" smtClean="0"/>
              <a:t>An </a:t>
            </a:r>
            <a:r>
              <a:rPr lang="en-US" sz="2800" b="1" smtClean="0"/>
              <a:t>embryo</a:t>
            </a:r>
            <a:r>
              <a:rPr lang="en-US" sz="2800" smtClean="0"/>
              <a:t> and three surrounding </a:t>
            </a:r>
            <a:r>
              <a:rPr lang="en-US" sz="2800" b="1" smtClean="0"/>
              <a:t>membranes</a:t>
            </a:r>
            <a:r>
              <a:rPr lang="en-US" sz="2800" smtClean="0"/>
              <a:t> embryo result.</a:t>
            </a:r>
          </a:p>
          <a:p>
            <a:pPr marL="228600" indent="-228600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US" sz="2800" smtClean="0"/>
              <a:t>Surrounding Membranes: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US" sz="2300" b="1" smtClean="0"/>
              <a:t>Chorion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US" sz="2300" b="1" smtClean="0"/>
              <a:t>Amnion</a:t>
            </a:r>
          </a:p>
          <a:p>
            <a:pPr marL="685800" lvl="1" indent="-228600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</a:tabLst>
            </a:pPr>
            <a:r>
              <a:rPr lang="en-US" sz="2300" b="1" smtClean="0"/>
              <a:t>Allantois</a:t>
            </a:r>
            <a:r>
              <a:rPr lang="en-US" sz="2300" smtClean="0">
                <a:ea typeface="宋体" charset="-122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Membranes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334000" cy="4530725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Chorion</a:t>
            </a:r>
            <a:r>
              <a:rPr lang="en-US" sz="2800" smtClean="0"/>
              <a:t> membrane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300" smtClean="0"/>
              <a:t>Outermost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300" smtClean="0"/>
              <a:t>first role is to secrete HCG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300" smtClean="0"/>
              <a:t>develops into </a:t>
            </a:r>
            <a:r>
              <a:rPr lang="en-US" sz="2300" i="1" smtClean="0"/>
              <a:t>placental</a:t>
            </a:r>
            <a:r>
              <a:rPr lang="en-US" sz="2300" smtClean="0"/>
              <a:t> wall</a:t>
            </a:r>
          </a:p>
          <a:p>
            <a:pPr lvl="2" eaLnBrk="1" hangingPunct="1">
              <a:spcBef>
                <a:spcPts val="525"/>
              </a:spcBef>
              <a:buClr>
                <a:srgbClr val="CCCCFF"/>
              </a:buClr>
              <a:buSzPct val="6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 b="1" smtClean="0"/>
              <a:t>HCG</a:t>
            </a:r>
            <a:r>
              <a:rPr lang="en-US" sz="2100" smtClean="0"/>
              <a:t> or human chorionic gonadotropic hormone maintains the corpus luteum.</a:t>
            </a:r>
          </a:p>
          <a:p>
            <a:pPr lvl="2" eaLnBrk="1" hangingPunct="1">
              <a:spcBef>
                <a:spcPts val="525"/>
              </a:spcBef>
              <a:buClr>
                <a:srgbClr val="CCCCFF"/>
              </a:buClr>
              <a:buSzPct val="6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100" smtClean="0">
                <a:ea typeface="宋体" charset="-122"/>
              </a:rPr>
              <a:t>Corpus luteum continues secrete estrogen and progesterone which maintain the endometrium. 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smtClean="0">
              <a:ea typeface="宋体" charset="-122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600200"/>
            <a:ext cx="28416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Membranes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029200" cy="4530725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Amnion</a:t>
            </a:r>
            <a:r>
              <a:rPr lang="en-US" sz="2800" smtClean="0"/>
              <a:t> membrane: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300" smtClean="0"/>
              <a:t>grows into fluid filled sac that insulates and protects the embryo.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Allantois</a:t>
            </a:r>
            <a:r>
              <a:rPr lang="en-US" sz="2800" smtClean="0"/>
              <a:t> membrane: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300" smtClean="0"/>
              <a:t>Does not surround the embryo.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300" smtClean="0"/>
              <a:t>With yolk sac it helps produce blood cells.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600200"/>
            <a:ext cx="28416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Embryonic Layers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800" smtClean="0"/>
              <a:t>New Embryo has three layers called the GERM LAYERS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Ectoderm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Mesoderm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300" smtClean="0"/>
              <a:t>Endoderm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524000"/>
            <a:ext cx="36782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Embryonic Layers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341313" indent="-341313" eaLnBrk="1" hangingPunct="1"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b="1" smtClean="0"/>
              <a:t>Ectoderm</a:t>
            </a:r>
            <a:r>
              <a:rPr lang="en-CA" smtClean="0"/>
              <a:t> (outer) forms:</a:t>
            </a:r>
          </a:p>
          <a:p>
            <a:pPr marL="741363" lvl="1" indent="-284163" eaLnBrk="1" hangingPunct="1"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mtClean="0"/>
              <a:t>NS, brain, teeth and mouth, skin, hair, etc.</a:t>
            </a:r>
          </a:p>
          <a:p>
            <a:pPr marL="341313" indent="-341313" eaLnBrk="1" hangingPunct="1"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b="1" smtClean="0"/>
              <a:t>Mesoderm</a:t>
            </a:r>
            <a:r>
              <a:rPr lang="en-CA" smtClean="0"/>
              <a:t> (middle) forms:</a:t>
            </a:r>
          </a:p>
          <a:p>
            <a:pPr marL="741363" lvl="1" indent="-284163" eaLnBrk="1" hangingPunct="1"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mtClean="0"/>
              <a:t>forms muscle, bone, blood, reproductive structures, connective tissue, etc.</a:t>
            </a:r>
          </a:p>
          <a:p>
            <a:pPr marL="341313" indent="-341313" eaLnBrk="1" hangingPunct="1"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b="1" smtClean="0"/>
              <a:t>Endoderm</a:t>
            </a:r>
            <a:r>
              <a:rPr lang="en-CA" smtClean="0"/>
              <a:t> (inner) forms: </a:t>
            </a:r>
          </a:p>
          <a:p>
            <a:pPr marL="741363" lvl="1" indent="-284163" eaLnBrk="1" hangingPunct="1"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mtClean="0"/>
              <a:t>liver, GI tract, respiratory tract, pancreas, thyroid, etc.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76850"/>
            <a:ext cx="2209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Placenta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smtClean="0"/>
              <a:t>Chorionic Villi</a:t>
            </a:r>
            <a:r>
              <a:rPr lang="en-US" sz="2800" smtClean="0"/>
              <a:t>: small projections filled with fetal and maternal capillaries.  Actual site of waste/nutrient exchange.</a:t>
            </a:r>
          </a:p>
          <a:p>
            <a:pPr marL="741363" lvl="1" indent="-284163" eaLnBrk="1" hangingPunct="1">
              <a:spcBef>
                <a:spcPts val="575"/>
              </a:spcBef>
              <a:buClr>
                <a:srgbClr val="CCCCFF"/>
              </a:buClr>
              <a:buSzPct val="70000"/>
              <a:buFont typeface="Wingdings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300" b="1" smtClean="0"/>
              <a:t>No blood cells</a:t>
            </a:r>
            <a:r>
              <a:rPr lang="en-US" sz="2300" smtClean="0"/>
              <a:t> move through the membrane barrier!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CCCCFF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48200" y="1600200"/>
            <a:ext cx="4038600" cy="4530725"/>
          </a:xfrm>
        </p:spPr>
        <p:txBody>
          <a:bodyPr lIns="0" tIns="0" rIns="0" bIns="0"/>
          <a:lstStyle/>
          <a:p>
            <a:pPr eaLnBrk="1" hangingPunct="1"/>
            <a:endParaRPr lang="en-US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676400"/>
            <a:ext cx="3984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mtClean="0"/>
              <a:t>Placenta Detail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6675"/>
            <a:ext cx="86106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341</Words>
  <Application>Microsoft Office PowerPoint</Application>
  <PresentationFormat>On-screen Show (4:3)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DejaVu Sans</vt:lpstr>
      <vt:lpstr>Times New Roman</vt:lpstr>
      <vt:lpstr>宋体</vt:lpstr>
      <vt:lpstr>Wingdings</vt:lpstr>
      <vt:lpstr>Office Theme</vt:lpstr>
      <vt:lpstr>1_Office Theme</vt:lpstr>
      <vt:lpstr>Early Embryo</vt:lpstr>
      <vt:lpstr>PowerPoint Presentation</vt:lpstr>
      <vt:lpstr>Starting at Blastocyst 5-7 days</vt:lpstr>
      <vt:lpstr>Membranes</vt:lpstr>
      <vt:lpstr>Membranes</vt:lpstr>
      <vt:lpstr>Embryonic Layers</vt:lpstr>
      <vt:lpstr>Embryonic Layers</vt:lpstr>
      <vt:lpstr>Placenta</vt:lpstr>
      <vt:lpstr>Placenta Detail</vt:lpstr>
      <vt:lpstr>Placenta – villia detail</vt:lpstr>
      <vt:lpstr>Placenta - Embryo</vt:lpstr>
      <vt:lpstr>Hormones During Pregnancy</vt:lpstr>
      <vt:lpstr>Discussion Topics: Control of Pregnancy</vt:lpstr>
      <vt:lpstr>Discussion Topics: Effects of Aging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Fertilization</dc:title>
  <dc:creator>Daniel Standring</dc:creator>
  <cp:lastModifiedBy>Windows User</cp:lastModifiedBy>
  <cp:revision>43</cp:revision>
  <cp:lastPrinted>1601-01-01T00:00:00Z</cp:lastPrinted>
  <dcterms:created xsi:type="dcterms:W3CDTF">2003-10-06T02:17:43Z</dcterms:created>
  <dcterms:modified xsi:type="dcterms:W3CDTF">2016-03-01T18:28:31Z</dcterms:modified>
</cp:coreProperties>
</file>