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24"/>
  </p:notesMasterIdLst>
  <p:sldIdLst>
    <p:sldId id="256" r:id="rId2"/>
    <p:sldId id="272" r:id="rId3"/>
    <p:sldId id="258" r:id="rId4"/>
    <p:sldId id="267" r:id="rId5"/>
    <p:sldId id="273" r:id="rId6"/>
    <p:sldId id="259" r:id="rId7"/>
    <p:sldId id="268" r:id="rId8"/>
    <p:sldId id="275" r:id="rId9"/>
    <p:sldId id="260" r:id="rId10"/>
    <p:sldId id="261" r:id="rId11"/>
    <p:sldId id="262" r:id="rId12"/>
    <p:sldId id="263" r:id="rId13"/>
    <p:sldId id="264" r:id="rId14"/>
    <p:sldId id="274" r:id="rId15"/>
    <p:sldId id="299" r:id="rId16"/>
    <p:sldId id="266" r:id="rId17"/>
    <p:sldId id="286" r:id="rId18"/>
    <p:sldId id="287" r:id="rId19"/>
    <p:sldId id="288" r:id="rId20"/>
    <p:sldId id="289" r:id="rId21"/>
    <p:sldId id="291" r:id="rId22"/>
    <p:sldId id="29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47" autoAdjust="0"/>
  </p:normalViewPr>
  <p:slideViewPr>
    <p:cSldViewPr>
      <p:cViewPr varScale="1">
        <p:scale>
          <a:sx n="57" d="100"/>
          <a:sy n="57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8E63D37-F782-4323-8107-37E1E8A92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2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150DB4-D20C-4FE5-9E7F-D7C321A91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6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801B-65E3-4380-BE12-AD6D679A3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4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B7D6-5B64-4970-B567-4CD35E607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8B1A-2701-47B3-A5DD-5E125BB1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6309-3E1D-4D1E-973E-8B859F36B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5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3691-89E9-473E-8FC1-BA68C50C6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2971-B8B6-4FC9-BDAE-CF6993FDD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54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8811-55AC-4B7C-8916-1E7219339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0A4E16-4B94-4C96-A7F1-016E58F43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5930A8-BD2A-48E1-9AF6-D78C8DE9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D5D940-D90C-42B5-913D-67C0BA2A1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16F8-EAA4-4167-AA36-A90C77F43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679C08-AC23-4BCE-AD98-E92E5C675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7487-9E0F-44D1-A2D1-599D1C3F7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AFE5CC7-E84D-44FE-8F5E-B0A08437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9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4ABD0D-225D-4E85-B24E-ECA732055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9" r:id="rId2"/>
    <p:sldLayoutId id="2147483744" r:id="rId3"/>
    <p:sldLayoutId id="2147483745" r:id="rId4"/>
    <p:sldLayoutId id="2147483746" r:id="rId5"/>
    <p:sldLayoutId id="2147483740" r:id="rId6"/>
    <p:sldLayoutId id="2147483747" r:id="rId7"/>
    <p:sldLayoutId id="2147483741" r:id="rId8"/>
    <p:sldLayoutId id="2147483748" r:id="rId9"/>
    <p:sldLayoutId id="2147483742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a/imgres?imgurl=http://www.roda.hr/_upload/tekstovi/morula.jpg&amp;imgrefurl=http://www.roda.hr/tekstovi.php%3FTekstID%3D55%26Tekst2ID%3D%26Show%3D472&amp;h=212&amp;w=197&amp;sz=16&amp;hl=en&amp;start=3&amp;tbnid=P54UUovRaRnKBM:&amp;tbnh=106&amp;tbnw=99&amp;prev=/images%3Fq%3Dmorula%26svnum%3D10%26hl%3Den%26rls%3DHPID,HPID:2006-36,HPID:e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5033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view into the Womb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smtClean="0"/>
              <a:t>From Fertilization to Birth</a:t>
            </a:r>
          </a:p>
        </p:txBody>
      </p:sp>
      <p:pic>
        <p:nvPicPr>
          <p:cNvPr id="13316" name="Picture 7" descr="http://upload.wikimedia.org/wikipedia/commons/6/6b/Advanced_stages_of_pregnan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543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Trimester</a:t>
            </a:r>
          </a:p>
        </p:txBody>
      </p:sp>
      <p:sp>
        <p:nvSpPr>
          <p:cNvPr id="22531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 18th day: heart beats</a:t>
            </a:r>
          </a:p>
          <a:p>
            <a:r>
              <a:rPr lang="en-US" sz="2800" smtClean="0"/>
              <a:t> 2.5 cm long</a:t>
            </a:r>
          </a:p>
          <a:p>
            <a:r>
              <a:rPr lang="en-US" sz="2800" smtClean="0"/>
              <a:t>All major organs begin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22532" name="Picture 14" descr="embryo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828800"/>
            <a:ext cx="3651250" cy="3657600"/>
          </a:xfrm>
          <a:noFill/>
        </p:spPr>
      </p:pic>
      <p:pic>
        <p:nvPicPr>
          <p:cNvPr id="22533" name="Picture 15" descr="6week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657600"/>
            <a:ext cx="2446338" cy="2916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1</a:t>
            </a:r>
            <a:r>
              <a:rPr lang="en-US" baseline="30000" smtClean="0">
                <a:solidFill>
                  <a:schemeClr val="tx1"/>
                </a:solidFill>
              </a:rPr>
              <a:t>st</a:t>
            </a:r>
            <a:r>
              <a:rPr lang="en-US" smtClean="0">
                <a:solidFill>
                  <a:schemeClr val="tx1"/>
                </a:solidFill>
              </a:rPr>
              <a:t> Trimester</a:t>
            </a:r>
          </a:p>
        </p:txBody>
      </p:sp>
      <p:sp>
        <p:nvSpPr>
          <p:cNvPr id="2355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52800" cy="4530725"/>
          </a:xfrm>
        </p:spPr>
        <p:txBody>
          <a:bodyPr/>
          <a:lstStyle/>
          <a:p>
            <a:r>
              <a:rPr lang="en-US" sz="2800" smtClean="0"/>
              <a:t>gonads become distinct</a:t>
            </a:r>
          </a:p>
          <a:p>
            <a:r>
              <a:rPr lang="en-US" sz="2800" smtClean="0"/>
              <a:t>testosterone must be present now to be externally male</a:t>
            </a:r>
          </a:p>
        </p:txBody>
      </p:sp>
      <p:pic>
        <p:nvPicPr>
          <p:cNvPr id="23556" name="Picture 11" descr="10we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619250"/>
            <a:ext cx="5029200" cy="5008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</a:t>
            </a:r>
            <a:r>
              <a:rPr lang="en-US" baseline="30000" smtClean="0">
                <a:solidFill>
                  <a:schemeClr val="tx1"/>
                </a:solidFill>
              </a:rPr>
              <a:t>nd</a:t>
            </a:r>
            <a:r>
              <a:rPr lang="en-US" smtClean="0">
                <a:solidFill>
                  <a:schemeClr val="tx1"/>
                </a:solidFill>
              </a:rPr>
              <a:t> Trimester</a:t>
            </a:r>
          </a:p>
        </p:txBody>
      </p:sp>
      <p:pic>
        <p:nvPicPr>
          <p:cNvPr id="24579" name="Picture 10" descr="14we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4129088" cy="4062413"/>
          </a:xfrm>
          <a:noFill/>
        </p:spPr>
      </p:pic>
      <p:sp>
        <p:nvSpPr>
          <p:cNvPr id="1638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 15 cm long</a:t>
            </a:r>
          </a:p>
          <a:p>
            <a:r>
              <a:rPr lang="en-US" sz="2800" smtClean="0"/>
              <a:t> Movement is obvious</a:t>
            </a:r>
          </a:p>
          <a:p>
            <a:r>
              <a:rPr lang="en-US" sz="2800" smtClean="0"/>
              <a:t>Waking and sleeping</a:t>
            </a:r>
          </a:p>
          <a:p>
            <a:r>
              <a:rPr lang="en-US" sz="2800" smtClean="0"/>
              <a:t>Sensory Organs</a:t>
            </a:r>
          </a:p>
          <a:p>
            <a:r>
              <a:rPr lang="en-US" sz="2800" smtClean="0"/>
              <a:t>Body covered with fine hair (lanugo)</a:t>
            </a:r>
          </a:p>
          <a:p>
            <a:pPr>
              <a:buFont typeface="Wingdings" pitchFamily="2" charset="2"/>
              <a:buNone/>
            </a:pPr>
            <a:endParaRPr lang="en-US" sz="2800" b="1" smtClean="0"/>
          </a:p>
          <a:p>
            <a:endParaRPr lang="en-US" sz="2800" b="1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2</a:t>
            </a:r>
            <a:r>
              <a:rPr lang="en-US" baseline="30000" smtClean="0">
                <a:solidFill>
                  <a:schemeClr val="tx1"/>
                </a:solidFill>
              </a:rPr>
              <a:t>nd</a:t>
            </a:r>
            <a:r>
              <a:rPr lang="en-US" smtClean="0">
                <a:solidFill>
                  <a:schemeClr val="tx1"/>
                </a:solidFill>
              </a:rPr>
              <a:t> Trimester</a:t>
            </a:r>
          </a:p>
        </p:txBody>
      </p:sp>
      <p:pic>
        <p:nvPicPr>
          <p:cNvPr id="25603" name="Picture 10" descr="18we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4157663" cy="4191000"/>
          </a:xfrm>
          <a:noFill/>
        </p:spPr>
      </p:pic>
      <p:sp>
        <p:nvSpPr>
          <p:cNvPr id="1741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886200" cy="4530725"/>
          </a:xfrm>
        </p:spPr>
        <p:txBody>
          <a:bodyPr/>
          <a:lstStyle/>
          <a:p>
            <a:r>
              <a:rPr lang="en-US" sz="2800" smtClean="0"/>
              <a:t>Urinates in the amniotic fluid</a:t>
            </a:r>
          </a:p>
          <a:p>
            <a:r>
              <a:rPr lang="en-US" sz="2800" smtClean="0"/>
              <a:t>Sucks thumb, and drinks amniotic fluid</a:t>
            </a:r>
          </a:p>
          <a:p>
            <a:r>
              <a:rPr lang="en-US" sz="2800" smtClean="0"/>
              <a:t>Both actions stimulate the development of internal organs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Trimester: 6 – 9 Months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5026025" cy="4495800"/>
          </a:xfrm>
        </p:spPr>
        <p:txBody>
          <a:bodyPr/>
          <a:lstStyle/>
          <a:p>
            <a:r>
              <a:rPr lang="en-US" smtClean="0"/>
              <a:t> Fat deposits form</a:t>
            </a:r>
          </a:p>
          <a:p>
            <a:r>
              <a:rPr lang="en-US" smtClean="0"/>
              <a:t> Circulatory and Respiratory Systems</a:t>
            </a:r>
          </a:p>
          <a:p>
            <a:pPr lvl="1"/>
            <a:r>
              <a:rPr lang="en-US" smtClean="0"/>
              <a:t>Lungs Develop</a:t>
            </a:r>
          </a:p>
          <a:p>
            <a:r>
              <a:rPr lang="en-US" smtClean="0"/>
              <a:t> Body hair is lost</a:t>
            </a:r>
          </a:p>
          <a:p>
            <a:r>
              <a:rPr lang="en-US" smtClean="0"/>
              <a:t> Last weeks, head moves downward</a:t>
            </a:r>
          </a:p>
          <a:p>
            <a:r>
              <a:rPr lang="en-US" smtClean="0"/>
              <a:t> 28 Weeks is 40 cm at 36 Weeks is 45 cm</a:t>
            </a:r>
          </a:p>
        </p:txBody>
      </p:sp>
      <p:pic>
        <p:nvPicPr>
          <p:cNvPr id="26628" name="Picture 7" descr="http://bp2.blogger.com/_KhhL5UGpUsU/Rn2qXAAfTxI/AAAAAAAAAKU/zTHNFOdcvPs/s320/Lanu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952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22" name="Picture 2" descr="http://www.instrumentarium.com/euen/ultrasound/images/products/general-imaging/voluson-730-pro/real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533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4" descr="http://www.maternitysecret.com/wp-content/uploads/2009/03/count-fetal-movement-294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9576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Surgery in the uterus!</a:t>
            </a:r>
            <a:endParaRPr lang="en-US" smtClean="0"/>
          </a:p>
        </p:txBody>
      </p:sp>
      <p:pic>
        <p:nvPicPr>
          <p:cNvPr id="28675" name="Picture 6" descr="baby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382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Environmental Influence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smtClean="0"/>
              <a:t>Teratogens</a:t>
            </a:r>
          </a:p>
        </p:txBody>
      </p:sp>
      <p:pic>
        <p:nvPicPr>
          <p:cNvPr id="29700" name="Picture 2" descr="http://www.madeformums.com/uploads/images/Medium/1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newsimg.bbc.co.uk/media/images/44084000/jpg/_44084708_pregn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"/>
            <a:ext cx="4543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err="1"/>
              <a:t>Teratogens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Teratogens are substances or conditions that affect the normal development of the embryo and fetus.</a:t>
            </a:r>
          </a:p>
          <a:p>
            <a:r>
              <a:rPr lang="en-US" smtClean="0"/>
              <a:t>One teratogen is alcohol. Women that drink during pregnancy run the risk of causing their child developing Fetal Alcohol Syndrome or Fetal Alcohol Effects. </a:t>
            </a:r>
          </a:p>
          <a:p>
            <a:endParaRPr lang="en-US" smtClean="0"/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2819400" y="205740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39750" y="2276475"/>
            <a:ext cx="748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79388" y="2133600"/>
            <a:ext cx="896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30727" name="Picture 2" descr="http://www.flyfishingdevon.co.uk/salmon/year2/psy221psychoteratology/placent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2766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400" smtClean="0">
                <a:solidFill>
                  <a:schemeClr val="tx1"/>
                </a:solidFill>
              </a:rPr>
              <a:t>Sensitivity to Influence</a:t>
            </a:r>
          </a:p>
        </p:txBody>
      </p:sp>
      <p:sp>
        <p:nvSpPr>
          <p:cNvPr id="31747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3708400" y="1916113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539750" y="2276475"/>
            <a:ext cx="748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179388" y="2133600"/>
            <a:ext cx="896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31751" name="Picture 11" descr="terato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9"/>
          <a:stretch>
            <a:fillRect/>
          </a:stretch>
        </p:blipFill>
        <p:spPr bwMode="auto">
          <a:xfrm>
            <a:off x="0" y="11334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Overview</a:t>
            </a:r>
          </a:p>
        </p:txBody>
      </p:sp>
      <p:pic>
        <p:nvPicPr>
          <p:cNvPr id="14339" name="Picture 18" descr="figurea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6313" y="2000250"/>
            <a:ext cx="4886325" cy="3695700"/>
          </a:xfrm>
          <a:noFill/>
        </p:spPr>
      </p:pic>
      <p:pic>
        <p:nvPicPr>
          <p:cNvPr id="14340" name="Picture 11" descr="blastoc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5"/>
          <a:stretch>
            <a:fillRect/>
          </a:stretch>
        </p:blipFill>
        <p:spPr bwMode="auto">
          <a:xfrm>
            <a:off x="762000" y="0"/>
            <a:ext cx="30241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blastoc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3" t="16129"/>
          <a:stretch>
            <a:fillRect/>
          </a:stretch>
        </p:blipFill>
        <p:spPr bwMode="auto">
          <a:xfrm>
            <a:off x="6624638" y="304800"/>
            <a:ext cx="19097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morul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9429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14"/>
          <p:cNvSpPr>
            <a:spLocks noChangeShapeType="1"/>
          </p:cNvSpPr>
          <p:nvPr/>
        </p:nvSpPr>
        <p:spPr bwMode="auto">
          <a:xfrm>
            <a:off x="1676400" y="1600200"/>
            <a:ext cx="457200" cy="304800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4800600" y="1981200"/>
            <a:ext cx="0" cy="1173163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7696200" y="1989138"/>
            <a:ext cx="0" cy="1655762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4410075" y="16002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morula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800" smtClean="0"/>
              <a:t>Alcohol Effects on Developing Embryos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Alcohol can affect the fetus’s brain, central nervous system, and physical development. </a:t>
            </a:r>
          </a:p>
          <a:p>
            <a:r>
              <a:rPr lang="en-US" smtClean="0"/>
              <a:t>Alcohol will dehydrate the growing cells of the fetus, causing cell death.</a:t>
            </a:r>
          </a:p>
          <a:p>
            <a:r>
              <a:rPr lang="en-US" smtClean="0"/>
              <a:t>These children are more likely to have decreased weight and head size, malformations of the head and face, and varying degrees of learning and memory difficulties.  </a:t>
            </a:r>
          </a:p>
          <a:p>
            <a:endParaRPr lang="en-US" smtClean="0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708400" y="1916113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39750" y="2276475"/>
            <a:ext cx="748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3708400" y="1916113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539750" y="2276475"/>
            <a:ext cx="748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79388" y="2133600"/>
            <a:ext cx="896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379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Signs</a:t>
            </a:r>
          </a:p>
        </p:txBody>
      </p:sp>
      <p:sp>
        <p:nvSpPr>
          <p:cNvPr id="33798" name="Rectangle 1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smtClean="0"/>
              <a:t>Although not completely agreed upon</a:t>
            </a:r>
          </a:p>
        </p:txBody>
      </p:sp>
      <p:pic>
        <p:nvPicPr>
          <p:cNvPr id="33799" name="Picture 13" descr="f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05075"/>
            <a:ext cx="5410200" cy="362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708400" y="1916113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539750" y="2276475"/>
            <a:ext cx="748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79388" y="2133600"/>
            <a:ext cx="896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4821" name="Rectangle 1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FAS brain images</a:t>
            </a:r>
          </a:p>
        </p:txBody>
      </p:sp>
      <p:pic>
        <p:nvPicPr>
          <p:cNvPr id="34822" name="Picture 13" descr="baby%20brains%20with%20caption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4313" y="1600200"/>
            <a:ext cx="6410325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Fertilization</a:t>
            </a:r>
          </a:p>
        </p:txBody>
      </p:sp>
      <p:pic>
        <p:nvPicPr>
          <p:cNvPr id="15363" name="Picture 10" descr="day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975" y="3228975"/>
            <a:ext cx="2711450" cy="1292225"/>
          </a:xfrm>
          <a:noFill/>
        </p:spPr>
      </p:pic>
      <p:pic>
        <p:nvPicPr>
          <p:cNvPr id="15364" name="Picture 11" descr="spermeg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908175"/>
            <a:ext cx="4572000" cy="4271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Zygote to Morula through cleavage</a:t>
            </a:r>
          </a:p>
        </p:txBody>
      </p:sp>
      <p:pic>
        <p:nvPicPr>
          <p:cNvPr id="16387" name="Picture 13" descr="days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188" y="3252788"/>
            <a:ext cx="2613025" cy="1244600"/>
          </a:xfrm>
          <a:noFill/>
        </p:spPr>
      </p:pic>
      <p:pic>
        <p:nvPicPr>
          <p:cNvPr id="16388" name="Picture 12" descr="days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9688" y="3009900"/>
            <a:ext cx="3336925" cy="173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Morula: still totipotent (days 1-4)</a:t>
            </a:r>
          </a:p>
        </p:txBody>
      </p:sp>
      <p:pic>
        <p:nvPicPr>
          <p:cNvPr id="17411" name="Picture 7" descr="fer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838" y="1524000"/>
            <a:ext cx="4579937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Blastocyst (Days 5 – 7)</a:t>
            </a:r>
          </a:p>
        </p:txBody>
      </p:sp>
      <p:pic>
        <p:nvPicPr>
          <p:cNvPr id="9219" name="Picture 11" descr="days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" y="1687513"/>
            <a:ext cx="2551113" cy="1317625"/>
          </a:xfrm>
          <a:noFill/>
        </p:spPr>
      </p:pic>
      <p:pic>
        <p:nvPicPr>
          <p:cNvPr id="9220" name="Picture 12" descr="5daysol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200400"/>
            <a:ext cx="3627438" cy="3117850"/>
          </a:xfrm>
          <a:noFill/>
        </p:spPr>
      </p:pic>
      <p:pic>
        <p:nvPicPr>
          <p:cNvPr id="9224" name="Picture 8" descr="http://embryology.med.unsw.edu.au/medicine/images/st11membra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9909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Review of Terms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2400" smtClean="0"/>
              <a:t>	Zygote	</a:t>
            </a:r>
            <a:r>
              <a:rPr lang="sv-SE" sz="2400" smtClean="0">
                <a:sym typeface="Wingdings" pitchFamily="2" charset="2"/>
              </a:rPr>
              <a:t>	</a:t>
            </a:r>
            <a:r>
              <a:rPr lang="sv-SE" sz="2400" smtClean="0"/>
              <a:t>morula	</a:t>
            </a:r>
            <a:r>
              <a:rPr lang="sv-SE" sz="2400" smtClean="0">
                <a:sym typeface="Wingdings" pitchFamily="2" charset="2"/>
              </a:rPr>
              <a:t>	</a:t>
            </a:r>
            <a:r>
              <a:rPr lang="sv-SE" sz="2400" smtClean="0"/>
              <a:t>blastula </a:t>
            </a:r>
            <a:r>
              <a:rPr lang="sv-SE" sz="2400" smtClean="0">
                <a:sym typeface="Wingdings" pitchFamily="2" charset="2"/>
              </a:rPr>
              <a:t></a:t>
            </a:r>
            <a:endParaRPr lang="sv-SE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1800" smtClean="0"/>
              <a:t>Days: 1		</a:t>
            </a:r>
            <a:r>
              <a:rPr lang="sv-SE" sz="1800" smtClean="0">
                <a:sym typeface="Wingdings" pitchFamily="2" charset="2"/>
              </a:rPr>
              <a:t>	 2 – 4			5 - 7</a:t>
            </a:r>
            <a:endParaRPr lang="sv-SE" sz="1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v-SE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2400" smtClean="0"/>
              <a:t>	embryo	</a:t>
            </a:r>
            <a:r>
              <a:rPr lang="sv-SE" sz="2400" smtClean="0">
                <a:sym typeface="Wingdings" pitchFamily="2" charset="2"/>
              </a:rPr>
              <a:t></a:t>
            </a:r>
            <a:r>
              <a:rPr lang="sv-SE" sz="2400" smtClean="0"/>
              <a:t> 	fetus		</a:t>
            </a:r>
            <a:r>
              <a:rPr lang="sv-SE" sz="2400" smtClean="0">
                <a:sym typeface="Wingdings" pitchFamily="2" charset="2"/>
              </a:rPr>
              <a:t>	</a:t>
            </a:r>
            <a:r>
              <a:rPr lang="sv-SE" sz="2400" smtClean="0"/>
              <a:t>baby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sz="1800" smtClean="0"/>
              <a:t>Weeks: 2 – 8	</a:t>
            </a:r>
            <a:r>
              <a:rPr lang="sv-SE" sz="1800" smtClean="0">
                <a:sym typeface="Wingdings" pitchFamily="2" charset="2"/>
              </a:rPr>
              <a:t>	8 – birth		after birth</a:t>
            </a:r>
            <a:endParaRPr lang="sv-SE" sz="1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Cell Development (all with mitosis)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Cleavage – simple duplication (smaller size)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Gastrulation – formation of distinct germ layers.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Morphogenesis – organization of cells into body plan.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Differentiation – cells with different function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Growth – increase size, energy storage, more complex function.</a:t>
            </a:r>
            <a:endParaRPr lang="en-US" sz="21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Gestation in Humans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9 Months</a:t>
            </a:r>
          </a:p>
          <a:p>
            <a:pPr lvl="1"/>
            <a:r>
              <a:rPr lang="en-US" smtClean="0"/>
              <a:t>Divided into three trimesters (3 mo. each)</a:t>
            </a:r>
          </a:p>
        </p:txBody>
      </p:sp>
      <p:pic>
        <p:nvPicPr>
          <p:cNvPr id="20484" name="Picture 7" descr="http://wguide.uchicago.edu/ch06_image03trime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7721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Trimester</a:t>
            </a: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Yolk sac produces blood cells.</a:t>
            </a:r>
          </a:p>
          <a:p>
            <a:r>
              <a:rPr lang="en-US" sz="2800" smtClean="0"/>
              <a:t>Later, the bone marrow will take this role over and produce blood cells.</a:t>
            </a:r>
          </a:p>
          <a:p>
            <a:r>
              <a:rPr lang="en-US" sz="2800" smtClean="0"/>
              <a:t>NS begins</a:t>
            </a:r>
          </a:p>
          <a:p>
            <a:endParaRPr lang="en-US" sz="2800" smtClean="0"/>
          </a:p>
        </p:txBody>
      </p:sp>
      <p:pic>
        <p:nvPicPr>
          <p:cNvPr id="21508" name="Picture 15" descr="embyo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7013" y="1768475"/>
            <a:ext cx="2720975" cy="1852613"/>
          </a:xfrm>
          <a:noFill/>
        </p:spPr>
      </p:pic>
      <p:pic>
        <p:nvPicPr>
          <p:cNvPr id="21509" name="Picture 16" descr="2week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191000"/>
            <a:ext cx="1638300" cy="1793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522</TotalTime>
  <Words>319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Tw Cen MT</vt:lpstr>
      <vt:lpstr>Wingdings</vt:lpstr>
      <vt:lpstr>Wingdings 2</vt:lpstr>
      <vt:lpstr>Times New Roman</vt:lpstr>
      <vt:lpstr>Median</vt:lpstr>
      <vt:lpstr>A view into the Womb</vt:lpstr>
      <vt:lpstr>Overview</vt:lpstr>
      <vt:lpstr>Fertilization</vt:lpstr>
      <vt:lpstr>Zygote to Morula through cleavage</vt:lpstr>
      <vt:lpstr>Morula: still totipotent (days 1-4)</vt:lpstr>
      <vt:lpstr>Blastocyst (Days 5 – 7)</vt:lpstr>
      <vt:lpstr>Review of Terms</vt:lpstr>
      <vt:lpstr>Gestation in Humans</vt:lpstr>
      <vt:lpstr>1st Trimester</vt:lpstr>
      <vt:lpstr>1st Trimester</vt:lpstr>
      <vt:lpstr>1st Trimester</vt:lpstr>
      <vt:lpstr>2nd Trimester</vt:lpstr>
      <vt:lpstr>2nd Trimester</vt:lpstr>
      <vt:lpstr>3rd Trimester: 6 – 9 Months</vt:lpstr>
      <vt:lpstr>PowerPoint Presentation</vt:lpstr>
      <vt:lpstr>Surgery in the uterus!</vt:lpstr>
      <vt:lpstr>Environmental Influence</vt:lpstr>
      <vt:lpstr>Teratogens </vt:lpstr>
      <vt:lpstr>Sensitivity to Influence</vt:lpstr>
      <vt:lpstr>Alcohol Effects on Developing Embryos</vt:lpstr>
      <vt:lpstr>Common Signs</vt:lpstr>
      <vt:lpstr>FAS brain images</vt:lpstr>
    </vt:vector>
  </TitlesOfParts>
  <Company>Sexsmith Secondary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view into the Womb</dc:title>
  <dc:creator>Daniel Standring</dc:creator>
  <cp:lastModifiedBy>Windows User</cp:lastModifiedBy>
  <cp:revision>73</cp:revision>
  <dcterms:created xsi:type="dcterms:W3CDTF">2000-10-23T19:05:31Z</dcterms:created>
  <dcterms:modified xsi:type="dcterms:W3CDTF">2016-03-01T18:28:54Z</dcterms:modified>
</cp:coreProperties>
</file>