
<file path=[Content_Types].xml><?xml version="1.0" encoding="utf-8"?>
<Types xmlns="http://schemas.openxmlformats.org/package/2006/content-types">
  <Default Extension="rels" ContentType="application/vnd.openxmlformats-package.relationships+xml"/>
  <Default Extension="fntdata" ContentType="application/x-fontdata"/>
  <Default Extension="xml" ContentType="application/xml"/>
  <Default Extension="gif" ContentType="image/gif"/>
  <Default Extension="jpg" ContentType="image/jpeg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1" r:id="rId3"/>
    <p:sldMasterId id="2147483652" r:id="rId4"/>
    <p:sldMasterId id="214748365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6858000" cx="9144000"/>
  <p:notesSz cx="7772400" cy="10058400"/>
  <p:embeddedFontLst>
    <p:embeddedFont>
      <p:font typeface="Merriweather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erriweather-bold.fntdata"/><Relationship Id="rId11" Type="http://schemas.openxmlformats.org/officeDocument/2006/relationships/slide" Target="slides/slide5.xml"/><Relationship Id="rId22" Type="http://schemas.openxmlformats.org/officeDocument/2006/relationships/font" Target="fonts/Merriweather-boldItalic.fntdata"/><Relationship Id="rId10" Type="http://schemas.openxmlformats.org/officeDocument/2006/relationships/slide" Target="slides/slide4.xml"/><Relationship Id="rId21" Type="http://schemas.openxmlformats.org/officeDocument/2006/relationships/font" Target="fonts/Merriweather-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3.xml"/><Relationship Id="rId19" Type="http://schemas.openxmlformats.org/officeDocument/2006/relationships/font" Target="fonts/Merriweather-regular.fntdata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777225" y="4777725"/>
            <a:ext cx="6217899" cy="45262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" type="body"/>
          </p:nvPr>
        </p:nvSpPr>
        <p:spPr>
          <a:xfrm>
            <a:off x="777225" y="4777725"/>
            <a:ext cx="6217899" cy="45262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idx="1" type="body"/>
          </p:nvPr>
        </p:nvSpPr>
        <p:spPr>
          <a:xfrm>
            <a:off x="777225" y="4777725"/>
            <a:ext cx="6217899" cy="45262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x="777225" y="4777725"/>
            <a:ext cx="6217899" cy="45262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777225" y="4777725"/>
            <a:ext cx="6217899" cy="45262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idx="1" type="body"/>
          </p:nvPr>
        </p:nvSpPr>
        <p:spPr>
          <a:xfrm>
            <a:off x="777225" y="4777725"/>
            <a:ext cx="6217899" cy="45262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idx="1" type="body"/>
          </p:nvPr>
        </p:nvSpPr>
        <p:spPr>
          <a:xfrm>
            <a:off x="777225" y="4777725"/>
            <a:ext cx="6217899" cy="45262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777225" y="4777725"/>
            <a:ext cx="6217899" cy="45262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idx="1" type="body"/>
          </p:nvPr>
        </p:nvSpPr>
        <p:spPr>
          <a:xfrm>
            <a:off x="777225" y="4777725"/>
            <a:ext cx="6217899" cy="45262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idx="1" type="body"/>
          </p:nvPr>
        </p:nvSpPr>
        <p:spPr>
          <a:xfrm>
            <a:off x="777225" y="4777725"/>
            <a:ext cx="6217899" cy="45262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idx="1" type="body"/>
          </p:nvPr>
        </p:nvSpPr>
        <p:spPr>
          <a:xfrm>
            <a:off x="777225" y="4777725"/>
            <a:ext cx="6217899" cy="45262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idx="1" type="body"/>
          </p:nvPr>
        </p:nvSpPr>
        <p:spPr>
          <a:xfrm>
            <a:off x="777225" y="4777725"/>
            <a:ext cx="6217899" cy="45262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idx="1" type="body"/>
          </p:nvPr>
        </p:nvSpPr>
        <p:spPr>
          <a:xfrm>
            <a:off x="777225" y="4777725"/>
            <a:ext cx="6217899" cy="45262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3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533520" y="-214560"/>
            <a:ext cx="7851239" cy="34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533520" y="3228480"/>
            <a:ext cx="7854480" cy="17521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356519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9" name="Shape 9"/>
          <p:cNvSpPr txBox="1"/>
          <p:nvPr/>
        </p:nvSpPr>
        <p:spPr>
          <a:xfrm>
            <a:off x="2666880" y="6356519"/>
            <a:ext cx="3352319" cy="36467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924679" y="6356519"/>
            <a:ext cx="761759" cy="36467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CA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704160"/>
            <a:ext cx="822923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935359"/>
            <a:ext cx="8229239" cy="43887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15" name="Shape 15"/>
          <p:cNvSpPr txBox="1"/>
          <p:nvPr>
            <p:ph idx="10" type="dt"/>
          </p:nvPr>
        </p:nvSpPr>
        <p:spPr>
          <a:xfrm>
            <a:off x="457200" y="6356519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800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16" name="Shape 16"/>
          <p:cNvSpPr txBox="1"/>
          <p:nvPr/>
        </p:nvSpPr>
        <p:spPr>
          <a:xfrm>
            <a:off x="2666880" y="6356519"/>
            <a:ext cx="3352319" cy="36467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7924679" y="6356519"/>
            <a:ext cx="761759" cy="36467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CA"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457200" y="704160"/>
            <a:ext cx="822923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1920240"/>
            <a:ext cx="4038120" cy="44344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x="4648319" y="1920240"/>
            <a:ext cx="4038120" cy="44344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x="457200" y="6356519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800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24" name="Shape 24"/>
          <p:cNvSpPr txBox="1"/>
          <p:nvPr/>
        </p:nvSpPr>
        <p:spPr>
          <a:xfrm>
            <a:off x="2666880" y="6356519"/>
            <a:ext cx="3352319" cy="36467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7924679" y="6356519"/>
            <a:ext cx="761759" cy="36467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CA"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0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3.jpg"/><Relationship Id="rId4" Type="http://schemas.openxmlformats.org/officeDocument/2006/relationships/image" Target="../media/image05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7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2.jpg"/><Relationship Id="rId4" Type="http://schemas.openxmlformats.org/officeDocument/2006/relationships/image" Target="../media/image0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8.gif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/>
        </p:nvSpPr>
        <p:spPr>
          <a:xfrm>
            <a:off x="533520" y="1371600"/>
            <a:ext cx="7851239" cy="1828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-CA" sz="5600">
                <a:solidFill>
                  <a:srgbClr val="50E0EA"/>
                </a:solidFill>
                <a:latin typeface="Calibri"/>
                <a:ea typeface="Calibri"/>
                <a:cs typeface="Calibri"/>
                <a:sym typeface="Calibri"/>
              </a:rPr>
              <a:t>Rh Factor</a:t>
            </a:r>
          </a:p>
        </p:txBody>
      </p:sp>
      <p:sp>
        <p:nvSpPr>
          <p:cNvPr id="32" name="Shape 32"/>
          <p:cNvSpPr txBox="1"/>
          <p:nvPr/>
        </p:nvSpPr>
        <p:spPr>
          <a:xfrm>
            <a:off x="533520" y="3228480"/>
            <a:ext cx="7854480" cy="461627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n-CA" sz="1800">
                <a:solidFill>
                  <a:srgbClr val="000000"/>
                </a:solidFill>
              </a:rPr>
              <a:t>Rh factor or rhesus factor complications with pregnancy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/>
        </p:nvSpPr>
        <p:spPr>
          <a:xfrm>
            <a:off x="457200" y="704160"/>
            <a:ext cx="822923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CA" sz="5000">
                <a:solidFill>
                  <a:srgbClr val="04617B"/>
                </a:solidFill>
                <a:latin typeface="Calibri"/>
                <a:ea typeface="Calibri"/>
                <a:cs typeface="Calibri"/>
                <a:sym typeface="Calibri"/>
              </a:rPr>
              <a:t>Delivery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457200" y="1935359"/>
            <a:ext cx="8229239" cy="4388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CA" sz="1800"/>
              <a:t>This stage can last from .5 to 2 hours.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CA" sz="1800"/>
              <a:t>With strong contractions and pushing the baby is moved through the birth canal.</a:t>
            </a:r>
          </a:p>
        </p:txBody>
      </p:sp>
      <p:pic>
        <p:nvPicPr>
          <p:cNvPr id="89" name="Shape 8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919" y="3505319"/>
            <a:ext cx="3428639" cy="3032639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Shape 9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860000" y="3780000"/>
            <a:ext cx="3445199" cy="2753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/>
        </p:nvSpPr>
        <p:spPr>
          <a:xfrm>
            <a:off x="457200" y="704160"/>
            <a:ext cx="8229239" cy="1235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CA" sz="5000">
                <a:solidFill>
                  <a:srgbClr val="04617B"/>
                </a:solidFill>
                <a:latin typeface="Calibri"/>
                <a:ea typeface="Calibri"/>
                <a:cs typeface="Calibri"/>
                <a:sym typeface="Calibri"/>
              </a:rPr>
              <a:t>Afterbirth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457200" y="1935359"/>
            <a:ext cx="8229239" cy="4388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CA" sz="1800"/>
              <a:t>After baby is born the placenta will follow. This could occur anywhere from 5 minutes to 30 minutes after delivery. </a:t>
            </a:r>
          </a:p>
        </p:txBody>
      </p:sp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40000" y="3472200"/>
            <a:ext cx="4087440" cy="282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/>
        </p:nvSpPr>
        <p:spPr>
          <a:xfrm>
            <a:off x="457200" y="0"/>
            <a:ext cx="822923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CA" sz="5000">
                <a:solidFill>
                  <a:srgbClr val="04617B"/>
                </a:solidFill>
                <a:latin typeface="Calibri"/>
                <a:ea typeface="Calibri"/>
                <a:cs typeface="Calibri"/>
                <a:sym typeface="Calibri"/>
              </a:rPr>
              <a:t>Breastfeeding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457200" y="1219320"/>
            <a:ext cx="3276360" cy="461627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CA" sz="1800"/>
              <a:t>Milk synthesis is stimulated by the pituitary hormone prolactin (PRL)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CA" sz="1800"/>
              <a:t>its release from the breast is stimulated by oxytocin</a:t>
            </a:r>
          </a:p>
        </p:txBody>
      </p:sp>
      <p:pic>
        <p:nvPicPr>
          <p:cNvPr id="104" name="Shape 10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00600" y="304919"/>
            <a:ext cx="3657239" cy="6095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0000" y="4701600"/>
            <a:ext cx="3546720" cy="195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>
            <a:off x="457200" y="704160"/>
            <a:ext cx="822923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CA" sz="5000">
                <a:solidFill>
                  <a:srgbClr val="04617B"/>
                </a:solidFill>
                <a:latin typeface="Calibri"/>
                <a:ea typeface="Calibri"/>
                <a:cs typeface="Calibri"/>
                <a:sym typeface="Calibri"/>
              </a:rPr>
              <a:t>ABO blood group Review </a:t>
            </a:r>
          </a:p>
        </p:txBody>
      </p:sp>
      <p:sp>
        <p:nvSpPr>
          <p:cNvPr id="38" name="Shape 38"/>
          <p:cNvSpPr txBox="1"/>
          <p:nvPr/>
        </p:nvSpPr>
        <p:spPr>
          <a:xfrm>
            <a:off x="457200" y="1935359"/>
            <a:ext cx="8229239" cy="4388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r>
              <a:rPr lang="en-CA" sz="2600"/>
              <a:t>The I gene encodes enzymes that attach cell surface molecules on the sugar chains of red blood cells.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r>
              <a:rPr lang="en-CA" sz="2200"/>
              <a:t>A allele	attaches antigen A </a:t>
            </a: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r>
              <a:rPr lang="en-CA" sz="2200"/>
              <a:t>B allele	attaches antigen B </a:t>
            </a: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r>
              <a:rPr lang="en-CA" sz="2200"/>
              <a:t>O allele	no attachment performed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r>
              <a:rPr lang="en-CA" sz="2600"/>
              <a:t>Blood type incompatibility</a:t>
            </a: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r>
              <a:rPr lang="en-CA" sz="2200"/>
              <a:t>A person with type A blood who is transfused with type B blood will have antibodies that recognize and destroy the red blood cells carrying type B.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2494800" y="5349960"/>
            <a:ext cx="4425119" cy="82187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CA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Type O is the universal donor.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CA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Type AB is the universal recipient</a:t>
            </a:r>
            <a:r>
              <a:rPr lang="en-CA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pic>
        <p:nvPicPr>
          <p:cNvPr id="44" name="Shape 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0880" y="380880"/>
            <a:ext cx="8534159" cy="48178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/>
        </p:nvSpPr>
        <p:spPr>
          <a:xfrm>
            <a:off x="457200" y="304919"/>
            <a:ext cx="822923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CA" sz="5000">
                <a:solidFill>
                  <a:srgbClr val="04617B"/>
                </a:solidFill>
                <a:latin typeface="Calibri"/>
                <a:ea typeface="Calibri"/>
                <a:cs typeface="Calibri"/>
                <a:sym typeface="Calibri"/>
              </a:rPr>
              <a:t>Rh factor</a:t>
            </a:r>
          </a:p>
        </p:txBody>
      </p:sp>
      <p:sp>
        <p:nvSpPr>
          <p:cNvPr id="50" name="Shape 50"/>
          <p:cNvSpPr txBox="1"/>
          <p:nvPr/>
        </p:nvSpPr>
        <p:spPr>
          <a:xfrm>
            <a:off x="457200" y="1523879"/>
            <a:ext cx="8229239" cy="4388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CA" sz="2100"/>
              <a:t>Rh factor or rhesus factor is another blood group affecting cell surface molecules.  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CA" sz="2100"/>
              <a:t>Phenotypes: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CA" sz="2000"/>
              <a:t>Rh+      - produces Rh factor on RBC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CA" sz="2000"/>
              <a:t>Rh-       - no Rh factor on RBC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CA" sz="2100"/>
              <a:t>Rh incompatibility occurs when an Rh- mother has an Rh+ child. 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CA" sz="2000"/>
              <a:t>hemolytic disease of the newborn  - HDN 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CA" sz="2000"/>
              <a:t>HDN occurs with the second pregnancy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CA" sz="2000"/>
              <a:t>preventable through screening and anti-Rh+ therapy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/>
        </p:nvSpPr>
        <p:spPr>
          <a:xfrm>
            <a:off x="457200" y="228600"/>
            <a:ext cx="822923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CA" sz="5000">
                <a:solidFill>
                  <a:srgbClr val="04617B"/>
                </a:solidFill>
                <a:latin typeface="Calibri"/>
                <a:ea typeface="Calibri"/>
                <a:cs typeface="Calibri"/>
                <a:sym typeface="Calibri"/>
              </a:rPr>
              <a:t>Steps to HDN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x="457200" y="1600200"/>
            <a:ext cx="4038120" cy="5059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CA" sz="2000"/>
              <a:t>Rh- Mom exposed to Rh+ blood of first fetus </a:t>
            </a:r>
            <a:r>
              <a:rPr i="1" lang="en-CA" sz="2000"/>
              <a:t>during</a:t>
            </a:r>
            <a:r>
              <a:rPr lang="en-CA" sz="2000"/>
              <a:t> birth.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CA" sz="2000"/>
              <a:t>Mom develops antibodies.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CA" sz="2000"/>
              <a:t>During </a:t>
            </a:r>
            <a:r>
              <a:rPr i="1" lang="en-CA" sz="2000"/>
              <a:t>second</a:t>
            </a:r>
            <a:r>
              <a:rPr lang="en-CA" sz="2000"/>
              <a:t> pregnancy, if fetus is Rh+, mom’s antibodies diffuse through the placental barrier and bind (clump) to the fetal blood.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CA" sz="2000"/>
              <a:t>Miscarriage / Death occurs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x="4724280" y="1600200"/>
            <a:ext cx="4038120" cy="461627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CA" sz="2600"/>
              <a:t>Prevention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CA" sz="2600"/>
              <a:t>Mother is given immune suppression drugs for around 3 weeks during and around the birth event.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pic>
        <p:nvPicPr>
          <p:cNvPr id="62" name="Shape 6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00000" y="4500000"/>
            <a:ext cx="2638799" cy="2129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/>
        </p:nvSpPr>
        <p:spPr>
          <a:xfrm>
            <a:off x="533520" y="380880"/>
            <a:ext cx="7851239" cy="10663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CA" sz="5600">
                <a:solidFill>
                  <a:srgbClr val="50E0EA"/>
                </a:solidFill>
                <a:latin typeface="Calibri"/>
                <a:ea typeface="Calibri"/>
                <a:cs typeface="Calibri"/>
                <a:sym typeface="Calibri"/>
              </a:rPr>
              <a:t>Labour and Delivery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533520" y="3228480"/>
            <a:ext cx="7854480" cy="17521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9" name="Shape 6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2480" y="2340000"/>
            <a:ext cx="5047919" cy="3812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/>
        </p:nvSpPr>
        <p:spPr>
          <a:xfrm>
            <a:off x="457200" y="704160"/>
            <a:ext cx="822923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CA" sz="5000">
                <a:solidFill>
                  <a:srgbClr val="04617B"/>
                </a:solidFill>
                <a:latin typeface="Calibri"/>
                <a:ea typeface="Calibri"/>
                <a:cs typeface="Calibri"/>
                <a:sym typeface="Calibri"/>
              </a:rPr>
              <a:t>Hormonal Control at Birth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457200" y="1935359"/>
            <a:ext cx="8229239" cy="38552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CA" sz="1800"/>
              <a:t>Estrogen levels rise (placenta)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CA" sz="1800"/>
              <a:t>uterus expresses receptors for oxytocin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CA" sz="1800"/>
              <a:t>Oxytocin  (posterior pituitary)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CA" sz="1800"/>
              <a:t>oxytocin and prostaglandins cause the uterus to contract and labor begins.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CA" sz="1800"/>
              <a:t>Relaxin (more in other animals)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CA" sz="1800"/>
              <a:t>relax the pubic ligaments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CA" sz="1800"/>
              <a:t>soften and enlarge the opening to the cervix.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/>
        </p:nvSpPr>
        <p:spPr>
          <a:xfrm>
            <a:off x="457200" y="228600"/>
            <a:ext cx="822923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CA" sz="5000">
                <a:solidFill>
                  <a:srgbClr val="04617B"/>
                </a:solidFill>
                <a:latin typeface="Calibri"/>
                <a:ea typeface="Calibri"/>
                <a:cs typeface="Calibri"/>
                <a:sym typeface="Calibri"/>
              </a:rPr>
              <a:t>Three Stages to Labour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x="457200" y="1371600"/>
            <a:ext cx="8229239" cy="240767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CA" sz="1800"/>
              <a:t>Early Labour (0-3cm) – contractions every 5  minutes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CA" sz="1800"/>
              <a:t>Active Labour (4cm-7cm) – contractions less than 5 minutes apart.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CA" sz="1800"/>
              <a:t>Transition (8cm-10cm) – contractions last 60s-90s with approximately 45s rest.</a:t>
            </a:r>
          </a:p>
        </p:txBody>
      </p:sp>
      <p:pic>
        <p:nvPicPr>
          <p:cNvPr id="82" name="Shape 8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4600" y="3809880"/>
            <a:ext cx="3809520" cy="3047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Daniel Standring</dc:creator>
</cp:coreProperties>
</file>