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0" r:id="rId3"/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embeddedFontLst>
    <p:embeddedFont>
      <p:font typeface="Rokkitt"/>
      <p:regular r:id="rId29"/>
      <p:bold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kkit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Rokkitt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 rot="10800000">
            <a:off x="-11798300" y="-11796712"/>
            <a:ext cx="11798300" cy="1249203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2143125" y="695325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5225"/>
            <a:ext cx="2132011" cy="4746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243637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8012" cy="45243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/>
          <p:nvPr/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2011" cy="4746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74637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00200"/>
            <a:ext cx="8228012" cy="45243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3637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Relationship Id="rId4" Type="http://schemas.openxmlformats.org/officeDocument/2006/relationships/image" Target="../media/image00.jpg"/><Relationship Id="rId5" Type="http://schemas.openxmlformats.org/officeDocument/2006/relationships/image" Target="../media/image03.jpg"/><Relationship Id="rId6" Type="http://schemas.openxmlformats.org/officeDocument/2006/relationships/image" Target="../media/image04.jpg"/><Relationship Id="rId7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Relationship Id="rId6" Type="http://schemas.openxmlformats.org/officeDocument/2006/relationships/image" Target="../media/image1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Relationship Id="rId6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Relationship Id="rId6" Type="http://schemas.openxmlformats.org/officeDocument/2006/relationships/image" Target="../media/image1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Relationship Id="rId6" Type="http://schemas.openxmlformats.org/officeDocument/2006/relationships/image" Target="../media/image1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Relationship Id="rId6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jpg"/><Relationship Id="rId4" Type="http://schemas.openxmlformats.org/officeDocument/2006/relationships/image" Target="../media/image06.jpg"/><Relationship Id="rId5" Type="http://schemas.openxmlformats.org/officeDocument/2006/relationships/image" Target="../media/image11.jpg"/><Relationship Id="rId6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642937" y="214312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 – natal testing</a:t>
            </a:r>
            <a:b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it and why do we do it?</a:t>
            </a:r>
          </a:p>
        </p:txBody>
      </p:sp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75" y="1714500"/>
            <a:ext cx="4152899" cy="243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00812" y="1714500"/>
            <a:ext cx="2133599" cy="321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0125" y="2714625"/>
            <a:ext cx="2857499" cy="387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286250" y="3714750"/>
            <a:ext cx="3876675" cy="256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86000" y="2500311"/>
            <a:ext cx="3819525" cy="294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142875" y="908050"/>
            <a:ext cx="9001125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kkitt"/>
              <a:buNone/>
            </a:pPr>
            <a:r>
              <a:rPr b="1" i="0" lang="en-US" sz="4400" u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Reproductive Technologies</a:t>
            </a: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539750" y="2205036"/>
            <a:ext cx="7921624" cy="414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Technologies that enhance reproductive potential were an incredible achievement for infertile couples (although not for sterile couples).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Sterile – men and women unable to have children.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Infertile – men and women who have had trouble conceiving children (unsuccessful after one year of trying).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539750" y="1412875"/>
            <a:ext cx="7921624" cy="324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Common causes of infertility: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obstruction in epididymis or vas deferens.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low sperm count (due to smoking, temp, infection)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inability to become erect or ejaculate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539750" y="1196975"/>
            <a:ext cx="7921624" cy="324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Common causes of infertility: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WOMEN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blocked oviducts (often due to STI)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endometriosis (endometrium grows outside uterus)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damaged eggs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76600" y="3500437"/>
            <a:ext cx="3816349" cy="3090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142875" y="908050"/>
            <a:ext cx="9001125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kkitt"/>
              <a:buNone/>
            </a:pPr>
            <a:r>
              <a:rPr b="1" i="0" lang="en-US" sz="4400" u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Reproductive Technologies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539750" y="2205036"/>
            <a:ext cx="7921624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Artificial Insemination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Sperm are collected, concentrated, and placed in woman’s vagina.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Sperm banks can provide sperm for AI.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468312" y="1125537"/>
            <a:ext cx="7921624" cy="59912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In-Vitro Fertilization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Female is given hormone (GnRH) to promote follicle development and eggs are removed from developing follicles in the female ovary.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Sperm is collected from male.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Egg and sperm are placed in laboratory glassware with the hope that fertilization will occur.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After 2-5 days, the fertilized egg is replaced into the uterus.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Success rate varies greatly, but can be as high as 40% in 30 year old women. That is why many eggs are removed, to increase success!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/>
        </p:nvSpPr>
        <p:spPr>
          <a:xfrm>
            <a:off x="468312" y="1125537"/>
            <a:ext cx="7921624" cy="157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In-Vitro Fertilization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79611" y="1557337"/>
            <a:ext cx="4968875" cy="496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468312" y="1125537"/>
            <a:ext cx="7921624" cy="39719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Gamete In-Vitro Fertilization (GIFT)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GIFT  begins in the exact same way as IVF.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thing that makes GIFT different is that eggs and sperm are put into the oviduct instead of lab glassware.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Success rate is higher than with IVF.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468312" y="1125537"/>
            <a:ext cx="7921624" cy="470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Intracytoplasmic Sperm Injection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This sperm injection is similar to IVF.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thing that makes this technology different is that sperm are inserted directly into the egg, rather than allowing sperm to try and penetrate the egg on their own.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Fertilized eggs are then put                                               into the female’s oviduct.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859337" y="3500437"/>
            <a:ext cx="2616200" cy="3143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468312" y="1125537"/>
            <a:ext cx="7921624" cy="50688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Surrogacy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When a female can not carry a child, another women can perform that task.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surrogate mother may only contribute the uterus, which means a fertilized eggs is inserted into her oviduct via IVF.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surrogate mother may also contribute her egg, which means sperm are injected into her uterus via AI.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>
            <a:off x="468312" y="1125537"/>
            <a:ext cx="7921624" cy="24939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Vasectomy and Tubal Ligation Reversals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Although success rates are not particularly high, these procedures can be surgically repaired.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Common Tests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Genetic or Chromosomal Tests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amniocentesis 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chorionic villus sampling 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fetal blood sampling (cordeocentesis)</a:t>
            </a:r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7436" y="3857625"/>
            <a:ext cx="4190999" cy="2605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/>
        </p:nvSpPr>
        <p:spPr>
          <a:xfrm>
            <a:off x="179386" y="1125537"/>
            <a:ext cx="8964612" cy="63722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Thought Questions 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each of the following situations, suggest a reproductive technology that might be appropriate: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Male has low sperm count and female is reproductively healthy.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Male has healthy sperm count and female rarely ovulates, but is otherwise reproductively healthy.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Male has a healthy sperm count, but female has blocked oviducts.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Female has no male partner but wants to conceive.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179386" y="1125537"/>
            <a:ext cx="8964612" cy="212883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1258887" y="2205036"/>
            <a:ext cx="6842124" cy="18176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Unit Review Questions from Diploma: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Answer as groups.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will correct together.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x="3203575" y="0"/>
            <a:ext cx="5940424" cy="1595436"/>
          </a:xfrm>
          <a:prstGeom prst="rect">
            <a:avLst/>
          </a:prstGeom>
          <a:solidFill>
            <a:srgbClr val="FFFF99"/>
          </a:solidFill>
          <a:ln cap="flat" cmpd="sng" w="9525">
            <a:solidFill>
              <a:srgbClr val="FFFF99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2:                                   Reproduction &amp; Development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179386" y="1125537"/>
            <a:ext cx="8964612" cy="212883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1916111"/>
            <a:ext cx="9288461" cy="340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Shape 212"/>
          <p:cNvSpPr txBox="1"/>
          <p:nvPr/>
        </p:nvSpPr>
        <p:spPr>
          <a:xfrm>
            <a:off x="3203575" y="0"/>
            <a:ext cx="5940424" cy="1595436"/>
          </a:xfrm>
          <a:prstGeom prst="rect">
            <a:avLst/>
          </a:prstGeom>
          <a:solidFill>
            <a:srgbClr val="FFFF99"/>
          </a:solidFill>
          <a:ln cap="flat" cmpd="sng" w="9525">
            <a:solidFill>
              <a:srgbClr val="FFFF99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2:                                   Reproduction &amp; Development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/>
        </p:nvSpPr>
        <p:spPr>
          <a:xfrm>
            <a:off x="179386" y="1125537"/>
            <a:ext cx="8964612" cy="212883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3850" y="0"/>
            <a:ext cx="8280399" cy="669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ECEEF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rgbClr val="CECEEF"/>
                </a:solidFill>
                <a:latin typeface="Arial"/>
                <a:ea typeface="Arial"/>
                <a:cs typeface="Arial"/>
                <a:sym typeface="Arial"/>
              </a:rPr>
              <a:t>Amniocentesis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Amniocentesis</a:t>
            </a: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samples the fluid (</a:t>
            </a:r>
            <a:r>
              <a:rPr b="1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amniotic fluid</a:t>
            </a: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that surrounds the growing baby in the uterus.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the fluid, there are cells from the baby, can be grown and analyzed. 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done between 15 to 18 weeks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two to three weeks before the results are back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BBE0E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Amniocentesis</a:t>
            </a:r>
          </a:p>
        </p:txBody>
      </p:sp>
      <p:grpSp>
        <p:nvGrpSpPr>
          <p:cNvPr id="53" name="Shape 53"/>
          <p:cNvGrpSpPr/>
          <p:nvPr/>
        </p:nvGrpSpPr>
        <p:grpSpPr>
          <a:xfrm>
            <a:off x="3236911" y="1600200"/>
            <a:ext cx="2668586" cy="4530724"/>
            <a:chOff x="3236911" y="1600200"/>
            <a:chExt cx="2668586" cy="4530724"/>
          </a:xfrm>
        </p:grpSpPr>
        <p:pic>
          <p:nvPicPr>
            <p:cNvPr id="54" name="Shape 5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6911" y="1600200"/>
              <a:ext cx="2668586" cy="45307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Shape 55"/>
            <p:cNvSpPr/>
            <p:nvPr/>
          </p:nvSpPr>
          <p:spPr>
            <a:xfrm>
              <a:off x="3236911" y="1600200"/>
              <a:ext cx="2668586" cy="45307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Chorionic Villus Sampling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chorionic villus sampling</a:t>
            </a: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(CVS) obtains tissue from the placenta (</a:t>
            </a:r>
            <a:r>
              <a:rPr b="1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chorion</a:t>
            </a: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instead of fluid.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tissue can be taken by inserting a needle through the abdomen.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between weeks nine and 11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results obtained earlier in pregnancy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CVS carries a higher risk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Chorionic Villus Sampling (CVS)</a:t>
            </a:r>
          </a:p>
        </p:txBody>
      </p:sp>
      <p:grpSp>
        <p:nvGrpSpPr>
          <p:cNvPr id="67" name="Shape 67"/>
          <p:cNvGrpSpPr/>
          <p:nvPr/>
        </p:nvGrpSpPr>
        <p:grpSpPr>
          <a:xfrm>
            <a:off x="3130550" y="1600200"/>
            <a:ext cx="2881312" cy="4530724"/>
            <a:chOff x="3130550" y="1600200"/>
            <a:chExt cx="2881312" cy="4530724"/>
          </a:xfrm>
        </p:grpSpPr>
        <p:pic>
          <p:nvPicPr>
            <p:cNvPr id="68" name="Shape 6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130550" y="1600200"/>
              <a:ext cx="2881312" cy="45307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Shape 69"/>
            <p:cNvSpPr/>
            <p:nvPr/>
          </p:nvSpPr>
          <p:spPr>
            <a:xfrm>
              <a:off x="3130550" y="1600200"/>
              <a:ext cx="2881312" cy="45307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457200" y="220662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Fetal Blood Sampling (cordeocentesis)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Fetal blood sampling:</a:t>
            </a: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fetal blood is obtained from the umbilical cord for analysis.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needle through the mother's abdomen into the umbilical cord and withdraws a blood sample.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be done from 18 weeks to full term.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Results are back the fastest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Karyotype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457200" y="1600200"/>
            <a:ext cx="4038599" cy="453072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2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karyotype is the characteristic chromosome complement of a species</a:t>
            </a:r>
          </a:p>
          <a:p>
            <a:pPr indent="-341312" lvl="0" marL="3413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2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2" lvl="0" marL="3413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2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basic number of chromosomes in the somatic cells of a species is called the somatic number and is designated 2n.</a:t>
            </a:r>
          </a:p>
          <a:p>
            <a:pPr indent="-341312" lvl="0" marL="3413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2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2" lvl="0" marL="34131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2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Thus, in humans 2n=46.</a:t>
            </a:r>
          </a:p>
        </p:txBody>
      </p:sp>
      <p:grpSp>
        <p:nvGrpSpPr>
          <p:cNvPr id="82" name="Shape 82"/>
          <p:cNvGrpSpPr/>
          <p:nvPr/>
        </p:nvGrpSpPr>
        <p:grpSpPr>
          <a:xfrm>
            <a:off x="5080000" y="2627311"/>
            <a:ext cx="3174999" cy="2476500"/>
            <a:chOff x="5080000" y="2627311"/>
            <a:chExt cx="3174999" cy="2476500"/>
          </a:xfrm>
        </p:grpSpPr>
        <p:pic>
          <p:nvPicPr>
            <p:cNvPr id="83" name="Shape 8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080000" y="2627311"/>
              <a:ext cx="3174999" cy="2476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Shape 84"/>
            <p:cNvSpPr/>
            <p:nvPr/>
          </p:nvSpPr>
          <p:spPr>
            <a:xfrm>
              <a:off x="5080000" y="2627311"/>
              <a:ext cx="3174999" cy="247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99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142875" y="908050"/>
            <a:ext cx="9001125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kkitt"/>
              <a:buNone/>
            </a:pPr>
            <a:r>
              <a:rPr b="1" i="0" lang="en-US" sz="4400" u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Reproductive Technologies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012" y="0"/>
            <a:ext cx="1081086" cy="1081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048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24075" y="0"/>
            <a:ext cx="1079499" cy="112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4212" y="2205036"/>
            <a:ext cx="2736850" cy="37909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3851275" y="2276475"/>
            <a:ext cx="4681536" cy="3400424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Meet the first test tube baby – Louis Joy Brown, born in Great Britain on July 25, 1978!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 what the heck is a test tube baby? And why was this some an important event for biology?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