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6" r:id="rId1"/>
    <p:sldMasterId id="2147483669" r:id="rId2"/>
    <p:sldMasterId id="2147483682" r:id="rId3"/>
  </p:sldMasterIdLst>
  <p:sldIdLst>
    <p:sldId id="269"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63" autoAdjust="0"/>
    <p:restoredTop sz="94660"/>
  </p:normalViewPr>
  <p:slideViewPr>
    <p:cSldViewPr>
      <p:cViewPr>
        <p:scale>
          <a:sx n="66" d="100"/>
          <a:sy n="66" d="100"/>
        </p:scale>
        <p:origin x="-882" y="-4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r>
              <a:rPr lang="en-CA" sz="1200" smtClean="0">
                <a:solidFill>
                  <a:srgbClr val="5F667F"/>
                </a:solidFill>
                <a:latin typeface="Constantia"/>
              </a:rPr>
              <a:t>20/04/10</a:t>
            </a:r>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141D151-41E1-4111-B1C1-21715181C181}" type="slidenum">
              <a:rPr lang="en-CA" sz="1200" smtClean="0">
                <a:solidFill>
                  <a:srgbClr val="5F667F"/>
                </a:solidFill>
                <a:latin typeface="Constantia"/>
              </a: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CA" sz="1200" smtClean="0">
                <a:solidFill>
                  <a:srgbClr val="5F667F"/>
                </a:solidFill>
                <a:latin typeface="Constantia"/>
              </a:rPr>
              <a:t>20/04/10</a:t>
            </a:r>
            <a:endParaRPr lang="en-CA"/>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C141D151-41E1-4111-B1C1-21715181C181}" type="slidenum">
              <a:rPr lang="en-CA" sz="1200" smtClean="0">
                <a:solidFill>
                  <a:srgbClr val="5F667F"/>
                </a:solidFill>
                <a:latin typeface="Constantia"/>
              </a: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CA" sz="1200" smtClean="0">
                <a:solidFill>
                  <a:srgbClr val="5F667F"/>
                </a:solidFill>
                <a:latin typeface="Constantia"/>
              </a:rPr>
              <a:t>20/04/10</a:t>
            </a:r>
            <a:endParaRPr lang="en-CA"/>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C141D151-41E1-4111-B1C1-21715181C181}" type="slidenum">
              <a:rPr lang="en-CA" sz="1200" smtClean="0">
                <a:solidFill>
                  <a:srgbClr val="5F667F"/>
                </a:solidFill>
                <a:latin typeface="Constantia"/>
              </a:rPr>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r>
              <a:rPr lang="en-CA" sz="1200" smtClean="0">
                <a:solidFill>
                  <a:srgbClr val="5F667F"/>
                </a:solidFill>
                <a:latin typeface="Constantia"/>
              </a:rPr>
              <a:t>20/04/10</a:t>
            </a:r>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15181F1-11D1-4181-81E1-B1F1D1D19111}" type="slidenum">
              <a:rPr lang="en-CA" sz="1200" smtClean="0">
                <a:solidFill>
                  <a:srgbClr val="5F667F"/>
                </a:solidFill>
                <a:latin typeface="Constantia"/>
              </a:rPr>
              <a:pPr/>
              <a:t>‹#›</a:t>
            </a:fld>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CA" sz="1200" smtClean="0">
                <a:solidFill>
                  <a:srgbClr val="5F667F"/>
                </a:solidFill>
                <a:latin typeface="Constantia"/>
              </a:rPr>
              <a:t>20/04/10</a:t>
            </a:r>
            <a:endParaRPr lang="en-CA"/>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B15181F1-11D1-4181-81E1-B1F1D1D19111}" type="slidenum">
              <a:rPr lang="en-CA" sz="1200" smtClean="0">
                <a:solidFill>
                  <a:srgbClr val="5F667F"/>
                </a:solidFill>
                <a:latin typeface="Constantia"/>
              </a:rPr>
              <a:pPr/>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CA" sz="1200" smtClean="0">
                <a:solidFill>
                  <a:srgbClr val="5F667F"/>
                </a:solidFill>
                <a:latin typeface="Constantia"/>
              </a:rPr>
              <a:t>20/04/10</a:t>
            </a:r>
            <a:endParaRPr lang="en-CA"/>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B15181F1-11D1-4181-81E1-B1F1D1D19111}" type="slidenum">
              <a:rPr lang="en-CA" sz="1200" smtClean="0">
                <a:solidFill>
                  <a:srgbClr val="5F667F"/>
                </a:solidFill>
                <a:latin typeface="Constantia"/>
              </a:rPr>
              <a:pPr/>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CA" sz="1200" smtClean="0">
                <a:solidFill>
                  <a:srgbClr val="5F667F"/>
                </a:solidFill>
                <a:latin typeface="Constantia"/>
              </a:rPr>
              <a:t>20/04/10</a:t>
            </a:r>
            <a:endParaRPr lang="en-CA"/>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B15181F1-11D1-4181-81E1-B1F1D1D19111}" type="slidenum">
              <a:rPr lang="en-CA" sz="1200" smtClean="0">
                <a:solidFill>
                  <a:srgbClr val="5F667F"/>
                </a:solidFill>
                <a:latin typeface="Constantia"/>
              </a:rPr>
              <a:pPr/>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CA" sz="1200" smtClean="0">
                <a:solidFill>
                  <a:srgbClr val="5F667F"/>
                </a:solidFill>
                <a:latin typeface="Constantia"/>
              </a:rPr>
              <a:t>20/04/10</a:t>
            </a:r>
            <a:endParaRPr lang="en-CA"/>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B15181F1-11D1-4181-81E1-B1F1D1D19111}" type="slidenum">
              <a:rPr lang="en-CA" sz="1200" smtClean="0">
                <a:solidFill>
                  <a:srgbClr val="5F667F"/>
                </a:solidFill>
                <a:latin typeface="Constantia"/>
              </a: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r>
              <a:rPr lang="en-CA" sz="1200" smtClean="0">
                <a:solidFill>
                  <a:srgbClr val="5F667F"/>
                </a:solidFill>
                <a:latin typeface="Constantia"/>
              </a:rPr>
              <a:t>20/04/10</a:t>
            </a:r>
            <a:endParaRPr lang="en-CA"/>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B15181F1-11D1-4181-81E1-B1F1D1D19111}" type="slidenum">
              <a:rPr lang="en-CA" sz="1200" smtClean="0">
                <a:solidFill>
                  <a:srgbClr val="5F667F"/>
                </a:solidFill>
                <a:latin typeface="Constantia"/>
              </a:rPr>
              <a:pPr/>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r>
              <a:rPr lang="en-CA" sz="1200" smtClean="0">
                <a:solidFill>
                  <a:srgbClr val="5F667F"/>
                </a:solidFill>
                <a:latin typeface="Constantia"/>
              </a:rPr>
              <a:t>20/04/10</a:t>
            </a:r>
            <a:endParaRPr lang="en-CA"/>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B15181F1-11D1-4181-81E1-B1F1D1D19111}" type="slidenum">
              <a:rPr lang="en-CA" sz="1200" smtClean="0">
                <a:solidFill>
                  <a:srgbClr val="5F667F"/>
                </a:solidFill>
                <a:latin typeface="Constantia"/>
              </a: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CA" sz="1200" smtClean="0">
                <a:solidFill>
                  <a:srgbClr val="5F667F"/>
                </a:solidFill>
                <a:latin typeface="Constantia"/>
              </a:rPr>
              <a:t>20/04/10</a:t>
            </a:r>
            <a:endParaRPr lang="en-CA"/>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C141D151-41E1-4111-B1C1-21715181C181}" type="slidenum">
              <a:rPr lang="en-CA" sz="1200" smtClean="0">
                <a:solidFill>
                  <a:srgbClr val="5F667F"/>
                </a:solidFill>
                <a:latin typeface="Constantia"/>
              </a:rPr>
              <a:pPr/>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r>
              <a:rPr lang="en-CA" sz="1200" smtClean="0">
                <a:solidFill>
                  <a:srgbClr val="5F667F"/>
                </a:solidFill>
                <a:latin typeface="Constantia"/>
              </a:rPr>
              <a:t>20/04/10</a:t>
            </a:r>
            <a:endParaRPr lang="en-CA"/>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B15181F1-11D1-4181-81E1-B1F1D1D19111}" type="slidenum">
              <a:rPr lang="en-CA" sz="1200" smtClean="0">
                <a:solidFill>
                  <a:srgbClr val="5F667F"/>
                </a:solidFill>
                <a:latin typeface="Constantia"/>
              </a: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CA" sz="1200" smtClean="0">
                <a:solidFill>
                  <a:srgbClr val="5F667F"/>
                </a:solidFill>
                <a:latin typeface="Constantia"/>
              </a:rPr>
              <a:t>20/04/10</a:t>
            </a:r>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15181F1-11D1-4181-81E1-B1F1D1D19111}" type="slidenum">
              <a:rPr lang="en-CA" sz="1200" smtClean="0">
                <a:solidFill>
                  <a:srgbClr val="5F667F"/>
                </a:solidFill>
                <a:latin typeface="Constantia"/>
              </a:rPr>
              <a:pPr/>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CA" sz="1200" smtClean="0">
                <a:solidFill>
                  <a:srgbClr val="5F667F"/>
                </a:solidFill>
                <a:latin typeface="Constantia"/>
              </a:rPr>
              <a:t>20/04/10</a:t>
            </a:r>
            <a:endParaRPr lang="en-CA"/>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B15181F1-11D1-4181-81E1-B1F1D1D19111}" type="slidenum">
              <a:rPr lang="en-CA" sz="1200" smtClean="0">
                <a:solidFill>
                  <a:srgbClr val="5F667F"/>
                </a:solidFill>
                <a:latin typeface="Constantia"/>
              </a:rPr>
              <a:pPr/>
              <a:t>‹#›</a:t>
            </a:fld>
            <a:endParaRPr lang="en-CA"/>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CA" sz="1200" smtClean="0">
                <a:solidFill>
                  <a:srgbClr val="5F667F"/>
                </a:solidFill>
                <a:latin typeface="Constantia"/>
              </a:rPr>
              <a:t>20/04/10</a:t>
            </a:r>
            <a:endParaRPr lang="en-CA"/>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B15181F1-11D1-4181-81E1-B1F1D1D19111}" type="slidenum">
              <a:rPr lang="en-CA" sz="1200" smtClean="0">
                <a:solidFill>
                  <a:srgbClr val="5F667F"/>
                </a:solidFill>
                <a:latin typeface="Constantia"/>
              </a:rPr>
              <a:pPr/>
              <a:t>‹#›</a:t>
            </a:fld>
            <a:endParaRPr lang="en-CA"/>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r>
              <a:rPr lang="en-CA" sz="1200" smtClean="0">
                <a:solidFill>
                  <a:srgbClr val="5F667F"/>
                </a:solidFill>
                <a:latin typeface="Constantia"/>
              </a:rPr>
              <a:t>20/04/10</a:t>
            </a:r>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1910191-7121-4151-A1A1-91C1E101A1F1}" type="slidenum">
              <a:rPr lang="en-CA" sz="1200" smtClean="0">
                <a:solidFill>
                  <a:srgbClr val="5F667F"/>
                </a:solidFill>
                <a:latin typeface="Constantia"/>
              </a:rPr>
              <a:pPr/>
              <a:t>‹#›</a:t>
            </a:fld>
            <a:endParaRPr lang="en-CA"/>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CA" sz="1200" smtClean="0">
                <a:solidFill>
                  <a:srgbClr val="5F667F"/>
                </a:solidFill>
                <a:latin typeface="Constantia"/>
              </a:rPr>
              <a:t>20/04/10</a:t>
            </a:r>
            <a:endParaRPr lang="en-CA"/>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71910191-7121-4151-A1A1-91C1E101A1F1}" type="slidenum">
              <a:rPr lang="en-CA" sz="1200" smtClean="0">
                <a:solidFill>
                  <a:srgbClr val="5F667F"/>
                </a:solidFill>
                <a:latin typeface="Constantia"/>
              </a:rPr>
              <a:pPr/>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CA" sz="1200" smtClean="0">
                <a:solidFill>
                  <a:srgbClr val="5F667F"/>
                </a:solidFill>
                <a:latin typeface="Constantia"/>
              </a:rPr>
              <a:t>20/04/10</a:t>
            </a:r>
            <a:endParaRPr lang="en-CA"/>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71910191-7121-4151-A1A1-91C1E101A1F1}" type="slidenum">
              <a:rPr lang="en-CA" sz="1200" smtClean="0">
                <a:solidFill>
                  <a:srgbClr val="5F667F"/>
                </a:solidFill>
                <a:latin typeface="Constantia"/>
              </a:rPr>
              <a:pPr/>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CA" sz="1200" smtClean="0">
                <a:solidFill>
                  <a:srgbClr val="5F667F"/>
                </a:solidFill>
                <a:latin typeface="Constantia"/>
              </a:rPr>
              <a:t>20/04/10</a:t>
            </a:r>
            <a:endParaRPr lang="en-CA"/>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71910191-7121-4151-A1A1-91C1E101A1F1}" type="slidenum">
              <a:rPr lang="en-CA" sz="1200" smtClean="0">
                <a:solidFill>
                  <a:srgbClr val="5F667F"/>
                </a:solidFill>
                <a:latin typeface="Constantia"/>
              </a:rPr>
              <a:pPr/>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CA" sz="1200" smtClean="0">
                <a:solidFill>
                  <a:srgbClr val="5F667F"/>
                </a:solidFill>
                <a:latin typeface="Constantia"/>
              </a:rPr>
              <a:t>20/04/10</a:t>
            </a:r>
            <a:endParaRPr lang="en-CA"/>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71910191-7121-4151-A1A1-91C1E101A1F1}" type="slidenum">
              <a:rPr lang="en-CA" sz="1200" smtClean="0">
                <a:solidFill>
                  <a:srgbClr val="5F667F"/>
                </a:solidFill>
                <a:latin typeface="Constantia"/>
              </a: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CA" sz="1200" smtClean="0">
                <a:solidFill>
                  <a:srgbClr val="5F667F"/>
                </a:solidFill>
                <a:latin typeface="Constantia"/>
              </a:rPr>
              <a:t>20/04/10</a:t>
            </a:r>
            <a:endParaRPr lang="en-CA"/>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C141D151-41E1-4111-B1C1-21715181C181}" type="slidenum">
              <a:rPr lang="en-CA" sz="1200" smtClean="0">
                <a:solidFill>
                  <a:srgbClr val="5F667F"/>
                </a:solidFill>
                <a:latin typeface="Constantia"/>
              </a:rPr>
              <a:pPr/>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r>
              <a:rPr lang="en-CA" sz="1200" smtClean="0">
                <a:solidFill>
                  <a:srgbClr val="5F667F"/>
                </a:solidFill>
                <a:latin typeface="Constantia"/>
              </a:rPr>
              <a:t>20/04/10</a:t>
            </a:r>
            <a:endParaRPr lang="en-CA"/>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71910191-7121-4151-A1A1-91C1E101A1F1}" type="slidenum">
              <a:rPr lang="en-CA" sz="1200" smtClean="0">
                <a:solidFill>
                  <a:srgbClr val="5F667F"/>
                </a:solidFill>
                <a:latin typeface="Constantia"/>
              </a:rPr>
              <a:pPr/>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r>
              <a:rPr lang="en-CA" sz="1200" smtClean="0">
                <a:solidFill>
                  <a:srgbClr val="5F667F"/>
                </a:solidFill>
                <a:latin typeface="Constantia"/>
              </a:rPr>
              <a:t>20/04/10</a:t>
            </a:r>
            <a:endParaRPr lang="en-CA"/>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71910191-7121-4151-A1A1-91C1E101A1F1}" type="slidenum">
              <a:rPr lang="en-CA" sz="1200" smtClean="0">
                <a:solidFill>
                  <a:srgbClr val="5F667F"/>
                </a:solidFill>
                <a:latin typeface="Constantia"/>
              </a:rPr>
              <a:pPr/>
              <a:t>‹#›</a:t>
            </a:fld>
            <a:endParaRPr lang="en-CA"/>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r>
              <a:rPr lang="en-CA" sz="1200" smtClean="0">
                <a:solidFill>
                  <a:srgbClr val="5F667F"/>
                </a:solidFill>
                <a:latin typeface="Constantia"/>
              </a:rPr>
              <a:t>20/04/10</a:t>
            </a:r>
            <a:endParaRPr lang="en-CA"/>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71910191-7121-4151-A1A1-91C1E101A1F1}" type="slidenum">
              <a:rPr lang="en-CA" sz="1200" smtClean="0">
                <a:solidFill>
                  <a:srgbClr val="5F667F"/>
                </a:solidFill>
                <a:latin typeface="Constantia"/>
              </a: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CA" sz="1200" smtClean="0">
                <a:solidFill>
                  <a:srgbClr val="5F667F"/>
                </a:solidFill>
                <a:latin typeface="Constantia"/>
              </a:rPr>
              <a:t>20/04/10</a:t>
            </a:r>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1910191-7121-4151-A1A1-91C1E101A1F1}" type="slidenum">
              <a:rPr lang="en-CA" sz="1200" smtClean="0">
                <a:solidFill>
                  <a:srgbClr val="5F667F"/>
                </a:solidFill>
                <a:latin typeface="Constantia"/>
              </a:rPr>
              <a:pPr/>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CA" sz="1200" smtClean="0">
                <a:solidFill>
                  <a:srgbClr val="5F667F"/>
                </a:solidFill>
                <a:latin typeface="Constantia"/>
              </a:rPr>
              <a:t>20/04/10</a:t>
            </a:r>
            <a:endParaRPr lang="en-CA"/>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71910191-7121-4151-A1A1-91C1E101A1F1}" type="slidenum">
              <a:rPr lang="en-CA" sz="1200" smtClean="0">
                <a:solidFill>
                  <a:srgbClr val="5F667F"/>
                </a:solidFill>
                <a:latin typeface="Constantia"/>
              </a:rPr>
              <a:pPr/>
              <a:t>‹#›</a:t>
            </a:fld>
            <a:endParaRPr lang="en-CA"/>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CA" sz="1200" smtClean="0">
                <a:solidFill>
                  <a:srgbClr val="5F667F"/>
                </a:solidFill>
                <a:latin typeface="Constantia"/>
              </a:rPr>
              <a:t>20/04/10</a:t>
            </a:r>
            <a:endParaRPr lang="en-CA"/>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71910191-7121-4151-A1A1-91C1E101A1F1}" type="slidenum">
              <a:rPr lang="en-CA" sz="1200" smtClean="0">
                <a:solidFill>
                  <a:srgbClr val="5F667F"/>
                </a:solidFill>
                <a:latin typeface="Constantia"/>
              </a:rPr>
              <a:pPr/>
              <a:t>‹#›</a:t>
            </a:fld>
            <a:endParaRPr lang="en-CA"/>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CA" sz="1200" smtClean="0">
                <a:solidFill>
                  <a:srgbClr val="5F667F"/>
                </a:solidFill>
                <a:latin typeface="Constantia"/>
              </a:rPr>
              <a:t>20/04/10</a:t>
            </a:r>
            <a:endParaRPr lang="en-CA"/>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C141D151-41E1-4111-B1C1-21715181C181}" type="slidenum">
              <a:rPr lang="en-CA" sz="1200" smtClean="0">
                <a:solidFill>
                  <a:srgbClr val="5F667F"/>
                </a:solidFill>
                <a:latin typeface="Constantia"/>
              </a:rPr>
              <a:pPr/>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CA" sz="1200" smtClean="0">
                <a:solidFill>
                  <a:srgbClr val="5F667F"/>
                </a:solidFill>
                <a:latin typeface="Constantia"/>
              </a:rPr>
              <a:t>20/04/10</a:t>
            </a:r>
            <a:endParaRPr lang="en-CA"/>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C141D151-41E1-4111-B1C1-21715181C181}" type="slidenum">
              <a:rPr lang="en-CA" sz="1200" smtClean="0">
                <a:solidFill>
                  <a:srgbClr val="5F667F"/>
                </a:solidFill>
                <a:latin typeface="Constantia"/>
              </a: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r>
              <a:rPr lang="en-CA" sz="1200" smtClean="0">
                <a:solidFill>
                  <a:srgbClr val="5F667F"/>
                </a:solidFill>
                <a:latin typeface="Constantia"/>
              </a:rPr>
              <a:t>20/04/10</a:t>
            </a:r>
            <a:endParaRPr lang="en-CA"/>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C141D151-41E1-4111-B1C1-21715181C181}" type="slidenum">
              <a:rPr lang="en-CA" sz="1200" smtClean="0">
                <a:solidFill>
                  <a:srgbClr val="5F667F"/>
                </a:solidFill>
                <a:latin typeface="Constantia"/>
              </a:rPr>
              <a:pPr/>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r>
              <a:rPr lang="en-CA" sz="1200" smtClean="0">
                <a:solidFill>
                  <a:srgbClr val="5F667F"/>
                </a:solidFill>
                <a:latin typeface="Constantia"/>
              </a:rPr>
              <a:t>20/04/10</a:t>
            </a:r>
            <a:endParaRPr lang="en-CA"/>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C141D151-41E1-4111-B1C1-21715181C181}" type="slidenum">
              <a:rPr lang="en-CA" sz="1200" smtClean="0">
                <a:solidFill>
                  <a:srgbClr val="5F667F"/>
                </a:solidFill>
                <a:latin typeface="Constantia"/>
              </a: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r>
              <a:rPr lang="en-CA" sz="1200" smtClean="0">
                <a:solidFill>
                  <a:srgbClr val="5F667F"/>
                </a:solidFill>
                <a:latin typeface="Constantia"/>
              </a:rPr>
              <a:t>20/04/10</a:t>
            </a:r>
            <a:endParaRPr lang="en-CA"/>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C141D151-41E1-4111-B1C1-21715181C181}" type="slidenum">
              <a:rPr lang="en-CA" sz="1200" smtClean="0">
                <a:solidFill>
                  <a:srgbClr val="5F667F"/>
                </a:solidFill>
                <a:latin typeface="Constantia"/>
              </a: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CA" sz="1200" smtClean="0">
                <a:solidFill>
                  <a:srgbClr val="5F667F"/>
                </a:solidFill>
                <a:latin typeface="Constantia"/>
              </a:rPr>
              <a:t>20/04/10</a:t>
            </a:r>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141D151-41E1-4111-B1C1-21715181C181}" type="slidenum">
              <a:rPr lang="en-CA" sz="1200" smtClean="0">
                <a:solidFill>
                  <a:srgbClr val="5F667F"/>
                </a:solidFill>
                <a:latin typeface="Constantia"/>
              </a:rPr>
              <a:pPr/>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en-CA" sz="1200" smtClean="0">
                <a:solidFill>
                  <a:srgbClr val="5F667F"/>
                </a:solidFill>
                <a:latin typeface="Constantia"/>
              </a:rPr>
              <a:t>20/04/10</a:t>
            </a:r>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5181F1-11D1-4181-81E1-B1F1D1D19111}" type="slidenum">
              <a:rPr lang="en-CA" sz="1200" smtClean="0">
                <a:solidFill>
                  <a:srgbClr val="5F667F"/>
                </a:solidFill>
                <a:latin typeface="Constantia"/>
              </a:rPr>
              <a:pPr/>
              <a:t>‹#›</a:t>
            </a:fld>
            <a:endParaRPr lang="en-CA"/>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en-CA" sz="1200" smtClean="0">
                <a:solidFill>
                  <a:srgbClr val="5F667F"/>
                </a:solidFill>
                <a:latin typeface="Constantia"/>
              </a:rPr>
              <a:t>20/04/10</a:t>
            </a:r>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5181F1-11D1-4181-81E1-B1F1D1D19111}" type="slidenum">
              <a:rPr lang="en-CA" sz="1200" smtClean="0">
                <a:solidFill>
                  <a:srgbClr val="5F667F"/>
                </a:solidFill>
                <a:latin typeface="Constantia"/>
              </a:rPr>
              <a:pPr/>
              <a:t>‹#›</a:t>
            </a:fld>
            <a:endParaRPr lang="en-CA"/>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en-CA" sz="1200" smtClean="0">
                <a:solidFill>
                  <a:srgbClr val="5F667F"/>
                </a:solidFill>
                <a:latin typeface="Constantia"/>
              </a:rPr>
              <a:t>20/04/10</a:t>
            </a:r>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1910191-7121-4151-A1A1-91C1E101A1F1}" type="slidenum">
              <a:rPr lang="en-CA" sz="1200" smtClean="0">
                <a:solidFill>
                  <a:srgbClr val="5F667F"/>
                </a:solidFill>
                <a:latin typeface="Constantia"/>
              </a:rPr>
              <a:pPr/>
              <a:t>‹#›</a:t>
            </a:fld>
            <a:endParaRPr lang="en-CA"/>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6.xml"/></Relationships>
</file>

<file path=ppt/slides/_rels/slide1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extBox 1"/>
          <p:cNvSpPr txBox="1"/>
          <p:nvPr/>
        </p:nvSpPr>
        <p:spPr>
          <a:xfrm>
            <a:off x="1524000" y="1219200"/>
            <a:ext cx="6248400" cy="861774"/>
          </a:xfrm>
          <a:prstGeom prst="rect">
            <a:avLst/>
          </a:prstGeom>
          <a:noFill/>
        </p:spPr>
        <p:txBody>
          <a:bodyPr wrap="square" rtlCol="0">
            <a:spAutoFit/>
          </a:bodyPr>
          <a:lstStyle/>
          <a:p>
            <a:pPr algn="ctr"/>
            <a:r>
              <a:rPr lang="en-US" sz="5000" dirty="0" smtClean="0">
                <a:solidFill>
                  <a:schemeClr val="accent5">
                    <a:lumMod val="20000"/>
                    <a:lumOff val="80000"/>
                  </a:schemeClr>
                </a:solidFill>
              </a:rPr>
              <a:t>Classical Genetics</a:t>
            </a:r>
            <a:endParaRPr lang="en-US" sz="5000" dirty="0">
              <a:solidFill>
                <a:schemeClr val="accent5">
                  <a:lumMod val="20000"/>
                  <a:lumOff val="80000"/>
                </a:schemeClr>
              </a:solidFill>
            </a:endParaRPr>
          </a:p>
        </p:txBody>
      </p:sp>
      <p:pic>
        <p:nvPicPr>
          <p:cNvPr id="26626" name="Picture 2" descr="http://members.pioneer.net/~mchumor/00images/1818_forestry_cartoon.gif"/>
          <p:cNvPicPr>
            <a:picLocks noChangeAspect="1" noChangeArrowheads="1"/>
          </p:cNvPicPr>
          <p:nvPr/>
        </p:nvPicPr>
        <p:blipFill>
          <a:blip r:embed="rId2" cstate="print"/>
          <a:srcRect/>
          <a:stretch>
            <a:fillRect/>
          </a:stretch>
        </p:blipFill>
        <p:spPr bwMode="auto">
          <a:xfrm>
            <a:off x="2743200" y="2209800"/>
            <a:ext cx="3143250" cy="41433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Shape 1"/>
          <p:cNvSpPr txBox="1"/>
          <p:nvPr/>
        </p:nvSpPr>
        <p:spPr>
          <a:xfrm>
            <a:off x="457200" y="704160"/>
            <a:ext cx="8229240" cy="1235160"/>
          </a:xfrm>
          <a:prstGeom prst="rect">
            <a:avLst/>
          </a:prstGeom>
        </p:spPr>
        <p:txBody>
          <a:bodyPr lIns="90000" tIns="45000" rIns="90000" bIns="45000"/>
          <a:lstStyle/>
          <a:p>
            <a:r>
              <a:rPr lang="en-CA" sz="5000">
                <a:solidFill>
                  <a:srgbClr val="646B86"/>
                </a:solidFill>
                <a:latin typeface="Calibri"/>
              </a:rPr>
              <a:t>Generations - Labelling</a:t>
            </a:r>
            <a:endParaRPr/>
          </a:p>
        </p:txBody>
      </p:sp>
      <p:sp>
        <p:nvSpPr>
          <p:cNvPr id="53" name="TextShape 2"/>
          <p:cNvSpPr txBox="1"/>
          <p:nvPr/>
        </p:nvSpPr>
        <p:spPr>
          <a:xfrm>
            <a:off x="281880" y="1865520"/>
            <a:ext cx="4038120" cy="4434480"/>
          </a:xfrm>
          <a:prstGeom prst="rect">
            <a:avLst/>
          </a:prstGeom>
        </p:spPr>
        <p:txBody>
          <a:bodyPr lIns="90000" tIns="45000" rIns="90000" bIns="45000"/>
          <a:lstStyle/>
          <a:p>
            <a:r>
              <a:rPr lang="en-CA" sz="2600" b="1" dirty="0"/>
              <a:t>Parental</a:t>
            </a:r>
            <a:r>
              <a:rPr lang="en-CA" sz="2600" dirty="0"/>
              <a:t> – </a:t>
            </a:r>
            <a:r>
              <a:rPr lang="en-CA" sz="2600" i="1" dirty="0"/>
              <a:t>P</a:t>
            </a:r>
            <a:r>
              <a:rPr lang="en-CA" sz="2600" dirty="0"/>
              <a:t> generation </a:t>
            </a:r>
            <a:endParaRPr dirty="0"/>
          </a:p>
          <a:p>
            <a:r>
              <a:rPr lang="en-CA" sz="2600" b="1" dirty="0"/>
              <a:t>First filial </a:t>
            </a:r>
            <a:r>
              <a:rPr lang="en-CA" sz="2600" dirty="0"/>
              <a:t>– </a:t>
            </a:r>
            <a:r>
              <a:rPr lang="en-CA" sz="2600" i="1" dirty="0"/>
              <a:t>F1</a:t>
            </a:r>
            <a:r>
              <a:rPr lang="en-CA" sz="2600" dirty="0"/>
              <a:t> – the offspring from parental generation</a:t>
            </a:r>
            <a:endParaRPr dirty="0"/>
          </a:p>
          <a:p>
            <a:r>
              <a:rPr lang="en-CA" sz="2600" b="1" dirty="0"/>
              <a:t>Second filial </a:t>
            </a:r>
            <a:r>
              <a:rPr lang="en-CA" sz="2600" dirty="0"/>
              <a:t>– </a:t>
            </a:r>
            <a:r>
              <a:rPr lang="en-CA" sz="2600" i="1" dirty="0"/>
              <a:t>F2</a:t>
            </a:r>
            <a:r>
              <a:rPr lang="en-CA" sz="2600" dirty="0"/>
              <a:t> – the offspring from the </a:t>
            </a:r>
            <a:r>
              <a:rPr lang="en-CA" sz="2600" i="1" dirty="0"/>
              <a:t>F1</a:t>
            </a:r>
            <a:endParaRPr dirty="0"/>
          </a:p>
        </p:txBody>
      </p:sp>
      <p:sp>
        <p:nvSpPr>
          <p:cNvPr id="54" name="TextShape 3"/>
          <p:cNvSpPr txBox="1"/>
          <p:nvPr/>
        </p:nvSpPr>
        <p:spPr>
          <a:xfrm>
            <a:off x="4648320" y="1920240"/>
            <a:ext cx="4038120" cy="4434480"/>
          </a:xfrm>
          <a:prstGeom prst="rect">
            <a:avLst/>
          </a:prstGeom>
        </p:spPr>
      </p:sp>
      <p:pic>
        <p:nvPicPr>
          <p:cNvPr id="55" name="Picture 2"/>
          <p:cNvPicPr/>
          <p:nvPr/>
        </p:nvPicPr>
        <p:blipFill>
          <a:blip r:embed="rId2" cstate="print"/>
          <a:stretch>
            <a:fillRect/>
          </a:stretch>
        </p:blipFill>
        <p:spPr>
          <a:xfrm>
            <a:off x="4419720" y="1752480"/>
            <a:ext cx="4114440" cy="4659120"/>
          </a:xfrm>
          <a:prstGeom prst="rect">
            <a:avLst/>
          </a:prstGeom>
        </p:spPr>
      </p:pic>
    </p:spTree>
  </p:cSld>
  <p:clrMapOvr>
    <a:masterClrMapping/>
  </p:clrMapOvr>
  <p:timing>
    <p:tnLst>
      <p:par>
        <p:cTn id="1" dur="indefinite" restart="never" nodeType="tmRoot">
          <p:childTnLst>
            <p:seq>
              <p:cTn id="2" nodeType="mainSeq">
                <p:childTnLst>
                  <p:par>
                    <p:cTn id="3" fill="freeze">
                      <p:stCondLst>
                        <p:cond delay="indefinite"/>
                      </p:stCondLst>
                      <p:childTnLst>
                        <p:par>
                          <p:cTn id="4" fill="freeze">
                            <p:stCondLst>
                              <p:cond delay="0"/>
                            </p:stCondLst>
                            <p:childTnLst>
                              <p:par>
                                <p:cTn id="5" presetID="1" presetClass="entr" fill="hold" nodeType="clickEffect">
                                  <p:stCondLst>
                                    <p:cond delay="0"/>
                                  </p:stCondLst>
                                  <p:childTnLst>
                                    <p:set>
                                      <p:cBhvr>
                                        <p:cTn id="6" dur="1" fill="hold">
                                          <p:stCondLst>
                                            <p:cond delay="0"/>
                                          </p:stCondLst>
                                        </p:cTn>
                                        <p:tgtEl>
                                          <p:spTgt spid="53">
                                            <p:txEl>
                                              <p:pRg st="0" end="25"/>
                                            </p:txEl>
                                          </p:spTgt>
                                        </p:tgtEl>
                                        <p:attrNameLst>
                                          <p:attrName>style.visibility</p:attrName>
                                        </p:attrNameLst>
                                      </p:cBhvr>
                                      <p:to>
                                        <p:strVal val="visible"/>
                                      </p:to>
                                    </p:set>
                                  </p:childTnLst>
                                </p:cTn>
                              </p:par>
                            </p:childTnLst>
                          </p:cTn>
                        </p:par>
                      </p:childTnLst>
                    </p:cTn>
                  </p:par>
                  <p:par>
                    <p:cTn id="7" fill="freeze">
                      <p:stCondLst>
                        <p:cond delay="indefinite"/>
                      </p:stCondLst>
                      <p:childTnLst>
                        <p:par>
                          <p:cTn id="8" fill="freeze">
                            <p:stCondLst>
                              <p:cond delay="0"/>
                            </p:stCondLst>
                            <p:childTnLst>
                              <p:par>
                                <p:cTn id="9" presetID="1" presetClass="entr" fill="hold" nodeType="clickEffect">
                                  <p:stCondLst>
                                    <p:cond delay="0"/>
                                  </p:stCondLst>
                                  <p:childTnLst>
                                    <p:set>
                                      <p:cBhvr>
                                        <p:cTn id="10" dur="1" fill="hold">
                                          <p:stCondLst>
                                            <p:cond delay="0"/>
                                          </p:stCondLst>
                                        </p:cTn>
                                        <p:tgtEl>
                                          <p:spTgt spid="53">
                                            <p:txEl>
                                              <p:pRg st="25" end="84"/>
                                            </p:txEl>
                                          </p:spTgt>
                                        </p:tgtEl>
                                        <p:attrNameLst>
                                          <p:attrName>style.visibility</p:attrName>
                                        </p:attrNameLst>
                                      </p:cBhvr>
                                      <p:to>
                                        <p:strVal val="visible"/>
                                      </p:to>
                                    </p:set>
                                  </p:childTnLst>
                                </p:cTn>
                              </p:par>
                            </p:childTnLst>
                          </p:cTn>
                        </p:par>
                      </p:childTnLst>
                    </p:cTn>
                  </p:par>
                  <p:par>
                    <p:cTn id="11" fill="freeze">
                      <p:stCondLst>
                        <p:cond delay="indefinite"/>
                      </p:stCondLst>
                      <p:childTnLst>
                        <p:par>
                          <p:cTn id="12" fill="freeze">
                            <p:stCondLst>
                              <p:cond delay="0"/>
                            </p:stCondLst>
                            <p:childTnLst>
                              <p:par>
                                <p:cTn id="13" presetID="1" presetClass="entr" fill="hold" nodeType="clickEffect">
                                  <p:stCondLst>
                                    <p:cond delay="0"/>
                                  </p:stCondLst>
                                  <p:childTnLst>
                                    <p:set>
                                      <p:cBhvr>
                                        <p:cTn id="14" dur="1" fill="hold">
                                          <p:stCondLst>
                                            <p:cond delay="0"/>
                                          </p:stCondLst>
                                        </p:cTn>
                                        <p:tgtEl>
                                          <p:spTgt spid="53">
                                            <p:txEl>
                                              <p:pRg st="84" end="13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28600" y="558969"/>
            <a:ext cx="86868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7200" algn="l"/>
              </a:tabLst>
            </a:pPr>
            <a:r>
              <a:rPr kumimoji="0" lang="en-US" sz="2000" b="0" i="0" u="none" strike="noStrike" cap="none" normalizeH="0" baseline="0" dirty="0" smtClean="0">
                <a:ln>
                  <a:noFill/>
                </a:ln>
                <a:solidFill>
                  <a:schemeClr val="tx1"/>
                </a:solidFill>
                <a:effectLst/>
                <a:latin typeface="Comic Sans MS" pitchFamily="66" charset="0"/>
                <a:ea typeface="Times New Roman" pitchFamily="18" charset="0"/>
              </a:rPr>
              <a:t>In cats, long hair is recessive to short hair. A true-breeding (homozygous) short-haired male is mated to a long-haired female. What will their kittens look like?</a:t>
            </a:r>
            <a:endParaRPr kumimoji="0" lang="en-US" sz="2000" b="0" i="0" u="none" strike="noStrike" cap="none" normalizeH="0" baseline="0" dirty="0" smtClean="0">
              <a:ln>
                <a:noFill/>
              </a:ln>
              <a:solidFill>
                <a:schemeClr val="tx1"/>
              </a:solidFill>
              <a:effectLst/>
              <a:latin typeface="Arial" pitchFamily="34" charset="0"/>
            </a:endParaRPr>
          </a:p>
        </p:txBody>
      </p:sp>
      <p:pic>
        <p:nvPicPr>
          <p:cNvPr id="2051" name="Picture 3" descr="http://nikipedia87.files.wordpress.com/2008/11/a033-cartoon-cat-clipart2.jpg"/>
          <p:cNvPicPr>
            <a:picLocks noChangeAspect="1" noChangeArrowheads="1"/>
          </p:cNvPicPr>
          <p:nvPr/>
        </p:nvPicPr>
        <p:blipFill>
          <a:blip r:embed="rId2" cstate="print"/>
          <a:srcRect/>
          <a:stretch>
            <a:fillRect/>
          </a:stretch>
        </p:blipFill>
        <p:spPr bwMode="auto">
          <a:xfrm>
            <a:off x="228601" y="4121576"/>
            <a:ext cx="1981200" cy="224112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52400"/>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7200" algn="l"/>
              </a:tabLst>
            </a:pPr>
            <a:r>
              <a:rPr kumimoji="0" lang="en-US" sz="2000" b="0" i="0" u="none" strike="noStrike" cap="none" normalizeH="0" baseline="0" dirty="0" smtClean="0">
                <a:ln>
                  <a:noFill/>
                </a:ln>
                <a:solidFill>
                  <a:schemeClr val="tx1"/>
                </a:solidFill>
                <a:effectLst/>
                <a:latin typeface="Comic Sans MS" pitchFamily="66" charset="0"/>
                <a:ea typeface="Times New Roman" pitchFamily="18" charset="0"/>
              </a:rPr>
              <a:t>Two cats are mated. One of the parent cats is long-haired (recessive allele). The litter which results contains two short-haired and three long-haired kittens. What does the second parent look like, and what is its genotype?</a:t>
            </a:r>
            <a:endParaRPr kumimoji="0" lang="en-US" sz="2000" b="0" i="0" u="none" strike="noStrike" cap="none" normalizeH="0" baseline="0" dirty="0" smtClean="0">
              <a:ln>
                <a:noFill/>
              </a:ln>
              <a:solidFill>
                <a:schemeClr val="tx1"/>
              </a:solidFill>
              <a:effectLst/>
              <a:latin typeface="Arial" pitchFamily="34" charset="0"/>
            </a:endParaRPr>
          </a:p>
        </p:txBody>
      </p:sp>
      <p:pic>
        <p:nvPicPr>
          <p:cNvPr id="1027" name="Picture 3" descr="http://www.istockphoto.com/file_thumbview_approve/9681652/2/istockphoto_9681652-cat-cartoon-thumbs-up.jpg"/>
          <p:cNvPicPr>
            <a:picLocks noChangeAspect="1" noChangeArrowheads="1"/>
          </p:cNvPicPr>
          <p:nvPr/>
        </p:nvPicPr>
        <p:blipFill>
          <a:blip r:embed="rId2" cstate="print"/>
          <a:srcRect/>
          <a:stretch>
            <a:fillRect/>
          </a:stretch>
        </p:blipFill>
        <p:spPr bwMode="auto">
          <a:xfrm>
            <a:off x="7010400" y="4114800"/>
            <a:ext cx="1812131" cy="241617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53608"/>
            <a:ext cx="9144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7200" algn="l"/>
              </a:tabLst>
            </a:pPr>
            <a:r>
              <a:rPr kumimoji="0" lang="en-US" sz="2000" b="0" i="0" u="none" strike="noStrike" cap="none" normalizeH="0" baseline="0" dirty="0" smtClean="0">
                <a:ln>
                  <a:noFill/>
                </a:ln>
                <a:solidFill>
                  <a:schemeClr val="tx1"/>
                </a:solidFill>
                <a:effectLst/>
                <a:latin typeface="Comic Sans MS" pitchFamily="66" charset="0"/>
                <a:ea typeface="Times New Roman" pitchFamily="18" charset="0"/>
              </a:rPr>
              <a:t>Mrs. And Mr. Smith both have widow’s peaks (dominant). Their first child also has a widow’s peak, but their second child doesn’t. Mr. Smith accuses Mrs. Smith of being unfaithful to him. Is he necessarily justified? Why or why not? Work the genetics problem predicting the frequencies of the versions of this trait among their prospective children.</a:t>
            </a:r>
            <a:endParaRPr kumimoji="0" lang="en-US" sz="2000" b="0" i="0" u="none" strike="noStrike" cap="none" normalizeH="0" baseline="0" dirty="0" smtClean="0">
              <a:ln>
                <a:noFill/>
              </a:ln>
              <a:solidFill>
                <a:schemeClr val="tx1"/>
              </a:solidFill>
              <a:effectLst/>
              <a:latin typeface="Arial" pitchFamily="34" charset="0"/>
            </a:endParaRPr>
          </a:p>
        </p:txBody>
      </p:sp>
      <p:pic>
        <p:nvPicPr>
          <p:cNvPr id="25604" name="Picture 4" descr="http://rlv.zcache.com/krw_yellow_smiley_face_vampire_sticker-p217539552592011858qjcl_400.jpg"/>
          <p:cNvPicPr>
            <a:picLocks noChangeAspect="1" noChangeArrowheads="1"/>
          </p:cNvPicPr>
          <p:nvPr/>
        </p:nvPicPr>
        <p:blipFill>
          <a:blip r:embed="rId2" cstate="print"/>
          <a:srcRect/>
          <a:stretch>
            <a:fillRect/>
          </a:stretch>
        </p:blipFill>
        <p:spPr bwMode="auto">
          <a:xfrm>
            <a:off x="228600" y="4876800"/>
            <a:ext cx="1752600" cy="1752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Shape 1"/>
          <p:cNvSpPr txBox="1"/>
          <p:nvPr/>
        </p:nvSpPr>
        <p:spPr>
          <a:xfrm>
            <a:off x="457200" y="704160"/>
            <a:ext cx="8229240" cy="1142640"/>
          </a:xfrm>
          <a:prstGeom prst="rect">
            <a:avLst/>
          </a:prstGeom>
        </p:spPr>
        <p:txBody>
          <a:bodyPr lIns="90000" tIns="45000" rIns="90000" bIns="45000"/>
          <a:lstStyle/>
          <a:p>
            <a:r>
              <a:rPr lang="en-CA" sz="5000">
                <a:solidFill>
                  <a:srgbClr val="646B86"/>
                </a:solidFill>
                <a:latin typeface="Calibri"/>
              </a:rPr>
              <a:t>Early Theories</a:t>
            </a:r>
            <a:endParaRPr/>
          </a:p>
        </p:txBody>
      </p:sp>
      <p:sp>
        <p:nvSpPr>
          <p:cNvPr id="25" name="TextShape 2"/>
          <p:cNvSpPr txBox="1"/>
          <p:nvPr/>
        </p:nvSpPr>
        <p:spPr>
          <a:xfrm>
            <a:off x="457200" y="1935360"/>
            <a:ext cx="8229240" cy="4388760"/>
          </a:xfrm>
          <a:prstGeom prst="rect">
            <a:avLst/>
          </a:prstGeom>
        </p:spPr>
        <p:txBody>
          <a:bodyPr lIns="90000" tIns="45000" rIns="90000" bIns="45000"/>
          <a:lstStyle/>
          <a:p>
            <a:endParaRPr lang="en-CA" b="1" dirty="0" smtClean="0"/>
          </a:p>
          <a:p>
            <a:r>
              <a:rPr lang="en-CA" sz="2500" b="1" dirty="0" smtClean="0"/>
              <a:t>Pangenesis</a:t>
            </a:r>
            <a:r>
              <a:rPr lang="en-CA" sz="2500" dirty="0" smtClean="0"/>
              <a:t> </a:t>
            </a:r>
            <a:r>
              <a:rPr lang="en-CA" sz="2500" dirty="0"/>
              <a:t>– egg and sperm consist of particles, which develop into parts of the body where they were derived </a:t>
            </a:r>
            <a:r>
              <a:rPr lang="en-CA" sz="2500" dirty="0" smtClean="0"/>
              <a:t>– </a:t>
            </a:r>
            <a:r>
              <a:rPr lang="en-CA" sz="2500" dirty="0" err="1" smtClean="0"/>
              <a:t>Aristole</a:t>
            </a:r>
            <a:endParaRPr lang="en-CA" sz="2500" dirty="0" smtClean="0"/>
          </a:p>
          <a:p>
            <a:endParaRPr sz="2500" dirty="0"/>
          </a:p>
          <a:p>
            <a:r>
              <a:rPr lang="en-CA" sz="2500" b="1" dirty="0"/>
              <a:t>Homunculus</a:t>
            </a:r>
            <a:r>
              <a:rPr lang="en-CA" sz="2500" dirty="0"/>
              <a:t> – miniature person in sperm - Leeuwenhoek</a:t>
            </a:r>
            <a:endParaRPr sz="2500" dirty="0"/>
          </a:p>
          <a:p>
            <a:r>
              <a:rPr lang="en-CA" sz="2500" dirty="0"/>
              <a:t>      - Egg contains the entire persons – de </a:t>
            </a:r>
            <a:r>
              <a:rPr lang="en-CA" sz="2500" dirty="0" err="1" smtClean="0"/>
              <a:t>Graaf</a:t>
            </a:r>
            <a:endParaRPr lang="en-CA" sz="2500" dirty="0" smtClean="0"/>
          </a:p>
          <a:p>
            <a:endParaRPr sz="2500" dirty="0"/>
          </a:p>
          <a:p>
            <a:r>
              <a:rPr lang="en-CA" sz="2500" b="1" dirty="0"/>
              <a:t>Blending of parental traits</a:t>
            </a:r>
            <a:r>
              <a:rPr lang="en-CA" sz="2500" dirty="0"/>
              <a:t> – lead to our current view of inheritance.</a:t>
            </a:r>
            <a:endParaRPr sz="2500" dirty="0"/>
          </a:p>
        </p:txBody>
      </p:sp>
      <p:pic>
        <p:nvPicPr>
          <p:cNvPr id="26" name="Picture 25"/>
          <p:cNvPicPr/>
          <p:nvPr/>
        </p:nvPicPr>
        <p:blipFill>
          <a:blip r:embed="rId2" cstate="print"/>
          <a:stretch>
            <a:fillRect/>
          </a:stretch>
        </p:blipFill>
        <p:spPr>
          <a:xfrm>
            <a:off x="7380000" y="151560"/>
            <a:ext cx="1361880" cy="20084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5">
                                            <p:txEl>
                                              <p:pRg st="1" end="1"/>
                                            </p:txEl>
                                          </p:spTgt>
                                        </p:tgtEl>
                                        <p:attrNameLst>
                                          <p:attrName>style.visibility</p:attrName>
                                        </p:attrNameLst>
                                      </p:cBhvr>
                                      <p:to>
                                        <p:strVal val="visible"/>
                                      </p:to>
                                    </p:set>
                                    <p:animEffect transition="in" filter="wipe(down)">
                                      <p:cBhvr>
                                        <p:cTn id="7" dur="500"/>
                                        <p:tgtEl>
                                          <p:spTgt spid="2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5">
                                            <p:txEl>
                                              <p:pRg st="3" end="3"/>
                                            </p:txEl>
                                          </p:spTgt>
                                        </p:tgtEl>
                                        <p:attrNameLst>
                                          <p:attrName>style.visibility</p:attrName>
                                        </p:attrNameLst>
                                      </p:cBhvr>
                                      <p:to>
                                        <p:strVal val="visible"/>
                                      </p:to>
                                    </p:set>
                                    <p:animEffect transition="in" filter="wipe(down)">
                                      <p:cBhvr>
                                        <p:cTn id="12" dur="500"/>
                                        <p:tgtEl>
                                          <p:spTgt spid="2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5">
                                            <p:txEl>
                                              <p:pRg st="4" end="4"/>
                                            </p:txEl>
                                          </p:spTgt>
                                        </p:tgtEl>
                                        <p:attrNameLst>
                                          <p:attrName>style.visibility</p:attrName>
                                        </p:attrNameLst>
                                      </p:cBhvr>
                                      <p:to>
                                        <p:strVal val="visible"/>
                                      </p:to>
                                    </p:set>
                                    <p:animEffect transition="in" filter="wipe(down)">
                                      <p:cBhvr>
                                        <p:cTn id="17" dur="500"/>
                                        <p:tgtEl>
                                          <p:spTgt spid="2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5">
                                            <p:txEl>
                                              <p:pRg st="6" end="6"/>
                                            </p:txEl>
                                          </p:spTgt>
                                        </p:tgtEl>
                                        <p:attrNameLst>
                                          <p:attrName>style.visibility</p:attrName>
                                        </p:attrNameLst>
                                      </p:cBhvr>
                                      <p:to>
                                        <p:strVal val="visible"/>
                                      </p:to>
                                    </p:set>
                                    <p:animEffect transition="in" filter="wipe(down)">
                                      <p:cBhvr>
                                        <p:cTn id="22" dur="500"/>
                                        <p:tgtEl>
                                          <p:spTgt spid="2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Shape 1"/>
          <p:cNvSpPr txBox="1"/>
          <p:nvPr/>
        </p:nvSpPr>
        <p:spPr>
          <a:xfrm>
            <a:off x="685800" y="514440"/>
            <a:ext cx="7414200" cy="1161720"/>
          </a:xfrm>
          <a:prstGeom prst="rect">
            <a:avLst/>
          </a:prstGeom>
        </p:spPr>
        <p:txBody>
          <a:bodyPr lIns="90000" tIns="45000" rIns="90000" bIns="45000"/>
          <a:lstStyle/>
          <a:p>
            <a:pPr algn="ctr"/>
            <a:r>
              <a:rPr lang="en-CA" sz="3200">
                <a:solidFill>
                  <a:srgbClr val="646B86"/>
                </a:solidFill>
                <a:latin typeface="Calibri"/>
              </a:rPr>
              <a:t>Mendel – The Father of Genetics</a:t>
            </a:r>
            <a:endParaRPr/>
          </a:p>
        </p:txBody>
      </p:sp>
      <p:sp>
        <p:nvSpPr>
          <p:cNvPr id="28" name="TextShape 2"/>
          <p:cNvSpPr txBox="1"/>
          <p:nvPr/>
        </p:nvSpPr>
        <p:spPr>
          <a:xfrm>
            <a:off x="3575160" y="1676520"/>
            <a:ext cx="5111280" cy="4571640"/>
          </a:xfrm>
          <a:prstGeom prst="rect">
            <a:avLst/>
          </a:prstGeom>
        </p:spPr>
        <p:txBody>
          <a:bodyPr lIns="90000" tIns="45000" rIns="90000" bIns="45000"/>
          <a:lstStyle/>
          <a:p>
            <a:pPr>
              <a:buFont typeface="Arial" pitchFamily="34" charset="0"/>
              <a:buChar char="•"/>
            </a:pPr>
            <a:r>
              <a:rPr lang="en-CA" sz="2800" dirty="0"/>
              <a:t>Was a monk – only way he could further his </a:t>
            </a:r>
            <a:r>
              <a:rPr lang="en-CA" sz="2800" dirty="0" smtClean="0"/>
              <a:t>education</a:t>
            </a:r>
          </a:p>
          <a:p>
            <a:endParaRPr dirty="0"/>
          </a:p>
          <a:p>
            <a:pPr>
              <a:buFont typeface="Arial" pitchFamily="34" charset="0"/>
              <a:buChar char="•"/>
            </a:pPr>
            <a:r>
              <a:rPr lang="en-CA" sz="2800" dirty="0"/>
              <a:t>He bred, tended, and analyzed over 28000 pea plants</a:t>
            </a:r>
            <a:r>
              <a:rPr lang="en-CA" sz="2800" dirty="0" smtClean="0"/>
              <a:t>.</a:t>
            </a:r>
          </a:p>
          <a:p>
            <a:endParaRPr dirty="0"/>
          </a:p>
          <a:p>
            <a:pPr>
              <a:buFont typeface="Arial" pitchFamily="34" charset="0"/>
              <a:buChar char="•"/>
            </a:pPr>
            <a:r>
              <a:rPr lang="en-CA" sz="2800" dirty="0"/>
              <a:t>Started with </a:t>
            </a:r>
            <a:r>
              <a:rPr lang="en-CA" sz="2800" b="1" dirty="0"/>
              <a:t>true breeding</a:t>
            </a:r>
            <a:r>
              <a:rPr lang="en-CA" sz="2800" dirty="0"/>
              <a:t> plants.</a:t>
            </a:r>
            <a:endParaRPr dirty="0"/>
          </a:p>
        </p:txBody>
      </p:sp>
      <p:pic>
        <p:nvPicPr>
          <p:cNvPr id="29" name="Picture 2"/>
          <p:cNvPicPr/>
          <p:nvPr/>
        </p:nvPicPr>
        <p:blipFill>
          <a:blip r:embed="rId2" cstate="print"/>
          <a:stretch>
            <a:fillRect/>
          </a:stretch>
        </p:blipFill>
        <p:spPr>
          <a:xfrm>
            <a:off x="457200" y="1828800"/>
            <a:ext cx="3111480" cy="40762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 calcmode="lin" valueType="num">
                                      <p:cBhvr additive="base">
                                        <p:cTn id="7"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
                                            <p:txEl>
                                              <p:pRg st="2" end="2"/>
                                            </p:txEl>
                                          </p:spTgt>
                                        </p:tgtEl>
                                        <p:attrNameLst>
                                          <p:attrName>style.visibility</p:attrName>
                                        </p:attrNameLst>
                                      </p:cBhvr>
                                      <p:to>
                                        <p:strVal val="visible"/>
                                      </p:to>
                                    </p:set>
                                    <p:anim calcmode="lin" valueType="num">
                                      <p:cBhvr additive="base">
                                        <p:cTn id="13" dur="500" fill="hold"/>
                                        <p:tgtEl>
                                          <p:spTgt spid="2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
                                            <p:txEl>
                                              <p:pRg st="4" end="4"/>
                                            </p:txEl>
                                          </p:spTgt>
                                        </p:tgtEl>
                                        <p:attrNameLst>
                                          <p:attrName>style.visibility</p:attrName>
                                        </p:attrNameLst>
                                      </p:cBhvr>
                                      <p:to>
                                        <p:strVal val="visible"/>
                                      </p:to>
                                    </p:set>
                                    <p:anim calcmode="lin" valueType="num">
                                      <p:cBhvr additive="base">
                                        <p:cTn id="19" dur="500" fill="hold"/>
                                        <p:tgtEl>
                                          <p:spTgt spid="2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Shape 1"/>
          <p:cNvSpPr txBox="1"/>
          <p:nvPr/>
        </p:nvSpPr>
        <p:spPr>
          <a:xfrm>
            <a:off x="457200" y="704160"/>
            <a:ext cx="8229240" cy="1142640"/>
          </a:xfrm>
          <a:prstGeom prst="rect">
            <a:avLst/>
          </a:prstGeom>
        </p:spPr>
        <p:txBody>
          <a:bodyPr lIns="90000" tIns="45000" rIns="90000" bIns="45000"/>
          <a:lstStyle/>
          <a:p>
            <a:r>
              <a:rPr lang="en-CA" sz="5000">
                <a:solidFill>
                  <a:srgbClr val="646B86"/>
                </a:solidFill>
                <a:latin typeface="Calibri"/>
              </a:rPr>
              <a:t>Mendel’s Laws</a:t>
            </a:r>
            <a:endParaRPr/>
          </a:p>
        </p:txBody>
      </p:sp>
      <p:sp>
        <p:nvSpPr>
          <p:cNvPr id="31" name="TextShape 2"/>
          <p:cNvSpPr txBox="1"/>
          <p:nvPr/>
        </p:nvSpPr>
        <p:spPr>
          <a:xfrm>
            <a:off x="457200" y="1935360"/>
            <a:ext cx="8229240" cy="4388760"/>
          </a:xfrm>
          <a:prstGeom prst="rect">
            <a:avLst/>
          </a:prstGeom>
        </p:spPr>
        <p:txBody>
          <a:bodyPr lIns="90000" tIns="45000" rIns="90000" bIns="45000"/>
          <a:lstStyle/>
          <a:p>
            <a:r>
              <a:rPr lang="en-CA" sz="2200" i="1" dirty="0"/>
              <a:t>Law of Segregation</a:t>
            </a:r>
            <a:r>
              <a:rPr lang="en-CA" sz="2200" dirty="0"/>
              <a:t> – all individuals have two copies of each factor (gene). These copies separate randomly during gamete formation and each gamete only gets one copy.</a:t>
            </a:r>
            <a:endParaRPr sz="2200" dirty="0"/>
          </a:p>
          <a:p>
            <a:endParaRPr sz="2200" dirty="0"/>
          </a:p>
          <a:p>
            <a:r>
              <a:rPr lang="en-CA" sz="2200" i="1" dirty="0"/>
              <a:t>Law of Independent Assortment</a:t>
            </a:r>
            <a:r>
              <a:rPr lang="en-CA" sz="2200" dirty="0"/>
              <a:t> – two alleles for one genes segregate independently of the alleles for other genes during gamete formation</a:t>
            </a:r>
            <a:r>
              <a:rPr lang="en-CA" dirty="0"/>
              <a:t>.</a:t>
            </a:r>
            <a:endParaRPr dirty="0"/>
          </a:p>
        </p:txBody>
      </p:sp>
      <p:pic>
        <p:nvPicPr>
          <p:cNvPr id="32" name="Picture 1"/>
          <p:cNvPicPr/>
          <p:nvPr/>
        </p:nvPicPr>
        <p:blipFill>
          <a:blip r:embed="rId2" cstate="print"/>
          <a:stretch>
            <a:fillRect/>
          </a:stretch>
        </p:blipFill>
        <p:spPr>
          <a:xfrm>
            <a:off x="6934320" y="380880"/>
            <a:ext cx="1218960" cy="12214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animEffect transition="in" filter="fade">
                                      <p:cBhvr>
                                        <p:cTn id="7" dur="2000"/>
                                        <p:tgtEl>
                                          <p:spTgt spid="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
                                            <p:txEl>
                                              <p:pRg st="2" end="2"/>
                                            </p:txEl>
                                          </p:spTgt>
                                        </p:tgtEl>
                                        <p:attrNameLst>
                                          <p:attrName>style.visibility</p:attrName>
                                        </p:attrNameLst>
                                      </p:cBhvr>
                                      <p:to>
                                        <p:strVal val="visible"/>
                                      </p:to>
                                    </p:set>
                                    <p:animEffect transition="in" filter="fade">
                                      <p:cBhvr>
                                        <p:cTn id="12" dur="2000"/>
                                        <p:tgtEl>
                                          <p:spTgt spid="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Shape 1"/>
          <p:cNvSpPr txBox="1"/>
          <p:nvPr/>
        </p:nvSpPr>
        <p:spPr>
          <a:xfrm>
            <a:off x="457200" y="704160"/>
            <a:ext cx="8229240" cy="1142640"/>
          </a:xfrm>
          <a:prstGeom prst="rect">
            <a:avLst/>
          </a:prstGeom>
        </p:spPr>
        <p:txBody>
          <a:bodyPr lIns="90000" tIns="45000" rIns="90000" bIns="45000"/>
          <a:lstStyle/>
          <a:p>
            <a:r>
              <a:rPr lang="en-CA" sz="5000">
                <a:solidFill>
                  <a:srgbClr val="646B86"/>
                </a:solidFill>
                <a:latin typeface="Calibri"/>
              </a:rPr>
              <a:t>Key Terms</a:t>
            </a:r>
            <a:endParaRPr/>
          </a:p>
        </p:txBody>
      </p:sp>
      <p:sp>
        <p:nvSpPr>
          <p:cNvPr id="34" name="TextShape 2"/>
          <p:cNvSpPr txBox="1"/>
          <p:nvPr/>
        </p:nvSpPr>
        <p:spPr>
          <a:xfrm>
            <a:off x="457200" y="1920240"/>
            <a:ext cx="4038120" cy="4434480"/>
          </a:xfrm>
          <a:prstGeom prst="rect">
            <a:avLst/>
          </a:prstGeom>
        </p:spPr>
        <p:txBody>
          <a:bodyPr lIns="90000" tIns="45000" rIns="90000" bIns="45000"/>
          <a:lstStyle/>
          <a:p>
            <a:r>
              <a:rPr lang="en-CA" sz="2600" i="1" dirty="0"/>
              <a:t>Monohybrid cross</a:t>
            </a:r>
            <a:r>
              <a:rPr lang="en-CA" sz="2600" dirty="0"/>
              <a:t> – looking at only </a:t>
            </a:r>
            <a:r>
              <a:rPr lang="en-CA" sz="2600" b="1" dirty="0"/>
              <a:t>SINGLE</a:t>
            </a:r>
            <a:r>
              <a:rPr lang="en-CA" sz="2600" dirty="0"/>
              <a:t> characteristic</a:t>
            </a:r>
            <a:endParaRPr dirty="0"/>
          </a:p>
          <a:p>
            <a:endParaRPr dirty="0"/>
          </a:p>
          <a:p>
            <a:r>
              <a:rPr lang="en-CA" sz="2600" i="1" dirty="0"/>
              <a:t>Dihybrid cross</a:t>
            </a:r>
            <a:r>
              <a:rPr lang="en-CA" sz="2600" dirty="0"/>
              <a:t> – looking at </a:t>
            </a:r>
            <a:r>
              <a:rPr lang="en-CA" sz="2600" b="1" dirty="0"/>
              <a:t>TWO </a:t>
            </a:r>
            <a:r>
              <a:rPr lang="en-CA" sz="2600" dirty="0"/>
              <a:t>characteristics</a:t>
            </a:r>
            <a:endParaRPr dirty="0"/>
          </a:p>
          <a:p>
            <a:endParaRPr dirty="0"/>
          </a:p>
          <a:p>
            <a:r>
              <a:rPr lang="en-CA" sz="2600" i="1" dirty="0"/>
              <a:t>Alleles</a:t>
            </a:r>
            <a:r>
              <a:rPr lang="en-CA" sz="2600" dirty="0"/>
              <a:t> –same gene but different instruction</a:t>
            </a:r>
            <a:endParaRPr dirty="0"/>
          </a:p>
          <a:p>
            <a:endParaRPr dirty="0"/>
          </a:p>
        </p:txBody>
      </p:sp>
      <p:sp>
        <p:nvSpPr>
          <p:cNvPr id="35" name="TextShape 3"/>
          <p:cNvSpPr txBox="1"/>
          <p:nvPr/>
        </p:nvSpPr>
        <p:spPr>
          <a:xfrm>
            <a:off x="4648320" y="1920240"/>
            <a:ext cx="4038120" cy="4434480"/>
          </a:xfrm>
          <a:prstGeom prst="rect">
            <a:avLst/>
          </a:prstGeom>
        </p:spPr>
      </p:sp>
      <p:pic>
        <p:nvPicPr>
          <p:cNvPr id="36" name="Picture 2"/>
          <p:cNvPicPr/>
          <p:nvPr/>
        </p:nvPicPr>
        <p:blipFill>
          <a:blip r:embed="rId2" cstate="print"/>
          <a:stretch>
            <a:fillRect/>
          </a:stretch>
        </p:blipFill>
        <p:spPr>
          <a:xfrm>
            <a:off x="4724280" y="1143000"/>
            <a:ext cx="4128120" cy="50288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4">
                                            <p:txEl>
                                              <p:pRg st="0" end="0"/>
                                            </p:txEl>
                                          </p:spTgt>
                                        </p:tgtEl>
                                        <p:attrNameLst>
                                          <p:attrName>style.visibility</p:attrName>
                                        </p:attrNameLst>
                                      </p:cBhvr>
                                      <p:to>
                                        <p:strVal val="visible"/>
                                      </p:to>
                                    </p:set>
                                    <p:animEffect transition="in" filter="wipe(down)">
                                      <p:cBhvr>
                                        <p:cTn id="7" dur="500"/>
                                        <p:tgtEl>
                                          <p:spTgt spid="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4">
                                            <p:txEl>
                                              <p:pRg st="2" end="2"/>
                                            </p:txEl>
                                          </p:spTgt>
                                        </p:tgtEl>
                                        <p:attrNameLst>
                                          <p:attrName>style.visibility</p:attrName>
                                        </p:attrNameLst>
                                      </p:cBhvr>
                                      <p:to>
                                        <p:strVal val="visible"/>
                                      </p:to>
                                    </p:set>
                                    <p:animEffect transition="in" filter="wipe(down)">
                                      <p:cBhvr>
                                        <p:cTn id="12" dur="500"/>
                                        <p:tgtEl>
                                          <p:spTgt spid="3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4">
                                            <p:txEl>
                                              <p:pRg st="4" end="4"/>
                                            </p:txEl>
                                          </p:spTgt>
                                        </p:tgtEl>
                                        <p:attrNameLst>
                                          <p:attrName>style.visibility</p:attrName>
                                        </p:attrNameLst>
                                      </p:cBhvr>
                                      <p:to>
                                        <p:strVal val="visible"/>
                                      </p:to>
                                    </p:set>
                                    <p:animEffect transition="in" filter="wipe(down)">
                                      <p:cBhvr>
                                        <p:cTn id="17" dur="500"/>
                                        <p:tgtEl>
                                          <p:spTgt spid="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Shape 1"/>
          <p:cNvSpPr txBox="1"/>
          <p:nvPr/>
        </p:nvSpPr>
        <p:spPr>
          <a:xfrm>
            <a:off x="457200" y="704160"/>
            <a:ext cx="8229240" cy="1142640"/>
          </a:xfrm>
          <a:prstGeom prst="rect">
            <a:avLst/>
          </a:prstGeom>
        </p:spPr>
        <p:txBody>
          <a:bodyPr lIns="90000" tIns="45000" rIns="90000" bIns="45000"/>
          <a:lstStyle/>
          <a:p>
            <a:r>
              <a:rPr lang="en-CA" sz="5000">
                <a:solidFill>
                  <a:srgbClr val="646B86"/>
                </a:solidFill>
                <a:latin typeface="Calibri"/>
              </a:rPr>
              <a:t>More Terms - YIPEE</a:t>
            </a:r>
            <a:endParaRPr/>
          </a:p>
        </p:txBody>
      </p:sp>
      <p:sp>
        <p:nvSpPr>
          <p:cNvPr id="38" name="TextShape 2"/>
          <p:cNvSpPr txBox="1"/>
          <p:nvPr/>
        </p:nvSpPr>
        <p:spPr>
          <a:xfrm>
            <a:off x="457200" y="1920240"/>
            <a:ext cx="4038120" cy="4616280"/>
          </a:xfrm>
          <a:prstGeom prst="rect">
            <a:avLst/>
          </a:prstGeom>
        </p:spPr>
      </p:sp>
      <p:sp>
        <p:nvSpPr>
          <p:cNvPr id="39" name="TextShape 3"/>
          <p:cNvSpPr txBox="1"/>
          <p:nvPr/>
        </p:nvSpPr>
        <p:spPr>
          <a:xfrm>
            <a:off x="4648320" y="1440000"/>
            <a:ext cx="4351680" cy="5166360"/>
          </a:xfrm>
          <a:prstGeom prst="rect">
            <a:avLst/>
          </a:prstGeom>
        </p:spPr>
        <p:txBody>
          <a:bodyPr lIns="90000" tIns="45000" rIns="90000" bIns="45000"/>
          <a:lstStyle/>
          <a:p>
            <a:r>
              <a:rPr lang="en-CA" sz="2600" b="1" dirty="0"/>
              <a:t>Dominant</a:t>
            </a:r>
            <a:r>
              <a:rPr lang="en-CA" sz="2600" dirty="0"/>
              <a:t> – genes which determine the expression of the trait</a:t>
            </a:r>
            <a:endParaRPr dirty="0"/>
          </a:p>
          <a:p>
            <a:endParaRPr dirty="0"/>
          </a:p>
          <a:p>
            <a:r>
              <a:rPr lang="en-CA" sz="2600" b="1" dirty="0"/>
              <a:t>Recessive</a:t>
            </a:r>
            <a:r>
              <a:rPr lang="en-CA" sz="2600" dirty="0"/>
              <a:t> – genes which are overruled by dominant genes</a:t>
            </a:r>
            <a:endParaRPr dirty="0"/>
          </a:p>
          <a:p>
            <a:endParaRPr dirty="0"/>
          </a:p>
          <a:p>
            <a:r>
              <a:rPr lang="en-CA" sz="2600" b="1" dirty="0"/>
              <a:t>Complete Dominance </a:t>
            </a:r>
            <a:r>
              <a:rPr lang="en-CA" sz="2600" dirty="0"/>
              <a:t>– one gene shows over the other</a:t>
            </a:r>
            <a:endParaRPr dirty="0"/>
          </a:p>
        </p:txBody>
      </p:sp>
      <p:pic>
        <p:nvPicPr>
          <p:cNvPr id="40" name="Picture 2"/>
          <p:cNvPicPr/>
          <p:nvPr/>
        </p:nvPicPr>
        <p:blipFill>
          <a:blip r:embed="rId2" cstate="print"/>
          <a:stretch>
            <a:fillRect/>
          </a:stretch>
        </p:blipFill>
        <p:spPr>
          <a:xfrm>
            <a:off x="490320" y="1981080"/>
            <a:ext cx="3547800" cy="43239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
                                            <p:txEl>
                                              <p:pRg st="0" end="0"/>
                                            </p:txEl>
                                          </p:spTgt>
                                        </p:tgtEl>
                                        <p:attrNameLst>
                                          <p:attrName>style.visibility</p:attrName>
                                        </p:attrNameLst>
                                      </p:cBhvr>
                                      <p:to>
                                        <p:strVal val="visible"/>
                                      </p:to>
                                    </p:set>
                                    <p:anim calcmode="lin" valueType="num">
                                      <p:cBhvr additive="base">
                                        <p:cTn id="7" dur="500" fill="hold"/>
                                        <p:tgtEl>
                                          <p:spTgt spid="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
                                            <p:txEl>
                                              <p:pRg st="2" end="2"/>
                                            </p:txEl>
                                          </p:spTgt>
                                        </p:tgtEl>
                                        <p:attrNameLst>
                                          <p:attrName>style.visibility</p:attrName>
                                        </p:attrNameLst>
                                      </p:cBhvr>
                                      <p:to>
                                        <p:strVal val="visible"/>
                                      </p:to>
                                    </p:set>
                                    <p:anim calcmode="lin" valueType="num">
                                      <p:cBhvr additive="base">
                                        <p:cTn id="13" dur="500" fill="hold"/>
                                        <p:tgtEl>
                                          <p:spTgt spid="3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
                                            <p:txEl>
                                              <p:pRg st="4" end="4"/>
                                            </p:txEl>
                                          </p:spTgt>
                                        </p:tgtEl>
                                        <p:attrNameLst>
                                          <p:attrName>style.visibility</p:attrName>
                                        </p:attrNameLst>
                                      </p:cBhvr>
                                      <p:to>
                                        <p:strVal val="visible"/>
                                      </p:to>
                                    </p:set>
                                    <p:anim calcmode="lin" valueType="num">
                                      <p:cBhvr additive="base">
                                        <p:cTn id="19" dur="500" fill="hold"/>
                                        <p:tgtEl>
                                          <p:spTgt spid="3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Shape 1"/>
          <p:cNvSpPr txBox="1"/>
          <p:nvPr/>
        </p:nvSpPr>
        <p:spPr>
          <a:xfrm>
            <a:off x="457200" y="704160"/>
            <a:ext cx="8229240" cy="1142640"/>
          </a:xfrm>
          <a:prstGeom prst="rect">
            <a:avLst/>
          </a:prstGeom>
        </p:spPr>
        <p:txBody>
          <a:bodyPr lIns="90000" tIns="45000" rIns="90000" bIns="45000"/>
          <a:lstStyle/>
          <a:p>
            <a:r>
              <a:rPr lang="en-CA" sz="4000">
                <a:solidFill>
                  <a:srgbClr val="646B86"/>
                </a:solidFill>
                <a:latin typeface="Calibri"/>
              </a:rPr>
              <a:t>More Terms – Having fun yet?!</a:t>
            </a:r>
            <a:endParaRPr/>
          </a:p>
        </p:txBody>
      </p:sp>
      <p:sp>
        <p:nvSpPr>
          <p:cNvPr id="42" name="TextShape 2"/>
          <p:cNvSpPr txBox="1"/>
          <p:nvPr/>
        </p:nvSpPr>
        <p:spPr>
          <a:xfrm>
            <a:off x="360000" y="2225520"/>
            <a:ext cx="4038120" cy="4434480"/>
          </a:xfrm>
          <a:prstGeom prst="rect">
            <a:avLst/>
          </a:prstGeom>
        </p:spPr>
        <p:txBody>
          <a:bodyPr lIns="90000" tIns="45000" rIns="90000" bIns="45000"/>
          <a:lstStyle/>
          <a:p>
            <a:r>
              <a:rPr lang="en-CA" sz="2600" b="1" dirty="0"/>
              <a:t>Genotype</a:t>
            </a:r>
            <a:r>
              <a:rPr lang="en-CA" sz="2600" dirty="0"/>
              <a:t> – combination of alleles of any given trait</a:t>
            </a:r>
            <a:endParaRPr dirty="0"/>
          </a:p>
          <a:p>
            <a:endParaRPr dirty="0"/>
          </a:p>
          <a:p>
            <a:r>
              <a:rPr lang="en-CA" sz="2600" b="1" dirty="0"/>
              <a:t>Phenotype</a:t>
            </a:r>
            <a:r>
              <a:rPr lang="en-CA" sz="2600" dirty="0"/>
              <a:t> – physical form you can observe.</a:t>
            </a:r>
            <a:endParaRPr dirty="0"/>
          </a:p>
        </p:txBody>
      </p:sp>
      <p:sp>
        <p:nvSpPr>
          <p:cNvPr id="43" name="TextShape 3"/>
          <p:cNvSpPr txBox="1"/>
          <p:nvPr/>
        </p:nvSpPr>
        <p:spPr>
          <a:xfrm>
            <a:off x="4648320" y="1920240"/>
            <a:ext cx="4038120" cy="4434480"/>
          </a:xfrm>
          <a:prstGeom prst="rect">
            <a:avLst/>
          </a:prstGeom>
        </p:spPr>
      </p:sp>
      <p:pic>
        <p:nvPicPr>
          <p:cNvPr id="44" name="Picture 2"/>
          <p:cNvPicPr/>
          <p:nvPr/>
        </p:nvPicPr>
        <p:blipFill>
          <a:blip r:embed="rId2" cstate="print"/>
          <a:stretch>
            <a:fillRect/>
          </a:stretch>
        </p:blipFill>
        <p:spPr>
          <a:xfrm>
            <a:off x="4495680" y="2133720"/>
            <a:ext cx="4114440" cy="41144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xEl>
                                              <p:pRg st="0" end="0"/>
                                            </p:txEl>
                                          </p:spTgt>
                                        </p:tgtEl>
                                        <p:attrNameLst>
                                          <p:attrName>style.visibility</p:attrName>
                                        </p:attrNameLst>
                                      </p:cBhvr>
                                      <p:to>
                                        <p:strVal val="visible"/>
                                      </p:to>
                                    </p:set>
                                    <p:animEffect transition="in" filter="fade">
                                      <p:cBhvr>
                                        <p:cTn id="7" dur="2000"/>
                                        <p:tgtEl>
                                          <p:spTgt spid="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2">
                                            <p:txEl>
                                              <p:pRg st="2" end="2"/>
                                            </p:txEl>
                                          </p:spTgt>
                                        </p:tgtEl>
                                        <p:attrNameLst>
                                          <p:attrName>style.visibility</p:attrName>
                                        </p:attrNameLst>
                                      </p:cBhvr>
                                      <p:to>
                                        <p:strVal val="visible"/>
                                      </p:to>
                                    </p:set>
                                    <p:animEffect transition="in" filter="fade">
                                      <p:cBhvr>
                                        <p:cTn id="12" dur="2000"/>
                                        <p:tgtEl>
                                          <p:spTgt spid="4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457200" y="704160"/>
            <a:ext cx="8229240" cy="1142640"/>
          </a:xfrm>
          <a:prstGeom prst="rect">
            <a:avLst/>
          </a:prstGeom>
        </p:spPr>
        <p:txBody>
          <a:bodyPr lIns="90000" tIns="45000" rIns="90000" bIns="45000"/>
          <a:lstStyle/>
          <a:p>
            <a:r>
              <a:rPr lang="en-CA" sz="4000">
                <a:solidFill>
                  <a:srgbClr val="646B86"/>
                </a:solidFill>
                <a:latin typeface="Calibri"/>
              </a:rPr>
              <a:t>Guess What? – MORE TERMS!!!</a:t>
            </a:r>
            <a:endParaRPr/>
          </a:p>
        </p:txBody>
      </p:sp>
      <p:sp>
        <p:nvSpPr>
          <p:cNvPr id="46" name="TextShape 2"/>
          <p:cNvSpPr txBox="1"/>
          <p:nvPr/>
        </p:nvSpPr>
        <p:spPr>
          <a:xfrm>
            <a:off x="457200" y="1920240"/>
            <a:ext cx="4038120" cy="4434480"/>
          </a:xfrm>
          <a:prstGeom prst="rect">
            <a:avLst/>
          </a:prstGeom>
        </p:spPr>
        <p:txBody>
          <a:bodyPr lIns="90000" tIns="45000" rIns="90000" bIns="45000"/>
          <a:lstStyle/>
          <a:p>
            <a:r>
              <a:rPr lang="en-CA" sz="2600" b="1" dirty="0"/>
              <a:t>Homozygous</a:t>
            </a:r>
            <a:r>
              <a:rPr lang="en-CA" sz="2600" dirty="0"/>
              <a:t> – two identical alleles.</a:t>
            </a:r>
            <a:endParaRPr dirty="0"/>
          </a:p>
          <a:p>
            <a:endParaRPr dirty="0"/>
          </a:p>
          <a:p>
            <a:r>
              <a:rPr lang="en-CA" sz="2600" b="1" dirty="0"/>
              <a:t>Heterozygous</a:t>
            </a:r>
            <a:r>
              <a:rPr lang="en-CA" sz="2600" dirty="0"/>
              <a:t> – two different alleles for each trait</a:t>
            </a:r>
            <a:endParaRPr dirty="0"/>
          </a:p>
          <a:p>
            <a:endParaRPr dirty="0"/>
          </a:p>
        </p:txBody>
      </p:sp>
      <p:sp>
        <p:nvSpPr>
          <p:cNvPr id="47" name="TextShape 3"/>
          <p:cNvSpPr txBox="1"/>
          <p:nvPr/>
        </p:nvSpPr>
        <p:spPr>
          <a:xfrm>
            <a:off x="4648320" y="1920240"/>
            <a:ext cx="4038120" cy="4434480"/>
          </a:xfrm>
          <a:prstGeom prst="rect">
            <a:avLst/>
          </a:prstGeom>
        </p:spPr>
      </p:sp>
      <p:pic>
        <p:nvPicPr>
          <p:cNvPr id="48" name="Picture 2"/>
          <p:cNvPicPr/>
          <p:nvPr/>
        </p:nvPicPr>
        <p:blipFill>
          <a:blip r:embed="rId2" cstate="print"/>
          <a:stretch>
            <a:fillRect/>
          </a:stretch>
        </p:blipFill>
        <p:spPr>
          <a:xfrm>
            <a:off x="4800600" y="2362320"/>
            <a:ext cx="3885840" cy="38858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
                                            <p:txEl>
                                              <p:pRg st="0" end="0"/>
                                            </p:txEl>
                                          </p:spTgt>
                                        </p:tgtEl>
                                        <p:attrNameLst>
                                          <p:attrName>style.visibility</p:attrName>
                                        </p:attrNameLst>
                                      </p:cBhvr>
                                      <p:to>
                                        <p:strVal val="visible"/>
                                      </p:to>
                                    </p:set>
                                    <p:anim calcmode="lin" valueType="num">
                                      <p:cBhvr additive="base">
                                        <p:cTn id="7" dur="500" fill="hold"/>
                                        <p:tgtEl>
                                          <p:spTgt spid="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6">
                                            <p:txEl>
                                              <p:pRg st="2" end="2"/>
                                            </p:txEl>
                                          </p:spTgt>
                                        </p:tgtEl>
                                        <p:attrNameLst>
                                          <p:attrName>style.visibility</p:attrName>
                                        </p:attrNameLst>
                                      </p:cBhvr>
                                      <p:to>
                                        <p:strVal val="visible"/>
                                      </p:to>
                                    </p:set>
                                    <p:anim calcmode="lin" valueType="num">
                                      <p:cBhvr additive="base">
                                        <p:cTn id="13" dur="500" fill="hold"/>
                                        <p:tgtEl>
                                          <p:spTgt spid="4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Shape 1"/>
          <p:cNvSpPr txBox="1"/>
          <p:nvPr/>
        </p:nvSpPr>
        <p:spPr>
          <a:xfrm>
            <a:off x="457200" y="704160"/>
            <a:ext cx="8229240" cy="1142640"/>
          </a:xfrm>
          <a:prstGeom prst="rect">
            <a:avLst/>
          </a:prstGeom>
        </p:spPr>
        <p:txBody>
          <a:bodyPr lIns="90000" tIns="45000" rIns="90000" bIns="45000"/>
          <a:lstStyle/>
          <a:p>
            <a:r>
              <a:rPr lang="en-CA" sz="5000">
                <a:solidFill>
                  <a:srgbClr val="646B86"/>
                </a:solidFill>
                <a:latin typeface="Calibri"/>
              </a:rPr>
              <a:t>Almost Done with Terms - </a:t>
            </a:r>
            <a:endParaRPr/>
          </a:p>
        </p:txBody>
      </p:sp>
      <p:sp>
        <p:nvSpPr>
          <p:cNvPr id="50" name="TextShape 2"/>
          <p:cNvSpPr txBox="1"/>
          <p:nvPr/>
        </p:nvSpPr>
        <p:spPr>
          <a:xfrm>
            <a:off x="3733920" y="1920240"/>
            <a:ext cx="4952520" cy="4434480"/>
          </a:xfrm>
          <a:prstGeom prst="rect">
            <a:avLst/>
          </a:prstGeom>
        </p:spPr>
        <p:txBody>
          <a:bodyPr lIns="90000" tIns="45000" rIns="90000" bIns="45000"/>
          <a:lstStyle/>
          <a:p>
            <a:r>
              <a:rPr lang="en-CA" sz="2600" b="1" dirty="0"/>
              <a:t>Punnett Square </a:t>
            </a:r>
            <a:endParaRPr dirty="0"/>
          </a:p>
          <a:p>
            <a:endParaRPr dirty="0"/>
          </a:p>
          <a:p>
            <a:r>
              <a:rPr lang="en-CA" sz="2600" b="1" dirty="0"/>
              <a:t>Test Cross </a:t>
            </a:r>
            <a:r>
              <a:rPr lang="en-CA" sz="2600" dirty="0"/>
              <a:t>– a cross between an organism of unknown genotype and a homozygous recessive</a:t>
            </a:r>
            <a:endParaRPr dirty="0"/>
          </a:p>
          <a:p>
            <a:endParaRPr dirty="0"/>
          </a:p>
        </p:txBody>
      </p:sp>
      <p:pic>
        <p:nvPicPr>
          <p:cNvPr id="51" name="Picture 2"/>
          <p:cNvPicPr/>
          <p:nvPr/>
        </p:nvPicPr>
        <p:blipFill>
          <a:blip r:embed="rId2" cstate="print"/>
          <a:stretch>
            <a:fillRect/>
          </a:stretch>
        </p:blipFill>
        <p:spPr>
          <a:xfrm>
            <a:off x="380880" y="1981080"/>
            <a:ext cx="2859120" cy="3412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0">
                                            <p:txEl>
                                              <p:pRg st="0" end="0"/>
                                            </p:txEl>
                                          </p:spTgt>
                                        </p:tgtEl>
                                        <p:attrNameLst>
                                          <p:attrName>style.visibility</p:attrName>
                                        </p:attrNameLst>
                                      </p:cBhvr>
                                      <p:to>
                                        <p:strVal val="visible"/>
                                      </p:to>
                                    </p:set>
                                    <p:animEffect transition="in" filter="wipe(down)">
                                      <p:cBhvr>
                                        <p:cTn id="7" dur="500"/>
                                        <p:tgtEl>
                                          <p:spTgt spid="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0">
                                            <p:txEl>
                                              <p:pRg st="2" end="2"/>
                                            </p:txEl>
                                          </p:spTgt>
                                        </p:tgtEl>
                                        <p:attrNameLst>
                                          <p:attrName>style.visibility</p:attrName>
                                        </p:attrNameLst>
                                      </p:cBhvr>
                                      <p:to>
                                        <p:strVal val="visible"/>
                                      </p:to>
                                    </p:set>
                                    <p:animEffect transition="in" filter="wipe(down)">
                                      <p:cBhvr>
                                        <p:cTn id="12" dur="500"/>
                                        <p:tgtEl>
                                          <p:spTgt spid="5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2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439</Words>
  <Application>Microsoft Office PowerPoint</Application>
  <PresentationFormat>On-screen Show (4:3)</PresentationFormat>
  <Paragraphs>50</Paragraphs>
  <Slides>13</Slides>
  <Notes>0</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Concourse</vt:lpstr>
      <vt:lpstr>1_Concourse</vt:lpstr>
      <vt:lpstr>2_Concourse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alisonlario</cp:lastModifiedBy>
  <cp:revision>13</cp:revision>
  <dcterms:modified xsi:type="dcterms:W3CDTF">2010-04-21T15:55:05Z</dcterms:modified>
</cp:coreProperties>
</file>