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3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smtClean="0">
                <a:solidFill>
                  <a:srgbClr val="000000"/>
                </a:solidFill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smtClean="0">
                <a:solidFill>
                  <a:srgbClr val="000000"/>
                </a:solidFill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4"/>
          <p:cNvSpPr>
            <a:spLocks noGrp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702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smtClean="0">
                <a:solidFill>
                  <a:srgbClr val="000000"/>
                </a:solidFill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smtClean="0">
                <a:solidFill>
                  <a:srgbClr val="000000"/>
                </a:solidFill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E24E7FCE-A4C8-4EFE-9BCF-B7DD3030F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754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fld id="{24A9AE2C-E963-4599-9D46-29C862B94DFD}" type="slidenum">
              <a:rPr lang="en-US">
                <a:solidFill>
                  <a:srgbClr val="000000"/>
                </a:solidFill>
              </a:rPr>
              <a:pPr eaLnBrk="1" hangingPunct="1"/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26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26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fld id="{9AA3F547-62F9-4461-A54B-EF0658E03F53}" type="slidenum">
              <a:rPr lang="en-US">
                <a:solidFill>
                  <a:srgbClr val="000000"/>
                </a:solidFill>
              </a:rPr>
              <a:pPr eaLnBrk="1" hangingPunct="1"/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29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29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fld id="{C70FED98-0244-4F91-90E7-75DA366D4222}" type="slidenum">
              <a:rPr lang="en-US">
                <a:solidFill>
                  <a:srgbClr val="000000"/>
                </a:solidFill>
              </a:rPr>
              <a:pPr eaLnBrk="1" hangingPunct="1"/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31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fld id="{C066EAD6-5180-43E9-9239-164D8377CDDB}" type="slidenum">
              <a:rPr lang="en-US">
                <a:solidFill>
                  <a:srgbClr val="000000"/>
                </a:solidFill>
              </a:rPr>
              <a:pPr eaLnBrk="1" hangingPunct="1"/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34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fld id="{D711202D-8B60-412F-B691-5AB1BD705774}" type="slidenum">
              <a:rPr lang="en-US">
                <a:solidFill>
                  <a:srgbClr val="000000"/>
                </a:solidFill>
              </a:rPr>
              <a:pPr eaLnBrk="1" hangingPunct="1"/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36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36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fld id="{F2405DA4-20FE-412A-88D5-97C32659CE44}" type="slidenum">
              <a:rPr lang="en-US">
                <a:solidFill>
                  <a:srgbClr val="000000"/>
                </a:solidFill>
              </a:rPr>
              <a:pPr eaLnBrk="1" hangingPunct="1"/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38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fld id="{9B48F70F-7218-47A8-A36C-F6C512383947}" type="slidenum">
              <a:rPr lang="en-US">
                <a:solidFill>
                  <a:srgbClr val="000000"/>
                </a:solidFill>
              </a:rPr>
              <a:pPr eaLnBrk="1" hangingPunct="1"/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741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79513" y="704850"/>
            <a:ext cx="4640262" cy="3481388"/>
          </a:xfrm>
          <a:ln/>
        </p:spPr>
      </p:sp>
      <p:sp>
        <p:nvSpPr>
          <p:cNvPr id="1741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00088" y="4410075"/>
            <a:ext cx="5599112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fld id="{69525988-75A2-479F-9902-BF6A5638F757}" type="slidenum">
              <a:rPr lang="en-US">
                <a:solidFill>
                  <a:srgbClr val="000000"/>
                </a:solidFill>
              </a:rPr>
              <a:pPr eaLnBrk="1" hangingPunct="1"/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43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43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4E4EE-1D79-452D-B173-8D54C922EFA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9376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4CEF8-C677-4FAB-AC93-4881A7DE8AF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0707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FDEF8-122F-478A-8272-836050F3ECC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2916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D1E72-BF34-4526-9074-A2645CB4451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0331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C64C5-16F0-4CD7-A9D2-80D960357A5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8910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6326B-5C80-44DB-B7CD-CFDA6245E91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1054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3E0EC-2E90-4384-97B0-C3AF43DDA7C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8666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5AC3B-B7E6-4F26-8B32-E0CB317DA76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8863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D1553-8C67-4D3A-94EF-AA68EDEFB48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818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D898C-9F6C-43A4-946A-1F4BA69FA32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5008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80C74-077E-4F06-A25B-42CB2E4B2F1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0333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0EB59-CA9A-4651-B1B3-7D773B36923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5645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51462A85-7C6A-443B-8895-A2B26CAE6FC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w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460375"/>
          </a:xfrm>
          <a:prstGeom prst="rect">
            <a:avLst/>
          </a:prstGeom>
          <a:solidFill>
            <a:srgbClr val="FF9900"/>
          </a:solidFill>
          <a:ln w="25560">
            <a:solidFill>
              <a:srgbClr val="000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spcBef>
                <a:spcPts val="1500"/>
              </a:spcBef>
              <a:buClrTx/>
              <a:buFontTx/>
              <a:buNone/>
            </a:pPr>
            <a:r>
              <a:rPr lang="en-CA" sz="2400" b="1">
                <a:solidFill>
                  <a:srgbClr val="333399"/>
                </a:solidFill>
                <a:latin typeface="Copperplate Gothic Bold" pitchFamily="32" charset="0"/>
              </a:rPr>
              <a:t>Pause for thought!</a:t>
            </a: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9048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48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0438"/>
            <a:ext cx="9048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9048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900113" y="692150"/>
            <a:ext cx="7956550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Bef>
                <a:spcPts val="1250"/>
              </a:spcBef>
              <a:buFont typeface="Arial" charset="0"/>
              <a:buChar char="•"/>
            </a:pPr>
            <a:r>
              <a:rPr lang="en-CA">
                <a:solidFill>
                  <a:srgbClr val="000000"/>
                </a:solidFill>
              </a:rPr>
              <a:t> </a:t>
            </a:r>
            <a:r>
              <a:rPr lang="en-CA" sz="2000">
                <a:solidFill>
                  <a:srgbClr val="000000"/>
                </a:solidFill>
              </a:rPr>
              <a:t>Yesterday we learned that looking at the DNA sequence of two individuals will indicate how closely they are related by how similar the sequences are. </a:t>
            </a:r>
          </a:p>
          <a:p>
            <a:pPr eaLnBrk="1" hangingPunct="1">
              <a:spcBef>
                <a:spcPts val="1250"/>
              </a:spcBef>
              <a:buFont typeface="Arial" charset="0"/>
              <a:buChar char="•"/>
            </a:pPr>
            <a:r>
              <a:rPr lang="en-CA" sz="2000">
                <a:solidFill>
                  <a:srgbClr val="000000"/>
                </a:solidFill>
              </a:rPr>
              <a:t> Knowing that information, we were able to show that Kermode bear in northern BC is more closely related to a black bear than a polar bear. (In other words, the black bear is the Kermode’s closest relative!)</a:t>
            </a:r>
          </a:p>
        </p:txBody>
      </p:sp>
      <p:pic>
        <p:nvPicPr>
          <p:cNvPr id="205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716338"/>
            <a:ext cx="2481262" cy="155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5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357563"/>
            <a:ext cx="2386013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58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213100"/>
            <a:ext cx="1962150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9" name="Text Box 10"/>
          <p:cNvSpPr txBox="1">
            <a:spLocks noChangeArrowheads="1"/>
          </p:cNvSpPr>
          <p:nvPr/>
        </p:nvSpPr>
        <p:spPr bwMode="auto">
          <a:xfrm>
            <a:off x="3419475" y="5445125"/>
            <a:ext cx="2735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spcBef>
                <a:spcPts val="1125"/>
              </a:spcBef>
              <a:buClrTx/>
              <a:buFontTx/>
              <a:buNone/>
            </a:pPr>
            <a:r>
              <a:rPr lang="en-CA" b="1">
                <a:solidFill>
                  <a:srgbClr val="000000"/>
                </a:solidFill>
              </a:rPr>
              <a:t>Kermode Bear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460375"/>
          </a:xfrm>
          <a:prstGeom prst="rect">
            <a:avLst/>
          </a:prstGeom>
          <a:solidFill>
            <a:srgbClr val="FF9900"/>
          </a:solidFill>
          <a:ln w="25560">
            <a:solidFill>
              <a:srgbClr val="000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spcBef>
                <a:spcPts val="1500"/>
              </a:spcBef>
              <a:buClrTx/>
              <a:buFontTx/>
              <a:buNone/>
            </a:pPr>
            <a:r>
              <a:rPr lang="en-CA" sz="2400" b="1">
                <a:solidFill>
                  <a:srgbClr val="333399"/>
                </a:solidFill>
                <a:latin typeface="Copperplate Gothic Bold" pitchFamily="32" charset="0"/>
              </a:rPr>
              <a:t>Recombinant DNA technology</a:t>
            </a: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9048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48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0438"/>
            <a:ext cx="9048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9048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3635375" y="2924175"/>
            <a:ext cx="2376488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spcBef>
                <a:spcPts val="1250"/>
              </a:spcBef>
              <a:buClrTx/>
              <a:buFontTx/>
              <a:buNone/>
            </a:pPr>
            <a:r>
              <a:rPr lang="en-CA" sz="2000" b="1">
                <a:solidFill>
                  <a:srgbClr val="000000"/>
                </a:solidFill>
              </a:rPr>
              <a:t>What is the present and future of DNA technology?</a:t>
            </a:r>
          </a:p>
        </p:txBody>
      </p:sp>
      <p:pic>
        <p:nvPicPr>
          <p:cNvPr id="308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3024188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81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235450"/>
            <a:ext cx="3024187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82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765175"/>
            <a:ext cx="20764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83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365625"/>
            <a:ext cx="3095625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84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765175"/>
            <a:ext cx="206692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460375"/>
          </a:xfrm>
          <a:prstGeom prst="rect">
            <a:avLst/>
          </a:prstGeom>
          <a:solidFill>
            <a:srgbClr val="FF9900"/>
          </a:solidFill>
          <a:ln w="25560">
            <a:solidFill>
              <a:srgbClr val="000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spcBef>
                <a:spcPts val="1500"/>
              </a:spcBef>
              <a:buClrTx/>
              <a:buFontTx/>
              <a:buNone/>
            </a:pPr>
            <a:r>
              <a:rPr lang="en-CA" sz="2400" b="1">
                <a:solidFill>
                  <a:srgbClr val="333399"/>
                </a:solidFill>
                <a:latin typeface="Copperplate Gothic Bold" pitchFamily="32" charset="0"/>
              </a:rPr>
              <a:t>Recombinant DNA Technology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9048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48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0438"/>
            <a:ext cx="9048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0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9048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1042988" y="5516563"/>
            <a:ext cx="7705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1187450" y="3357563"/>
            <a:ext cx="72723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971550" y="549275"/>
            <a:ext cx="7885113" cy="564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n-US" sz="2400" b="1">
                <a:solidFill>
                  <a:srgbClr val="000000"/>
                </a:solidFill>
              </a:rPr>
              <a:t>What is recombinant DNA technology?</a:t>
            </a:r>
          </a:p>
          <a:p>
            <a:pPr eaLnBrk="1" hangingPunct="1">
              <a:spcBef>
                <a:spcPts val="1500"/>
              </a:spcBef>
              <a:buFont typeface="Arial" charset="0"/>
              <a:buChar char="•"/>
            </a:pPr>
            <a:r>
              <a:rPr lang="en-US" sz="2400" b="1">
                <a:solidFill>
                  <a:srgbClr val="000000"/>
                </a:solidFill>
              </a:rPr>
              <a:t> Taking genetic information from one organism and splicing it into another.</a:t>
            </a:r>
          </a:p>
          <a:p>
            <a:pPr eaLnBrk="1" hangingPunct="1">
              <a:spcBef>
                <a:spcPts val="1500"/>
              </a:spcBef>
              <a:buFont typeface="Arial" charset="0"/>
              <a:buChar char="•"/>
            </a:pPr>
            <a:r>
              <a:rPr lang="en-US" sz="2400" b="1">
                <a:solidFill>
                  <a:srgbClr val="000000"/>
                </a:solidFill>
              </a:rPr>
              <a:t> Current uses of this technology are:</a:t>
            </a:r>
          </a:p>
          <a:p>
            <a:pPr lvl="1" indent="0" eaLnBrk="1" hangingPunct="1">
              <a:spcBef>
                <a:spcPts val="1500"/>
              </a:spcBef>
              <a:buFont typeface="Arial" charset="0"/>
              <a:buChar char="•"/>
            </a:pPr>
            <a:r>
              <a:rPr lang="en-US" sz="2400" b="1">
                <a:solidFill>
                  <a:srgbClr val="000000"/>
                </a:solidFill>
              </a:rPr>
              <a:t> production of insulin using bacterial cultures</a:t>
            </a:r>
          </a:p>
          <a:p>
            <a:pPr lvl="1" indent="0" eaLnBrk="1" hangingPunct="1">
              <a:spcBef>
                <a:spcPts val="1500"/>
              </a:spcBef>
              <a:buFont typeface="Arial" charset="0"/>
              <a:buChar char="•"/>
            </a:pPr>
            <a:r>
              <a:rPr lang="en-US" sz="2400" b="1">
                <a:solidFill>
                  <a:srgbClr val="000000"/>
                </a:solidFill>
              </a:rPr>
              <a:t>genetically-modified crops for agriculture</a:t>
            </a:r>
          </a:p>
          <a:p>
            <a:pPr lvl="1" indent="0" eaLnBrk="1" hangingPunct="1">
              <a:spcBef>
                <a:spcPts val="1500"/>
              </a:spcBef>
              <a:buFont typeface="Arial" charset="0"/>
              <a:buChar char="•"/>
            </a:pPr>
            <a:r>
              <a:rPr lang="en-US" sz="2400" b="1">
                <a:solidFill>
                  <a:srgbClr val="000000"/>
                </a:solidFill>
              </a:rPr>
              <a:t>genetically-modified animals in research and agriculture.</a:t>
            </a:r>
          </a:p>
          <a:p>
            <a:pPr eaLnBrk="1" hangingPunct="1">
              <a:spcBef>
                <a:spcPts val="1500"/>
              </a:spcBef>
              <a:buFont typeface="Arial" charset="0"/>
              <a:buChar char="•"/>
            </a:pPr>
            <a:r>
              <a:rPr lang="en-US" sz="2400" b="1">
                <a:solidFill>
                  <a:srgbClr val="000000"/>
                </a:solidFill>
              </a:rPr>
              <a:t> Future uses of this technology could include:</a:t>
            </a:r>
          </a:p>
          <a:p>
            <a:pPr lvl="1" indent="0" eaLnBrk="1" hangingPunct="1">
              <a:spcBef>
                <a:spcPts val="1500"/>
              </a:spcBef>
              <a:buFont typeface="Arial" charset="0"/>
              <a:buChar char="•"/>
            </a:pPr>
            <a:r>
              <a:rPr lang="en-US" sz="2400" b="1">
                <a:solidFill>
                  <a:srgbClr val="000000"/>
                </a:solidFill>
              </a:rPr>
              <a:t> Gene therapy to cure genetic diseases</a:t>
            </a:r>
          </a:p>
          <a:p>
            <a:pPr lvl="1" indent="0" eaLnBrk="1" hangingPunct="1">
              <a:spcBef>
                <a:spcPts val="1500"/>
              </a:spcBef>
              <a:buFont typeface="Arial" charset="0"/>
              <a:buChar char="•"/>
            </a:pPr>
            <a:r>
              <a:rPr lang="en-US" sz="2400" b="1">
                <a:solidFill>
                  <a:srgbClr val="000000"/>
                </a:solidFill>
              </a:rPr>
              <a:t> Biological warfare with ‘superbugs’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5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5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460375"/>
          </a:xfrm>
          <a:prstGeom prst="rect">
            <a:avLst/>
          </a:prstGeom>
          <a:solidFill>
            <a:srgbClr val="FF9900"/>
          </a:solidFill>
          <a:ln w="25560">
            <a:solidFill>
              <a:srgbClr val="000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spcBef>
                <a:spcPts val="1500"/>
              </a:spcBef>
              <a:buClrTx/>
              <a:buFontTx/>
              <a:buNone/>
            </a:pPr>
            <a:r>
              <a:rPr lang="en-CA" sz="2400" b="1">
                <a:solidFill>
                  <a:srgbClr val="333399"/>
                </a:solidFill>
                <a:latin typeface="Copperplate Gothic Bold" pitchFamily="32" charset="0"/>
              </a:rPr>
              <a:t>Recombinant DNA Technology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9048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48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0438"/>
            <a:ext cx="9048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2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9048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7" name="Text Box 6"/>
          <p:cNvSpPr txBox="1">
            <a:spLocks noChangeArrowheads="1"/>
          </p:cNvSpPr>
          <p:nvPr/>
        </p:nvSpPr>
        <p:spPr bwMode="auto">
          <a:xfrm>
            <a:off x="1042988" y="5516563"/>
            <a:ext cx="7705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Text Box 7"/>
          <p:cNvSpPr txBox="1">
            <a:spLocks noChangeArrowheads="1"/>
          </p:cNvSpPr>
          <p:nvPr/>
        </p:nvSpPr>
        <p:spPr bwMode="auto">
          <a:xfrm>
            <a:off x="1187450" y="3357563"/>
            <a:ext cx="72723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971550" y="549275"/>
            <a:ext cx="7885113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1313" eaLnBrk="0" hangingPunct="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n-US" sz="2400" b="1">
                <a:solidFill>
                  <a:srgbClr val="000000"/>
                </a:solidFill>
              </a:rPr>
              <a:t>How does recombinant DNA technology work?</a:t>
            </a:r>
          </a:p>
          <a:p>
            <a:pPr eaLnBrk="1" hangingPunct="1">
              <a:spcBef>
                <a:spcPts val="1500"/>
              </a:spcBef>
              <a:buFont typeface="Times New Roman" pitchFamily="16" charset="0"/>
              <a:buAutoNum type="arabicPeriod"/>
            </a:pPr>
            <a:r>
              <a:rPr lang="en-US" sz="2400" b="1">
                <a:solidFill>
                  <a:srgbClr val="000000"/>
                </a:solidFill>
              </a:rPr>
              <a:t>Extract DNA from two organisms.</a:t>
            </a:r>
          </a:p>
          <a:p>
            <a:pPr eaLnBrk="1" hangingPunct="1">
              <a:spcBef>
                <a:spcPts val="1500"/>
              </a:spcBef>
              <a:buFont typeface="Times New Roman" pitchFamily="16" charset="0"/>
              <a:buAutoNum type="arabicPeriod"/>
            </a:pPr>
            <a:r>
              <a:rPr lang="en-US" sz="2400" b="1">
                <a:solidFill>
                  <a:srgbClr val="000000"/>
                </a:solidFill>
              </a:rPr>
              <a:t>Cut DNA samples with restriction enzymes.</a:t>
            </a:r>
          </a:p>
          <a:p>
            <a:pPr eaLnBrk="1" hangingPunct="1">
              <a:spcBef>
                <a:spcPts val="1500"/>
              </a:spcBef>
              <a:buFont typeface="Times New Roman" pitchFamily="16" charset="0"/>
              <a:buAutoNum type="arabicPeriod"/>
            </a:pPr>
            <a:r>
              <a:rPr lang="en-US" sz="2400" b="1">
                <a:solidFill>
                  <a:srgbClr val="000000"/>
                </a:solidFill>
              </a:rPr>
              <a:t>Insert gene from one organism into the DNA of the other organism and stick together using ligases.</a:t>
            </a:r>
          </a:p>
          <a:p>
            <a:pPr eaLnBrk="1" hangingPunct="1">
              <a:spcBef>
                <a:spcPts val="1500"/>
              </a:spcBef>
              <a:buFont typeface="Times New Roman" pitchFamily="16" charset="0"/>
              <a:buAutoNum type="arabicPeriod"/>
            </a:pPr>
            <a:r>
              <a:rPr lang="en-US" sz="2400" b="1">
                <a:solidFill>
                  <a:srgbClr val="000000"/>
                </a:solidFill>
              </a:rPr>
              <a:t>Insert the recombined DNA into a host and let them grow and reproduce with the recombined DNA.</a:t>
            </a:r>
          </a:p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n-US" sz="2400" b="1">
                <a:solidFill>
                  <a:srgbClr val="00CC00"/>
                </a:solidFill>
              </a:rPr>
              <a:t>NOTE</a:t>
            </a:r>
            <a:r>
              <a:rPr lang="en-US" sz="2400" b="1">
                <a:solidFill>
                  <a:srgbClr val="000000"/>
                </a:solidFill>
              </a:rPr>
              <a:t>: The process of inserting new DNA sequences into the </a:t>
            </a:r>
            <a:r>
              <a:rPr lang="en-US" sz="2400" b="1" i="1" u="sng">
                <a:solidFill>
                  <a:srgbClr val="00CC00"/>
                </a:solidFill>
              </a:rPr>
              <a:t>genome</a:t>
            </a:r>
            <a:r>
              <a:rPr lang="en-US" sz="2400" b="1">
                <a:solidFill>
                  <a:srgbClr val="000000"/>
                </a:solidFill>
              </a:rPr>
              <a:t> of an organism is called transformation!</a:t>
            </a:r>
          </a:p>
        </p:txBody>
      </p:sp>
      <p:pic>
        <p:nvPicPr>
          <p:cNvPr id="513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868863"/>
            <a:ext cx="1255713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460375"/>
          </a:xfrm>
          <a:prstGeom prst="rect">
            <a:avLst/>
          </a:prstGeom>
          <a:solidFill>
            <a:srgbClr val="FF9900"/>
          </a:solidFill>
          <a:ln w="25560">
            <a:solidFill>
              <a:srgbClr val="000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spcBef>
                <a:spcPts val="1500"/>
              </a:spcBef>
              <a:buClrTx/>
              <a:buFontTx/>
              <a:buNone/>
            </a:pPr>
            <a:r>
              <a:rPr lang="en-CA" sz="2400" b="1">
                <a:solidFill>
                  <a:srgbClr val="333399"/>
                </a:solidFill>
                <a:latin typeface="Copperplate Gothic Bold" pitchFamily="32" charset="0"/>
              </a:rPr>
              <a:t>Protein Synthesis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9048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48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0438"/>
            <a:ext cx="9048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9048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1187450" y="3357563"/>
            <a:ext cx="72723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5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42925"/>
            <a:ext cx="7273925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460375"/>
          </a:xfrm>
          <a:prstGeom prst="rect">
            <a:avLst/>
          </a:prstGeom>
          <a:solidFill>
            <a:srgbClr val="FF9900"/>
          </a:solidFill>
          <a:ln w="25560">
            <a:solidFill>
              <a:srgbClr val="000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spcBef>
                <a:spcPts val="1500"/>
              </a:spcBef>
              <a:buClrTx/>
              <a:buFontTx/>
              <a:buNone/>
            </a:pPr>
            <a:r>
              <a:rPr lang="en-CA" sz="2400" b="1">
                <a:solidFill>
                  <a:srgbClr val="333399"/>
                </a:solidFill>
                <a:latin typeface="Copperplate Gothic Bold" pitchFamily="32" charset="0"/>
              </a:rPr>
              <a:t>Protein Synthesis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9048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48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0438"/>
            <a:ext cx="9048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9048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5" name="Text Box 6"/>
          <p:cNvSpPr txBox="1">
            <a:spLocks noChangeArrowheads="1"/>
          </p:cNvSpPr>
          <p:nvPr/>
        </p:nvSpPr>
        <p:spPr bwMode="auto">
          <a:xfrm>
            <a:off x="1187450" y="3357563"/>
            <a:ext cx="72723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7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0"/>
            <a:ext cx="5683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9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460375"/>
          </a:xfrm>
          <a:prstGeom prst="rect">
            <a:avLst/>
          </a:prstGeom>
          <a:solidFill>
            <a:srgbClr val="FF9900"/>
          </a:solidFill>
          <a:ln w="25560">
            <a:solidFill>
              <a:srgbClr val="000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spcBef>
                <a:spcPts val="1500"/>
              </a:spcBef>
              <a:buClrTx/>
              <a:buFontTx/>
              <a:buNone/>
            </a:pPr>
            <a:r>
              <a:rPr lang="en-CA" sz="2400" b="1">
                <a:solidFill>
                  <a:srgbClr val="333399"/>
                </a:solidFill>
                <a:latin typeface="Copperplate Gothic Bold" pitchFamily="32" charset="0"/>
              </a:rPr>
              <a:t>Recombinant DNA Technology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9048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48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0438"/>
            <a:ext cx="9048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2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9048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042988" y="5516563"/>
            <a:ext cx="7705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Text Box 7"/>
          <p:cNvSpPr txBox="1">
            <a:spLocks noChangeArrowheads="1"/>
          </p:cNvSpPr>
          <p:nvPr/>
        </p:nvSpPr>
        <p:spPr bwMode="auto">
          <a:xfrm>
            <a:off x="1187450" y="3357563"/>
            <a:ext cx="72723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971550" y="549275"/>
            <a:ext cx="7885113" cy="662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1313" eaLnBrk="0" hangingPunct="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98513" indent="-341313" eaLnBrk="0" hangingPunct="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n-CA" sz="2400" b="1">
                <a:solidFill>
                  <a:srgbClr val="000000"/>
                </a:solidFill>
              </a:rPr>
              <a:t>Where did the idea for recombinant DNA come from?</a:t>
            </a:r>
          </a:p>
          <a:p>
            <a:pPr eaLnBrk="1" hangingPunct="1">
              <a:spcBef>
                <a:spcPts val="1500"/>
              </a:spcBef>
              <a:buFont typeface="Arial" charset="0"/>
              <a:buChar char="•"/>
            </a:pPr>
            <a:r>
              <a:rPr lang="en-CA" sz="2400" b="1">
                <a:solidFill>
                  <a:srgbClr val="000000"/>
                </a:solidFill>
              </a:rPr>
              <a:t> From the way that viruses replicate themselves in nature!</a:t>
            </a:r>
          </a:p>
          <a:p>
            <a:pPr eaLnBrk="1" hangingPunct="1">
              <a:spcBef>
                <a:spcPts val="1500"/>
              </a:spcBef>
              <a:buFont typeface="Arial" charset="0"/>
              <a:buNone/>
            </a:pPr>
            <a:endParaRPr lang="en-CA" sz="2400" b="1">
              <a:solidFill>
                <a:srgbClr val="000000"/>
              </a:solidFill>
            </a:endParaRPr>
          </a:p>
          <a:p>
            <a:pPr eaLnBrk="1" hangingPunct="1">
              <a:spcBef>
                <a:spcPts val="1500"/>
              </a:spcBef>
              <a:buClrTx/>
              <a:buFontTx/>
              <a:buNone/>
            </a:pPr>
            <a:endParaRPr lang="en-CA" sz="2400" b="1">
              <a:solidFill>
                <a:srgbClr val="000000"/>
              </a:solidFill>
            </a:endParaRPr>
          </a:p>
          <a:p>
            <a:pPr eaLnBrk="1" hangingPunct="1">
              <a:spcBef>
                <a:spcPts val="1500"/>
              </a:spcBef>
              <a:buFont typeface="Arial" charset="0"/>
              <a:buChar char="•"/>
            </a:pPr>
            <a:r>
              <a:rPr lang="en-CA" sz="2400" b="1">
                <a:solidFill>
                  <a:srgbClr val="000000"/>
                </a:solidFill>
              </a:rPr>
              <a:t> For viruses to reproduce they must:</a:t>
            </a:r>
          </a:p>
          <a:p>
            <a:pPr lvl="1" eaLnBrk="1" hangingPunct="1">
              <a:spcBef>
                <a:spcPts val="1500"/>
              </a:spcBef>
              <a:buFont typeface="Arial" charset="0"/>
              <a:buAutoNum type="arabicPeriod"/>
            </a:pPr>
            <a:r>
              <a:rPr lang="en-CA" sz="2400" b="1">
                <a:solidFill>
                  <a:srgbClr val="000000"/>
                </a:solidFill>
              </a:rPr>
              <a:t>Enter a host cell </a:t>
            </a:r>
          </a:p>
          <a:p>
            <a:pPr lvl="1" eaLnBrk="1" hangingPunct="1">
              <a:spcBef>
                <a:spcPts val="1500"/>
              </a:spcBef>
              <a:buFont typeface="Arial" charset="0"/>
              <a:buAutoNum type="arabicPeriod"/>
            </a:pPr>
            <a:r>
              <a:rPr lang="en-CA" sz="2400" b="1">
                <a:solidFill>
                  <a:srgbClr val="000000"/>
                </a:solidFill>
              </a:rPr>
              <a:t>Insert it’s DNA into the host DNA</a:t>
            </a:r>
          </a:p>
          <a:p>
            <a:pPr lvl="1" eaLnBrk="1" hangingPunct="1">
              <a:spcBef>
                <a:spcPts val="1500"/>
              </a:spcBef>
              <a:buFont typeface="Arial" charset="0"/>
              <a:buAutoNum type="arabicPeriod"/>
            </a:pPr>
            <a:r>
              <a:rPr lang="en-CA" sz="2400" b="1">
                <a:solidFill>
                  <a:srgbClr val="000000"/>
                </a:solidFill>
              </a:rPr>
              <a:t>Wait for the host to make the virus proteins during protein synthesis.</a:t>
            </a:r>
          </a:p>
          <a:p>
            <a:pPr lvl="1" eaLnBrk="1" hangingPunct="1">
              <a:spcBef>
                <a:spcPts val="1500"/>
              </a:spcBef>
              <a:buFont typeface="Arial" charset="0"/>
              <a:buAutoNum type="arabicPeriod"/>
            </a:pPr>
            <a:r>
              <a:rPr lang="en-CA" sz="2400" b="1">
                <a:solidFill>
                  <a:srgbClr val="000000"/>
                </a:solidFill>
              </a:rPr>
              <a:t> Put all the virus proteins together and burst out of the host cell.</a:t>
            </a:r>
          </a:p>
          <a:p>
            <a:pPr lvl="1" eaLnBrk="1" hangingPunct="1">
              <a:spcBef>
                <a:spcPts val="1500"/>
              </a:spcBef>
              <a:buFont typeface="Arial" charset="0"/>
              <a:buAutoNum type="arabicPeriod"/>
            </a:pPr>
            <a:endParaRPr lang="en-CA" sz="2400" b="1">
              <a:solidFill>
                <a:srgbClr val="000000"/>
              </a:solidFill>
            </a:endParaRPr>
          </a:p>
        </p:txBody>
      </p:sp>
      <p:pic>
        <p:nvPicPr>
          <p:cNvPr id="922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557338"/>
            <a:ext cx="15621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2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</TotalTime>
  <Words>321</Words>
  <Application>Microsoft Office PowerPoint</Application>
  <PresentationFormat>On-screen Show (4:3)</PresentationFormat>
  <Paragraphs>43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DejaVu Sans</vt:lpstr>
      <vt:lpstr>Times New Roman</vt:lpstr>
      <vt:lpstr>Copperplate Gothic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Daniel Standring</dc:creator>
  <cp:lastModifiedBy>Daniel Standring</cp:lastModifiedBy>
  <cp:revision>41</cp:revision>
  <cp:lastPrinted>1601-01-01T00:00:00Z</cp:lastPrinted>
  <dcterms:created xsi:type="dcterms:W3CDTF">2007-05-06T16:30:45Z</dcterms:created>
  <dcterms:modified xsi:type="dcterms:W3CDTF">2014-04-28T17:17:33Z</dcterms:modified>
</cp:coreProperties>
</file>