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84" r:id="rId2"/>
    <p:sldId id="385" r:id="rId3"/>
    <p:sldId id="386" r:id="rId4"/>
    <p:sldId id="387" r:id="rId5"/>
    <p:sldId id="340" r:id="rId6"/>
    <p:sldId id="360" r:id="rId7"/>
    <p:sldId id="341" r:id="rId8"/>
    <p:sldId id="378" r:id="rId9"/>
    <p:sldId id="379" r:id="rId10"/>
    <p:sldId id="380" r:id="rId11"/>
    <p:sldId id="348" r:id="rId12"/>
    <p:sldId id="351" r:id="rId13"/>
    <p:sldId id="364" r:id="rId14"/>
    <p:sldId id="352" r:id="rId15"/>
    <p:sldId id="375" r:id="rId16"/>
    <p:sldId id="353" r:id="rId17"/>
    <p:sldId id="381" r:id="rId18"/>
    <p:sldId id="382" r:id="rId19"/>
    <p:sldId id="383" r:id="rId20"/>
    <p:sldId id="388" r:id="rId21"/>
  </p:sldIdLst>
  <p:sldSz cx="9144000" cy="6858000" type="screen4x3"/>
  <p:notesSz cx="6797675" cy="9874250"/>
  <p:defaultTextStyle>
    <a:defPPr>
      <a:defRPr lang="en-US"/>
    </a:defPPr>
    <a:lvl1pPr algn="l" rtl="0" fontAlgn="t">
      <a:spcBef>
        <a:spcPct val="0"/>
      </a:spcBef>
      <a:spcAft>
        <a:spcPct val="0"/>
      </a:spcAft>
      <a:defRPr sz="2800" b="1" kern="1200">
        <a:solidFill>
          <a:schemeClr val="tx1"/>
        </a:solidFill>
        <a:latin typeface="Arial" charset="0"/>
        <a:ea typeface="+mn-ea"/>
        <a:cs typeface="+mn-cs"/>
      </a:defRPr>
    </a:lvl1pPr>
    <a:lvl2pPr marL="457200" algn="l" rtl="0" fontAlgn="t">
      <a:spcBef>
        <a:spcPct val="0"/>
      </a:spcBef>
      <a:spcAft>
        <a:spcPct val="0"/>
      </a:spcAft>
      <a:defRPr sz="2800" b="1" kern="1200">
        <a:solidFill>
          <a:schemeClr val="tx1"/>
        </a:solidFill>
        <a:latin typeface="Arial" charset="0"/>
        <a:ea typeface="+mn-ea"/>
        <a:cs typeface="+mn-cs"/>
      </a:defRPr>
    </a:lvl2pPr>
    <a:lvl3pPr marL="914400" algn="l" rtl="0" fontAlgn="t">
      <a:spcBef>
        <a:spcPct val="0"/>
      </a:spcBef>
      <a:spcAft>
        <a:spcPct val="0"/>
      </a:spcAft>
      <a:defRPr sz="2800" b="1" kern="1200">
        <a:solidFill>
          <a:schemeClr val="tx1"/>
        </a:solidFill>
        <a:latin typeface="Arial" charset="0"/>
        <a:ea typeface="+mn-ea"/>
        <a:cs typeface="+mn-cs"/>
      </a:defRPr>
    </a:lvl3pPr>
    <a:lvl4pPr marL="1371600" algn="l" rtl="0" fontAlgn="t">
      <a:spcBef>
        <a:spcPct val="0"/>
      </a:spcBef>
      <a:spcAft>
        <a:spcPct val="0"/>
      </a:spcAft>
      <a:defRPr sz="2800" b="1" kern="1200">
        <a:solidFill>
          <a:schemeClr val="tx1"/>
        </a:solidFill>
        <a:latin typeface="Arial" charset="0"/>
        <a:ea typeface="+mn-ea"/>
        <a:cs typeface="+mn-cs"/>
      </a:defRPr>
    </a:lvl4pPr>
    <a:lvl5pPr marL="1828800" algn="l" rtl="0" fontAlgn="t">
      <a:spcBef>
        <a:spcPct val="0"/>
      </a:spcBef>
      <a:spcAft>
        <a:spcPct val="0"/>
      </a:spcAft>
      <a:defRPr sz="2800" b="1" kern="1200">
        <a:solidFill>
          <a:schemeClr val="tx1"/>
        </a:solidFill>
        <a:latin typeface="Arial" charset="0"/>
        <a:ea typeface="+mn-ea"/>
        <a:cs typeface="+mn-cs"/>
      </a:defRPr>
    </a:lvl5pPr>
    <a:lvl6pPr marL="2286000" algn="l" defTabSz="914400" rtl="0" eaLnBrk="1" latinLnBrk="0" hangingPunct="1">
      <a:defRPr sz="2800" b="1" kern="1200">
        <a:solidFill>
          <a:schemeClr val="tx1"/>
        </a:solidFill>
        <a:latin typeface="Arial" charset="0"/>
        <a:ea typeface="+mn-ea"/>
        <a:cs typeface="+mn-cs"/>
      </a:defRPr>
    </a:lvl6pPr>
    <a:lvl7pPr marL="2743200" algn="l" defTabSz="914400" rtl="0" eaLnBrk="1" latinLnBrk="0" hangingPunct="1">
      <a:defRPr sz="2800" b="1" kern="1200">
        <a:solidFill>
          <a:schemeClr val="tx1"/>
        </a:solidFill>
        <a:latin typeface="Arial" charset="0"/>
        <a:ea typeface="+mn-ea"/>
        <a:cs typeface="+mn-cs"/>
      </a:defRPr>
    </a:lvl7pPr>
    <a:lvl8pPr marL="3200400" algn="l" defTabSz="914400" rtl="0" eaLnBrk="1" latinLnBrk="0" hangingPunct="1">
      <a:defRPr sz="2800" b="1" kern="1200">
        <a:solidFill>
          <a:schemeClr val="tx1"/>
        </a:solidFill>
        <a:latin typeface="Arial" charset="0"/>
        <a:ea typeface="+mn-ea"/>
        <a:cs typeface="+mn-cs"/>
      </a:defRPr>
    </a:lvl8pPr>
    <a:lvl9pPr marL="3657600" algn="l" defTabSz="914400" rtl="0" eaLnBrk="1" latinLnBrk="0" hangingPunct="1">
      <a:defRPr sz="28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D0CFCE"/>
    <a:srgbClr val="009900"/>
    <a:srgbClr val="FFFF00"/>
    <a:srgbClr val="FF9933"/>
    <a:srgbClr val="CC0000"/>
    <a:srgbClr val="FF66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285" autoAdjust="0"/>
    <p:restoredTop sz="94660"/>
  </p:normalViewPr>
  <p:slideViewPr>
    <p:cSldViewPr snapToGrid="0">
      <p:cViewPr varScale="1">
        <p:scale>
          <a:sx n="76" d="100"/>
          <a:sy n="76" d="100"/>
        </p:scale>
        <p:origin x="79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49688" y="0"/>
            <a:ext cx="2946400" cy="493713"/>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4DC2AD4B-B984-476B-81B1-6954BC16B054}" type="datetimeFigureOut">
              <a:rPr lang="en-US"/>
              <a:pPr/>
              <a:t>9/10/2021</a:t>
            </a:fld>
            <a:endParaRPr lang="en-US"/>
          </a:p>
        </p:txBody>
      </p:sp>
      <p:sp>
        <p:nvSpPr>
          <p:cNvPr id="4" name="Footer Placeholder 3"/>
          <p:cNvSpPr>
            <a:spLocks noGrp="1"/>
          </p:cNvSpPr>
          <p:nvPr>
            <p:ph type="ftr" sz="quarter" idx="2"/>
          </p:nvPr>
        </p:nvSpPr>
        <p:spPr>
          <a:xfrm>
            <a:off x="0" y="9378950"/>
            <a:ext cx="2946400" cy="493713"/>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49688" y="9378950"/>
            <a:ext cx="2946400" cy="493713"/>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CE80414-B898-48F3-913A-BB6D5FB7BF7C}" type="slidenum">
              <a:rPr lang="en-US"/>
              <a:pPr/>
              <a:t>‹#›</a:t>
            </a:fld>
            <a:endParaRPr lang="en-US"/>
          </a:p>
        </p:txBody>
      </p:sp>
    </p:spTree>
    <p:extLst>
      <p:ext uri="{BB962C8B-B14F-4D97-AF65-F5344CB8AC3E}">
        <p14:creationId xmlns:p14="http://schemas.microsoft.com/office/powerpoint/2010/main" val="1236587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0C1FC082-F44E-45A7-B85E-C954FAD637C7}" type="datetimeFigureOut">
              <a:rPr lang="en-US" smtClean="0"/>
              <a:pPr/>
              <a:t>9/10/2021</a:t>
            </a:fld>
            <a:endParaRPr lang="en-US"/>
          </a:p>
        </p:txBody>
      </p:sp>
      <p:sp>
        <p:nvSpPr>
          <p:cNvPr id="4" name="Slide Image Placeholder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fld id="{A8CF0E26-FD6D-44CD-A76F-FBE44E124E73}" type="slidenum">
              <a:rPr lang="en-US" smtClean="0"/>
              <a:pPr/>
              <a:t>‹#›</a:t>
            </a:fld>
            <a:endParaRPr lang="en-US"/>
          </a:p>
        </p:txBody>
      </p:sp>
    </p:spTree>
    <p:extLst>
      <p:ext uri="{BB962C8B-B14F-4D97-AF65-F5344CB8AC3E}">
        <p14:creationId xmlns:p14="http://schemas.microsoft.com/office/powerpoint/2010/main" val="316604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8CFDAF-DF8D-4B6A-BD06-1728B77ED856}" type="slidenum">
              <a:rPr lang="en-US"/>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r>
              <a:rPr lang="en-US"/>
              <a:t>10</a:t>
            </a:r>
          </a:p>
        </p:txBody>
      </p:sp>
    </p:spTree>
    <p:extLst>
      <p:ext uri="{BB962C8B-B14F-4D97-AF65-F5344CB8AC3E}">
        <p14:creationId xmlns:p14="http://schemas.microsoft.com/office/powerpoint/2010/main" val="2770314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DD36E5-1CF7-405A-B4D9-C5E1AE4F2F77}" type="slidenum">
              <a:rPr lang="en-US" smtClean="0"/>
              <a:pPr>
                <a:defRPr/>
              </a:pPr>
              <a:t>8</a:t>
            </a:fld>
            <a:endParaRPr lang="en-US"/>
          </a:p>
        </p:txBody>
      </p:sp>
    </p:spTree>
    <p:extLst>
      <p:ext uri="{BB962C8B-B14F-4D97-AF65-F5344CB8AC3E}">
        <p14:creationId xmlns:p14="http://schemas.microsoft.com/office/powerpoint/2010/main" val="1783134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0DD36E5-1CF7-405A-B4D9-C5E1AE4F2F77}" type="slidenum">
              <a:rPr lang="en-US" smtClean="0"/>
              <a:pPr>
                <a:defRPr/>
              </a:pPr>
              <a:t>9</a:t>
            </a:fld>
            <a:endParaRPr lang="en-US"/>
          </a:p>
        </p:txBody>
      </p:sp>
    </p:spTree>
    <p:extLst>
      <p:ext uri="{BB962C8B-B14F-4D97-AF65-F5344CB8AC3E}">
        <p14:creationId xmlns:p14="http://schemas.microsoft.com/office/powerpoint/2010/main" val="2145065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CE81713-5C1A-413B-87AF-16AD3C38809C}" type="slidenum">
              <a:rPr lang="en-US"/>
              <a:pPr/>
              <a:t>10</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163705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4379AAC-965F-4F68-9FA9-662C863246A4}" type="slidenum">
              <a:rPr lang="en-US"/>
              <a:pPr/>
              <a:t>17</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a:t>Sometimes indirect method must be used because it is not possible to directly measure the enthalpy of a particular reaction.</a:t>
            </a:r>
          </a:p>
        </p:txBody>
      </p:sp>
    </p:spTree>
    <p:extLst>
      <p:ext uri="{BB962C8B-B14F-4D97-AF65-F5344CB8AC3E}">
        <p14:creationId xmlns:p14="http://schemas.microsoft.com/office/powerpoint/2010/main" val="1135548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91C2C81-7E4E-4FD6-8608-96A35B4BD161}" type="slidenum">
              <a:rPr lang="en-US"/>
              <a:pPr/>
              <a:t>18</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62352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E756B08-8318-4ABA-B33F-7CE646C8F056}" type="slidenum">
              <a:rPr lang="en-US"/>
              <a:pPr/>
              <a:t>19</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a:t>Explain what is going on in each step.  Successive clicks will cross out common species (if you have problems with the animation, just click until you see everything on the screen).</a:t>
            </a:r>
          </a:p>
        </p:txBody>
      </p:sp>
    </p:spTree>
    <p:extLst>
      <p:ext uri="{BB962C8B-B14F-4D97-AF65-F5344CB8AC3E}">
        <p14:creationId xmlns:p14="http://schemas.microsoft.com/office/powerpoint/2010/main" val="2166769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D7B1EC5-F08F-4AFE-BA51-804AF3832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F5167BC-8697-433A-B7D7-187C6F2E88D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1968F698-06DD-4A91-8BCA-C24B80D4B96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EEAB3EB-8F38-4D28-9279-5768D9C38484}"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3C77D7D-B562-4359-AFF0-B1D2F4B6834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5361AE3-0F9F-42E8-ABBD-BBE662B3D17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65A730F-5D1E-47EB-A2EF-030E95273FD0}"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41B57E9-052C-47E2-86BF-CDAE24B6D67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2E38C93B-3182-46EF-BE37-FA9CF874455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4E3F2888-D7CB-4612-9FB1-F8737FBC776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3B6326E0-3AE7-4FFE-80A2-1F9BB5B0CDE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99E9950-4550-4256-AEA4-27B75533A8B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ED95FA8-33B6-4214-AAE4-D401528331A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base">
              <a:defRPr sz="1400" b="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base">
              <a:defRPr sz="1400" b="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base">
              <a:defRPr sz="1400" b="0"/>
            </a:lvl1pPr>
          </a:lstStyle>
          <a:p>
            <a:fld id="{3CCAAE1E-20B0-4D59-B55A-9B1C2C1A3E4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mbria" pitchFamily="18" charset="0"/>
        </a:defRPr>
      </a:lvl2pPr>
      <a:lvl3pPr algn="ctr" rtl="0" eaLnBrk="0" fontAlgn="base" hangingPunct="0">
        <a:spcBef>
          <a:spcPct val="0"/>
        </a:spcBef>
        <a:spcAft>
          <a:spcPct val="0"/>
        </a:spcAft>
        <a:defRPr sz="4400">
          <a:solidFill>
            <a:schemeClr val="tx2"/>
          </a:solidFill>
          <a:latin typeface="Cambria" pitchFamily="18" charset="0"/>
        </a:defRPr>
      </a:lvl3pPr>
      <a:lvl4pPr algn="ctr" rtl="0" eaLnBrk="0" fontAlgn="base" hangingPunct="0">
        <a:spcBef>
          <a:spcPct val="0"/>
        </a:spcBef>
        <a:spcAft>
          <a:spcPct val="0"/>
        </a:spcAft>
        <a:defRPr sz="4400">
          <a:solidFill>
            <a:schemeClr val="tx2"/>
          </a:solidFill>
          <a:latin typeface="Cambria" pitchFamily="18" charset="0"/>
        </a:defRPr>
      </a:lvl4pPr>
      <a:lvl5pPr algn="ctr" rtl="0" eaLnBrk="0" fontAlgn="base" hangingPunct="0">
        <a:spcBef>
          <a:spcPct val="0"/>
        </a:spcBef>
        <a:spcAft>
          <a:spcPct val="0"/>
        </a:spcAft>
        <a:defRPr sz="4400">
          <a:solidFill>
            <a:schemeClr val="tx2"/>
          </a:solidFill>
          <a:latin typeface="Cambri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772400" cy="1470025"/>
          </a:xfrm>
          <a:solidFill>
            <a:schemeClr val="accent1"/>
          </a:solidFill>
          <a:extLst>
            <a:ext uri="{91240B29-F687-4F45-9708-019B960494DF}">
              <a14:hiddenLine xmlns:a14="http://schemas.microsoft.com/office/drawing/2010/main" w="9525">
                <a:solidFill>
                  <a:schemeClr val="folHlink"/>
                </a:solidFill>
                <a:miter lim="800000"/>
                <a:headEnd/>
                <a:tailEnd/>
              </a14:hiddenLine>
            </a:ext>
          </a:extLst>
        </p:spPr>
        <p:txBody>
          <a:bodyPr anchor="ctr"/>
          <a:lstStyle/>
          <a:p>
            <a:pPr eaLnBrk="1" hangingPunct="1"/>
            <a:r>
              <a:rPr lang="en-US" sz="4400" b="1" u="sng" dirty="0">
                <a:solidFill>
                  <a:srgbClr val="F72D0B"/>
                </a:solidFill>
              </a:rPr>
              <a:t>THERMOCHEMISTRY</a:t>
            </a:r>
            <a:br>
              <a:rPr lang="en-US" sz="4400" b="1" u="sng" dirty="0">
                <a:solidFill>
                  <a:srgbClr val="F72D0B"/>
                </a:solidFill>
              </a:rPr>
            </a:br>
            <a:r>
              <a:rPr lang="en-US" sz="4400" b="1" u="sng" dirty="0">
                <a:solidFill>
                  <a:srgbClr val="F72D0B"/>
                </a:solidFill>
              </a:rPr>
              <a:t>(Chemical Energy)</a:t>
            </a:r>
          </a:p>
        </p:txBody>
      </p:sp>
      <p:sp>
        <p:nvSpPr>
          <p:cNvPr id="2051" name="Rectangle 3"/>
          <p:cNvSpPr>
            <a:spLocks noGrp="1" noChangeArrowheads="1"/>
          </p:cNvSpPr>
          <p:nvPr>
            <p:ph type="subTitle" idx="1"/>
          </p:nvPr>
        </p:nvSpPr>
        <p:spPr>
          <a:xfrm>
            <a:off x="1447800" y="2895600"/>
            <a:ext cx="6400800" cy="1752600"/>
          </a:xfrm>
        </p:spPr>
        <p:txBody>
          <a:bodyPr/>
          <a:lstStyle/>
          <a:p>
            <a:pPr eaLnBrk="1" hangingPunct="1"/>
            <a:r>
              <a:rPr lang="en-US" sz="3200"/>
              <a:t>Thermochemistry is the study of chemical changes and the energy associated with the change.</a:t>
            </a:r>
          </a:p>
        </p:txBody>
      </p:sp>
    </p:spTree>
    <p:extLst>
      <p:ext uri="{BB962C8B-B14F-4D97-AF65-F5344CB8AC3E}">
        <p14:creationId xmlns:p14="http://schemas.microsoft.com/office/powerpoint/2010/main" val="1389231163"/>
      </p:ext>
    </p:extLst>
  </p:cSld>
  <p:clrMapOvr>
    <a:masterClrMapping/>
  </p:clrMapOvr>
  <p:transition advTm="10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a:effectLst/>
              </a:rPr>
              <a:t>Calorimeter</a:t>
            </a:r>
          </a:p>
        </p:txBody>
      </p:sp>
      <p:sp>
        <p:nvSpPr>
          <p:cNvPr id="10243" name="Rectangle 3"/>
          <p:cNvSpPr>
            <a:spLocks noGrp="1" noChangeArrowheads="1"/>
          </p:cNvSpPr>
          <p:nvPr>
            <p:ph sz="half" idx="1"/>
          </p:nvPr>
        </p:nvSpPr>
        <p:spPr>
          <a:xfrm>
            <a:off x="28575" y="1562100"/>
            <a:ext cx="4676775" cy="1828800"/>
          </a:xfrm>
        </p:spPr>
        <p:txBody>
          <a:bodyPr/>
          <a:lstStyle/>
          <a:p>
            <a:pPr eaLnBrk="1" hangingPunct="1"/>
            <a:r>
              <a:rPr lang="en-US" dirty="0"/>
              <a:t>Used to prevent the escape of heat </a:t>
            </a:r>
          </a:p>
          <a:p>
            <a:pPr eaLnBrk="1" hangingPunct="1"/>
            <a:r>
              <a:rPr lang="en-US" dirty="0"/>
              <a:t>One version -  Styrofoam cup in a beaker with a cardboard lid</a:t>
            </a:r>
          </a:p>
          <a:p>
            <a:pPr eaLnBrk="1" hangingPunct="1">
              <a:buFont typeface="Wingdings" pitchFamily="16" charset="2"/>
              <a:buNone/>
            </a:pPr>
            <a:r>
              <a:rPr lang="en-US" dirty="0"/>
              <a:t> </a:t>
            </a:r>
          </a:p>
        </p:txBody>
      </p:sp>
      <p:sp>
        <p:nvSpPr>
          <p:cNvPr id="67588" name="Rectangle 4"/>
          <p:cNvSpPr>
            <a:spLocks noChangeArrowheads="1"/>
          </p:cNvSpPr>
          <p:nvPr/>
        </p:nvSpPr>
        <p:spPr bwMode="auto">
          <a:xfrm>
            <a:off x="1465263" y="4860925"/>
            <a:ext cx="527050" cy="579438"/>
          </a:xfrm>
          <a:prstGeom prst="rect">
            <a:avLst/>
          </a:prstGeom>
          <a:noFill/>
          <a:ln w="9525">
            <a:noFill/>
            <a:miter lim="800000"/>
            <a:headEnd/>
            <a:tailEnd/>
          </a:ln>
          <a:effectLst/>
        </p:spPr>
        <p:txBody>
          <a:bodyPr wrap="none">
            <a:spAutoFit/>
          </a:bodyPr>
          <a:lstStyle/>
          <a:p>
            <a:pPr>
              <a:defRPr/>
            </a:pPr>
            <a:endParaRPr lang="en-US">
              <a:effectLst>
                <a:outerShdw blurRad="38100" dist="38100" dir="2700000" algn="tl">
                  <a:srgbClr val="FFFFFF"/>
                </a:outerShdw>
              </a:effectLst>
            </a:endParaRPr>
          </a:p>
        </p:txBody>
      </p:sp>
      <p:pic>
        <p:nvPicPr>
          <p:cNvPr id="52226" name="Picture 2" descr="http://images2.hayden-mcneil.com/PreviewImages/Manual/06340%20Calorimeter%20setup.jpg"/>
          <p:cNvPicPr>
            <a:picLocks noGrp="1" noChangeAspect="1" noChangeArrowheads="1"/>
          </p:cNvPicPr>
          <p:nvPr>
            <p:ph sz="half" idx="2"/>
          </p:nvPr>
        </p:nvPicPr>
        <p:blipFill>
          <a:blip r:embed="rId3"/>
          <a:srcRect/>
          <a:stretch>
            <a:fillRect/>
          </a:stretch>
        </p:blipFill>
        <p:spPr bwMode="auto">
          <a:xfrm>
            <a:off x="4572000" y="1912222"/>
            <a:ext cx="4211844" cy="4671140"/>
          </a:xfrm>
          <a:prstGeom prst="rect">
            <a:avLst/>
          </a:prstGeom>
          <a:noFill/>
        </p:spPr>
      </p:pic>
    </p:spTree>
    <p:extLst>
      <p:ext uri="{BB962C8B-B14F-4D97-AF65-F5344CB8AC3E}">
        <p14:creationId xmlns:p14="http://schemas.microsoft.com/office/powerpoint/2010/main" val="3763713128"/>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ext Box 2"/>
          <p:cNvSpPr txBox="1">
            <a:spLocks noChangeArrowheads="1"/>
          </p:cNvSpPr>
          <p:nvPr/>
        </p:nvSpPr>
        <p:spPr bwMode="auto">
          <a:xfrm>
            <a:off x="349250" y="342900"/>
            <a:ext cx="8172450" cy="519113"/>
          </a:xfrm>
          <a:prstGeom prst="rect">
            <a:avLst/>
          </a:prstGeom>
          <a:noFill/>
          <a:ln w="9525" algn="ctr">
            <a:noFill/>
            <a:miter lim="800000"/>
            <a:headEnd/>
            <a:tailEnd/>
          </a:ln>
          <a:effectLst/>
        </p:spPr>
        <p:txBody>
          <a:bodyPr>
            <a:spAutoFit/>
          </a:bodyPr>
          <a:lstStyle/>
          <a:p>
            <a:pPr fontAlgn="base">
              <a:spcBef>
                <a:spcPct val="50000"/>
              </a:spcBef>
              <a:defRPr/>
            </a:pPr>
            <a:r>
              <a:rPr lang="en-US">
                <a:latin typeface="Segoe UI" pitchFamily="34" charset="0"/>
                <a:ea typeface="Segoe UI" pitchFamily="34" charset="0"/>
                <a:cs typeface="Segoe UI" pitchFamily="34" charset="0"/>
              </a:rPr>
              <a:t>Calorimetry – Part 1</a:t>
            </a:r>
          </a:p>
        </p:txBody>
      </p:sp>
      <p:sp>
        <p:nvSpPr>
          <p:cNvPr id="278531" name="Text Box 3"/>
          <p:cNvSpPr txBox="1">
            <a:spLocks noChangeArrowheads="1"/>
          </p:cNvSpPr>
          <p:nvPr/>
        </p:nvSpPr>
        <p:spPr bwMode="auto">
          <a:xfrm>
            <a:off x="352425" y="1125538"/>
            <a:ext cx="7943850" cy="519112"/>
          </a:xfrm>
          <a:prstGeom prst="rect">
            <a:avLst/>
          </a:prstGeom>
          <a:noFill/>
          <a:ln w="9525" algn="ctr">
            <a:noFill/>
            <a:miter lim="800000"/>
            <a:headEnd/>
            <a:tailEnd/>
          </a:ln>
          <a:effectLst/>
        </p:spPr>
        <p:txBody>
          <a:bodyPr>
            <a:spAutoFit/>
          </a:bodyPr>
          <a:lstStyle/>
          <a:p>
            <a:pPr fontAlgn="base">
              <a:spcBef>
                <a:spcPct val="50000"/>
              </a:spcBef>
            </a:pPr>
            <a:r>
              <a:rPr lang="en-US">
                <a:solidFill>
                  <a:srgbClr val="CC0000"/>
                </a:solidFill>
                <a:latin typeface="Segoe UI" pitchFamily="34" charset="0"/>
                <a:ea typeface="Segoe UI" pitchFamily="34" charset="0"/>
                <a:cs typeface="Segoe UI" pitchFamily="34" charset="0"/>
                <a:sym typeface="Wingdings" pitchFamily="2" charset="2"/>
              </a:rPr>
              <a:t>Specific Heat Capacity</a:t>
            </a:r>
            <a:endParaRPr lang="en-US">
              <a:solidFill>
                <a:srgbClr val="CC0000"/>
              </a:solidFill>
              <a:latin typeface="Segoe UI" pitchFamily="34" charset="0"/>
              <a:ea typeface="Segoe UI" pitchFamily="34" charset="0"/>
              <a:cs typeface="Segoe UI" pitchFamily="34" charset="0"/>
            </a:endParaRPr>
          </a:p>
        </p:txBody>
      </p:sp>
      <p:sp>
        <p:nvSpPr>
          <p:cNvPr id="278532" name="Text Box 4"/>
          <p:cNvSpPr txBox="1">
            <a:spLocks noChangeArrowheads="1"/>
          </p:cNvSpPr>
          <p:nvPr/>
        </p:nvSpPr>
        <p:spPr bwMode="auto">
          <a:xfrm>
            <a:off x="38894" y="1782763"/>
            <a:ext cx="8793162" cy="1816100"/>
          </a:xfrm>
          <a:prstGeom prst="rect">
            <a:avLst/>
          </a:prstGeom>
          <a:noFill/>
          <a:ln w="9525" algn="ctr">
            <a:noFill/>
            <a:miter lim="800000"/>
            <a:headEnd/>
            <a:tailEnd/>
          </a:ln>
          <a:effectLst/>
        </p:spPr>
        <p:txBody>
          <a:bodyPr>
            <a:spAutoFit/>
          </a:bodyPr>
          <a:lstStyle/>
          <a:p>
            <a:pPr fontAlgn="base">
              <a:spcBef>
                <a:spcPct val="50000"/>
              </a:spcBef>
              <a:defRPr/>
            </a:pPr>
            <a:r>
              <a:rPr lang="en-US" b="0" i="1" dirty="0">
                <a:solidFill>
                  <a:srgbClr val="6600FF"/>
                </a:solidFill>
                <a:latin typeface="Segoe UI" pitchFamily="34" charset="0"/>
                <a:ea typeface="Segoe UI" pitchFamily="34" charset="0"/>
                <a:cs typeface="Segoe UI" pitchFamily="34" charset="0"/>
              </a:rPr>
              <a:t>The specific heat capacity of a substance is a physical property.  It is defined as the amount of heat (Joules) required to change the temperature (</a:t>
            </a:r>
            <a:r>
              <a:rPr lang="en-US" b="0" i="1" baseline="30000" dirty="0">
                <a:solidFill>
                  <a:srgbClr val="6600FF"/>
                </a:solidFill>
                <a:latin typeface="Segoe UI" pitchFamily="34" charset="0"/>
                <a:ea typeface="Segoe UI" pitchFamily="34" charset="0"/>
                <a:cs typeface="Segoe UI" pitchFamily="34" charset="0"/>
              </a:rPr>
              <a:t>o</a:t>
            </a:r>
            <a:r>
              <a:rPr lang="en-US" b="0" i="1" dirty="0">
                <a:solidFill>
                  <a:srgbClr val="6600FF"/>
                </a:solidFill>
                <a:latin typeface="Segoe UI" pitchFamily="34" charset="0"/>
                <a:ea typeface="Segoe UI" pitchFamily="34" charset="0"/>
                <a:cs typeface="Segoe UI" pitchFamily="34" charset="0"/>
              </a:rPr>
              <a:t>C or K) of a unit mass (g or kg) of substance by ONE degree.</a:t>
            </a:r>
          </a:p>
        </p:txBody>
      </p:sp>
      <p:sp>
        <p:nvSpPr>
          <p:cNvPr id="278533" name="Text Box 5"/>
          <p:cNvSpPr txBox="1">
            <a:spLocks noChangeArrowheads="1"/>
          </p:cNvSpPr>
          <p:nvPr/>
        </p:nvSpPr>
        <p:spPr bwMode="auto">
          <a:xfrm>
            <a:off x="350838" y="4222750"/>
            <a:ext cx="8793162" cy="1801813"/>
          </a:xfrm>
          <a:prstGeom prst="rect">
            <a:avLst/>
          </a:prstGeom>
          <a:noFill/>
          <a:ln w="9525" algn="ctr">
            <a:noFill/>
            <a:miter lim="800000"/>
            <a:headEnd/>
            <a:tailEnd/>
          </a:ln>
          <a:effectLst/>
        </p:spPr>
        <p:txBody>
          <a:bodyPr>
            <a:spAutoFit/>
          </a:bodyPr>
          <a:lstStyle/>
          <a:p>
            <a:pPr fontAlgn="base">
              <a:spcBef>
                <a:spcPct val="50000"/>
              </a:spcBef>
              <a:defRPr/>
            </a:pPr>
            <a:r>
              <a:rPr lang="en-US" b="0" dirty="0">
                <a:solidFill>
                  <a:srgbClr val="6600FF"/>
                </a:solidFill>
                <a:latin typeface="Segoe UI" pitchFamily="34" charset="0"/>
                <a:ea typeface="Segoe UI" pitchFamily="34" charset="0"/>
                <a:cs typeface="Segoe UI" pitchFamily="34" charset="0"/>
              </a:rPr>
              <a:t>Specific heat capacity (SHC) is measured in</a:t>
            </a:r>
          </a:p>
          <a:p>
            <a:pPr fontAlgn="base">
              <a:spcBef>
                <a:spcPct val="50000"/>
              </a:spcBef>
              <a:defRPr/>
            </a:pPr>
            <a:r>
              <a:rPr lang="en-US" b="0" dirty="0">
                <a:solidFill>
                  <a:srgbClr val="CC0000"/>
                </a:solidFill>
                <a:latin typeface="Segoe UI" pitchFamily="34" charset="0"/>
                <a:ea typeface="Segoe UI" pitchFamily="34" charset="0"/>
                <a:cs typeface="Segoe UI" pitchFamily="34" charset="0"/>
              </a:rPr>
              <a:t>J g</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CC0000"/>
                </a:solidFill>
                <a:latin typeface="Segoe UI" pitchFamily="34" charset="0"/>
                <a:ea typeface="Segoe UI" pitchFamily="34" charset="0"/>
                <a:cs typeface="Segoe UI" pitchFamily="34" charset="0"/>
              </a:rPr>
              <a:t> K</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6600FF"/>
                </a:solidFill>
                <a:latin typeface="Segoe UI" pitchFamily="34" charset="0"/>
                <a:ea typeface="Segoe UI" pitchFamily="34" charset="0"/>
                <a:cs typeface="Segoe UI" pitchFamily="34" charset="0"/>
              </a:rPr>
              <a:t>   (</a:t>
            </a:r>
            <a:r>
              <a:rPr lang="en-US" b="0" dirty="0">
                <a:latin typeface="Segoe UI" pitchFamily="34" charset="0"/>
                <a:ea typeface="Segoe UI" pitchFamily="34" charset="0"/>
                <a:cs typeface="Segoe UI" pitchFamily="34" charset="0"/>
              </a:rPr>
              <a:t>we use this one</a:t>
            </a:r>
            <a:r>
              <a:rPr lang="en-US" b="0" dirty="0">
                <a:solidFill>
                  <a:srgbClr val="6600FF"/>
                </a:solidFill>
                <a:latin typeface="Segoe UI" pitchFamily="34" charset="0"/>
                <a:ea typeface="Segoe UI" pitchFamily="34" charset="0"/>
                <a:cs typeface="Segoe UI" pitchFamily="34" charset="0"/>
              </a:rPr>
              <a:t>) or </a:t>
            </a:r>
            <a:r>
              <a:rPr lang="en-US" b="0" dirty="0">
                <a:solidFill>
                  <a:srgbClr val="CC0000"/>
                </a:solidFill>
                <a:latin typeface="Segoe UI" pitchFamily="34" charset="0"/>
                <a:ea typeface="Segoe UI" pitchFamily="34" charset="0"/>
                <a:cs typeface="Segoe UI" pitchFamily="34" charset="0"/>
              </a:rPr>
              <a:t>kJ kg</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CC0000"/>
                </a:solidFill>
                <a:latin typeface="Segoe UI" pitchFamily="34" charset="0"/>
                <a:ea typeface="Segoe UI" pitchFamily="34" charset="0"/>
                <a:cs typeface="Segoe UI" pitchFamily="34" charset="0"/>
              </a:rPr>
              <a:t> K</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6600FF"/>
                </a:solidFill>
                <a:latin typeface="Segoe UI" pitchFamily="34" charset="0"/>
                <a:ea typeface="Segoe UI" pitchFamily="34" charset="0"/>
                <a:cs typeface="Segoe UI" pitchFamily="34" charset="0"/>
              </a:rPr>
              <a:t> (chemistry)</a:t>
            </a:r>
          </a:p>
          <a:p>
            <a:pPr fontAlgn="base">
              <a:spcBef>
                <a:spcPct val="50000"/>
              </a:spcBef>
              <a:defRPr/>
            </a:pPr>
            <a:r>
              <a:rPr lang="en-US" b="0" dirty="0">
                <a:solidFill>
                  <a:srgbClr val="CC0000"/>
                </a:solidFill>
                <a:latin typeface="Segoe UI" pitchFamily="34" charset="0"/>
                <a:ea typeface="Segoe UI" pitchFamily="34" charset="0"/>
                <a:cs typeface="Segoe UI" pitchFamily="34" charset="0"/>
              </a:rPr>
              <a:t>J kg</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CC0000"/>
                </a:solidFill>
                <a:latin typeface="Segoe UI" pitchFamily="34" charset="0"/>
                <a:ea typeface="Segoe UI" pitchFamily="34" charset="0"/>
                <a:cs typeface="Segoe UI" pitchFamily="34" charset="0"/>
              </a:rPr>
              <a:t> K</a:t>
            </a:r>
            <a:r>
              <a:rPr lang="en-US" b="0" baseline="30000" dirty="0">
                <a:solidFill>
                  <a:srgbClr val="CC0000"/>
                </a:solidFill>
                <a:latin typeface="Segoe UI" pitchFamily="34" charset="0"/>
                <a:ea typeface="Segoe UI" pitchFamily="34" charset="0"/>
                <a:cs typeface="Segoe UI" pitchFamily="34" charset="0"/>
              </a:rPr>
              <a:t>-1</a:t>
            </a:r>
            <a:r>
              <a:rPr lang="en-US" b="0" dirty="0">
                <a:solidFill>
                  <a:srgbClr val="6600FF"/>
                </a:solidFill>
                <a:latin typeface="Segoe UI" pitchFamily="34" charset="0"/>
                <a:ea typeface="Segoe UI" pitchFamily="34" charset="0"/>
                <a:cs typeface="Segoe UI" pitchFamily="34" charset="0"/>
              </a:rPr>
              <a:t> (physics)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Text Box 2"/>
          <p:cNvSpPr txBox="1">
            <a:spLocks noChangeArrowheads="1"/>
          </p:cNvSpPr>
          <p:nvPr/>
        </p:nvSpPr>
        <p:spPr bwMode="auto">
          <a:xfrm>
            <a:off x="349250" y="342900"/>
            <a:ext cx="8172450" cy="519113"/>
          </a:xfrm>
          <a:prstGeom prst="rect">
            <a:avLst/>
          </a:prstGeom>
          <a:noFill/>
          <a:ln w="9525" algn="ctr">
            <a:noFill/>
            <a:miter lim="800000"/>
            <a:headEnd/>
            <a:tailEnd/>
          </a:ln>
          <a:effectLst/>
        </p:spPr>
        <p:txBody>
          <a:bodyPr>
            <a:spAutoFit/>
          </a:bodyPr>
          <a:lstStyle/>
          <a:p>
            <a:pPr fontAlgn="base">
              <a:spcBef>
                <a:spcPct val="50000"/>
              </a:spcBef>
              <a:defRPr/>
            </a:pPr>
            <a:r>
              <a:rPr lang="en-US" dirty="0" err="1">
                <a:latin typeface="Segoe UI" pitchFamily="34" charset="0"/>
                <a:ea typeface="Segoe UI" pitchFamily="34" charset="0"/>
                <a:cs typeface="Segoe UI" pitchFamily="34" charset="0"/>
              </a:rPr>
              <a:t>Calorimetry</a:t>
            </a:r>
            <a:r>
              <a:rPr lang="en-US" dirty="0">
                <a:latin typeface="Segoe UI" pitchFamily="34" charset="0"/>
                <a:ea typeface="Segoe UI" pitchFamily="34" charset="0"/>
                <a:cs typeface="Segoe UI" pitchFamily="34" charset="0"/>
              </a:rPr>
              <a:t> – continued</a:t>
            </a:r>
          </a:p>
        </p:txBody>
      </p:sp>
      <p:sp>
        <p:nvSpPr>
          <p:cNvPr id="281603" name="Text Box 3"/>
          <p:cNvSpPr txBox="1">
            <a:spLocks noChangeArrowheads="1"/>
          </p:cNvSpPr>
          <p:nvPr/>
        </p:nvSpPr>
        <p:spPr bwMode="auto">
          <a:xfrm>
            <a:off x="352425" y="1125538"/>
            <a:ext cx="7943850" cy="519112"/>
          </a:xfrm>
          <a:prstGeom prst="rect">
            <a:avLst/>
          </a:prstGeom>
          <a:noFill/>
          <a:ln w="9525" algn="ctr">
            <a:noFill/>
            <a:miter lim="800000"/>
            <a:headEnd/>
            <a:tailEnd/>
          </a:ln>
          <a:effectLst/>
        </p:spPr>
        <p:txBody>
          <a:bodyPr>
            <a:spAutoFit/>
          </a:bodyPr>
          <a:lstStyle/>
          <a:p>
            <a:pPr fontAlgn="base">
              <a:spcBef>
                <a:spcPct val="50000"/>
              </a:spcBef>
            </a:pPr>
            <a:r>
              <a:rPr lang="en-US">
                <a:solidFill>
                  <a:srgbClr val="CC0000"/>
                </a:solidFill>
                <a:latin typeface="Segoe UI" pitchFamily="34" charset="0"/>
                <a:ea typeface="Segoe UI" pitchFamily="34" charset="0"/>
                <a:cs typeface="Segoe UI" pitchFamily="34" charset="0"/>
                <a:sym typeface="Wingdings" pitchFamily="2" charset="2"/>
              </a:rPr>
              <a:t>Heat and temperature change</a:t>
            </a:r>
            <a:endParaRPr lang="en-US">
              <a:solidFill>
                <a:srgbClr val="CC0000"/>
              </a:solidFill>
              <a:latin typeface="Segoe UI" pitchFamily="34" charset="0"/>
              <a:ea typeface="Segoe UI" pitchFamily="34" charset="0"/>
              <a:cs typeface="Segoe UI" pitchFamily="34" charset="0"/>
            </a:endParaRPr>
          </a:p>
        </p:txBody>
      </p:sp>
      <p:sp>
        <p:nvSpPr>
          <p:cNvPr id="281604" name="Text Box 4"/>
          <p:cNvSpPr txBox="1">
            <a:spLocks noChangeArrowheads="1"/>
          </p:cNvSpPr>
          <p:nvPr/>
        </p:nvSpPr>
        <p:spPr bwMode="auto">
          <a:xfrm>
            <a:off x="350838" y="1782763"/>
            <a:ext cx="8793162" cy="1373187"/>
          </a:xfrm>
          <a:prstGeom prst="rect">
            <a:avLst/>
          </a:prstGeom>
          <a:noFill/>
          <a:ln w="9525" algn="ctr">
            <a:noFill/>
            <a:miter lim="800000"/>
            <a:headEnd/>
            <a:tailEnd/>
          </a:ln>
          <a:effectLst/>
        </p:spPr>
        <p:txBody>
          <a:bodyPr>
            <a:spAutoFit/>
          </a:bodyPr>
          <a:lstStyle/>
          <a:p>
            <a:pPr fontAlgn="base">
              <a:spcBef>
                <a:spcPct val="50000"/>
              </a:spcBef>
              <a:defRPr/>
            </a:pPr>
            <a:r>
              <a:rPr lang="en-US" b="0" dirty="0">
                <a:solidFill>
                  <a:srgbClr val="6600FF"/>
                </a:solidFill>
                <a:latin typeface="Segoe UI" pitchFamily="34" charset="0"/>
                <a:ea typeface="Segoe UI" pitchFamily="34" charset="0"/>
                <a:cs typeface="Segoe UI" pitchFamily="34" charset="0"/>
              </a:rPr>
              <a:t>Knowing the SHC is useful in thermal chemistry.  Heat added or lost can be determined by measuring temperature change of a known substance (water).</a:t>
            </a:r>
          </a:p>
        </p:txBody>
      </p:sp>
      <p:sp>
        <p:nvSpPr>
          <p:cNvPr id="281605" name="Text Box 5"/>
          <p:cNvSpPr txBox="1">
            <a:spLocks noChangeArrowheads="1"/>
          </p:cNvSpPr>
          <p:nvPr/>
        </p:nvSpPr>
        <p:spPr bwMode="auto">
          <a:xfrm>
            <a:off x="2998788" y="3308350"/>
            <a:ext cx="3954462" cy="641350"/>
          </a:xfrm>
          <a:prstGeom prst="rect">
            <a:avLst/>
          </a:prstGeom>
          <a:noFill/>
          <a:ln w="9525" algn="ctr">
            <a:noFill/>
            <a:miter lim="800000"/>
            <a:headEnd/>
            <a:tailEnd/>
          </a:ln>
          <a:effectLst/>
        </p:spPr>
        <p:txBody>
          <a:bodyPr>
            <a:spAutoFit/>
          </a:bodyPr>
          <a:lstStyle/>
          <a:p>
            <a:pPr fontAlgn="base">
              <a:spcBef>
                <a:spcPct val="50000"/>
              </a:spcBef>
            </a:pPr>
            <a:r>
              <a:rPr lang="en-US" sz="3600" b="0">
                <a:latin typeface="Segoe UI" pitchFamily="34" charset="0"/>
                <a:ea typeface="Segoe UI" pitchFamily="34" charset="0"/>
                <a:cs typeface="Segoe UI" pitchFamily="34" charset="0"/>
              </a:rPr>
              <a:t>Q = mc∆T</a:t>
            </a:r>
          </a:p>
        </p:txBody>
      </p:sp>
      <p:sp>
        <p:nvSpPr>
          <p:cNvPr id="281606" name="Text Box 6"/>
          <p:cNvSpPr txBox="1">
            <a:spLocks noChangeArrowheads="1"/>
          </p:cNvSpPr>
          <p:nvPr/>
        </p:nvSpPr>
        <p:spPr bwMode="auto">
          <a:xfrm>
            <a:off x="1362075" y="4529138"/>
            <a:ext cx="6983413" cy="641350"/>
          </a:xfrm>
          <a:prstGeom prst="rect">
            <a:avLst/>
          </a:prstGeom>
          <a:noFill/>
          <a:ln w="9525" algn="ctr">
            <a:noFill/>
            <a:miter lim="800000"/>
            <a:headEnd/>
            <a:tailEnd/>
          </a:ln>
          <a:effectLst/>
        </p:spPr>
        <p:txBody>
          <a:bodyPr>
            <a:spAutoFit/>
          </a:bodyPr>
          <a:lstStyle/>
          <a:p>
            <a:pPr fontAlgn="base">
              <a:spcBef>
                <a:spcPct val="50000"/>
              </a:spcBef>
              <a:defRPr/>
            </a:pPr>
            <a:r>
              <a:rPr lang="en-US" sz="3600" b="0" dirty="0">
                <a:latin typeface="Segoe UI" pitchFamily="34" charset="0"/>
                <a:ea typeface="Segoe UI" pitchFamily="34" charset="0"/>
                <a:cs typeface="Segoe UI" pitchFamily="34" charset="0"/>
              </a:rPr>
              <a:t>heat = mass x SHC  x ∆Temp</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Text Box 2"/>
          <p:cNvSpPr txBox="1">
            <a:spLocks noChangeArrowheads="1"/>
          </p:cNvSpPr>
          <p:nvPr/>
        </p:nvSpPr>
        <p:spPr bwMode="auto">
          <a:xfrm>
            <a:off x="0" y="306388"/>
            <a:ext cx="9144000" cy="519112"/>
          </a:xfrm>
          <a:prstGeom prst="rect">
            <a:avLst/>
          </a:prstGeom>
          <a:noFill/>
          <a:ln w="9525" algn="ctr">
            <a:noFill/>
            <a:miter lim="800000"/>
            <a:headEnd/>
            <a:tailEnd/>
          </a:ln>
          <a:effectLst/>
        </p:spPr>
        <p:txBody>
          <a:bodyPr>
            <a:spAutoFit/>
          </a:bodyPr>
          <a:lstStyle/>
          <a:p>
            <a:pPr fontAlgn="base">
              <a:spcBef>
                <a:spcPct val="50000"/>
              </a:spcBef>
            </a:pPr>
            <a:r>
              <a:rPr lang="en-US">
                <a:solidFill>
                  <a:srgbClr val="CC0000"/>
                </a:solidFill>
                <a:latin typeface="Segoe UI" pitchFamily="34" charset="0"/>
                <a:ea typeface="Segoe UI" pitchFamily="34" charset="0"/>
                <a:cs typeface="Segoe UI" pitchFamily="34" charset="0"/>
                <a:sym typeface="Wingdings" pitchFamily="2" charset="2"/>
              </a:rPr>
              <a:t>Determining Specific Heat Capacity of Water</a:t>
            </a:r>
            <a:endParaRPr lang="en-US">
              <a:solidFill>
                <a:srgbClr val="CC0000"/>
              </a:solidFill>
              <a:latin typeface="Segoe UI" pitchFamily="34" charset="0"/>
              <a:ea typeface="Segoe UI" pitchFamily="34" charset="0"/>
              <a:cs typeface="Segoe UI" pitchFamily="34" charset="0"/>
            </a:endParaRPr>
          </a:p>
        </p:txBody>
      </p:sp>
      <p:sp>
        <p:nvSpPr>
          <p:cNvPr id="280579" name="Text Box 3"/>
          <p:cNvSpPr txBox="1">
            <a:spLocks noChangeArrowheads="1"/>
          </p:cNvSpPr>
          <p:nvPr/>
        </p:nvSpPr>
        <p:spPr bwMode="auto">
          <a:xfrm>
            <a:off x="0" y="1096963"/>
            <a:ext cx="8793163" cy="519112"/>
          </a:xfrm>
          <a:prstGeom prst="rect">
            <a:avLst/>
          </a:prstGeom>
          <a:noFill/>
          <a:ln w="9525" algn="ctr">
            <a:noFill/>
            <a:miter lim="800000"/>
            <a:headEnd/>
            <a:tailEnd/>
          </a:ln>
          <a:effectLst/>
        </p:spPr>
        <p:txBody>
          <a:bodyPr>
            <a:spAutoFit/>
          </a:bodyPr>
          <a:lstStyle/>
          <a:p>
            <a:pPr fontAlgn="base">
              <a:spcBef>
                <a:spcPct val="50000"/>
              </a:spcBef>
              <a:defRPr/>
            </a:pPr>
            <a:r>
              <a:rPr lang="en-US" b="0">
                <a:solidFill>
                  <a:srgbClr val="6600FF"/>
                </a:solidFill>
                <a:latin typeface="Segoe UI" pitchFamily="34" charset="0"/>
                <a:ea typeface="Segoe UI" pitchFamily="34" charset="0"/>
                <a:cs typeface="Segoe UI" pitchFamily="34" charset="0"/>
              </a:rPr>
              <a:t>Sample results (continued)</a:t>
            </a:r>
          </a:p>
        </p:txBody>
      </p:sp>
      <p:sp>
        <p:nvSpPr>
          <p:cNvPr id="280581" name="Text Box 5"/>
          <p:cNvSpPr txBox="1">
            <a:spLocks noChangeArrowheads="1"/>
          </p:cNvSpPr>
          <p:nvPr/>
        </p:nvSpPr>
        <p:spPr bwMode="auto">
          <a:xfrm>
            <a:off x="0" y="1765300"/>
            <a:ext cx="8812213" cy="830263"/>
          </a:xfrm>
          <a:prstGeom prst="rect">
            <a:avLst/>
          </a:prstGeom>
          <a:noFill/>
          <a:ln w="9525" algn="ctr">
            <a:noFill/>
            <a:miter lim="800000"/>
            <a:headEnd/>
            <a:tailEnd/>
          </a:ln>
          <a:effectLst/>
        </p:spPr>
        <p:txBody>
          <a:bodyPr>
            <a:spAutoFit/>
          </a:bodyPr>
          <a:lstStyle/>
          <a:p>
            <a:pPr fontAlgn="base">
              <a:spcBef>
                <a:spcPct val="50000"/>
              </a:spcBef>
              <a:defRPr/>
            </a:pPr>
            <a:r>
              <a:rPr lang="en-US" sz="2400" b="0">
                <a:latin typeface="Segoe UI" pitchFamily="34" charset="0"/>
                <a:ea typeface="Segoe UI" pitchFamily="34" charset="0"/>
                <a:cs typeface="Segoe UI" pitchFamily="34" charset="0"/>
              </a:rPr>
              <a:t>Mass of water in kettle was 1405 g.  To change the temperature of this water by 1 degree, 5870 J of heat were required.</a:t>
            </a:r>
          </a:p>
        </p:txBody>
      </p:sp>
      <p:sp>
        <p:nvSpPr>
          <p:cNvPr id="280583" name="Text Box 7"/>
          <p:cNvSpPr txBox="1">
            <a:spLocks noChangeArrowheads="1"/>
          </p:cNvSpPr>
          <p:nvPr/>
        </p:nvSpPr>
        <p:spPr bwMode="auto">
          <a:xfrm>
            <a:off x="400050" y="3197225"/>
            <a:ext cx="8183563" cy="1200150"/>
          </a:xfrm>
          <a:prstGeom prst="rect">
            <a:avLst/>
          </a:prstGeom>
          <a:noFill/>
          <a:ln w="9525" algn="ctr">
            <a:noFill/>
            <a:miter lim="800000"/>
            <a:headEnd/>
            <a:tailEnd/>
          </a:ln>
          <a:effectLst/>
        </p:spPr>
        <p:txBody>
          <a:bodyPr>
            <a:spAutoFit/>
          </a:bodyPr>
          <a:lstStyle/>
          <a:p>
            <a:pPr fontAlgn="base">
              <a:spcBef>
                <a:spcPct val="50000"/>
              </a:spcBef>
              <a:defRPr/>
            </a:pPr>
            <a:r>
              <a:rPr lang="en-US" sz="2400" b="0" dirty="0">
                <a:latin typeface="Segoe UI" pitchFamily="34" charset="0"/>
                <a:ea typeface="Segoe UI" pitchFamily="34" charset="0"/>
                <a:cs typeface="Segoe UI" pitchFamily="34" charset="0"/>
              </a:rPr>
              <a:t>The amount of heat required to change 1 g of water is therefore 4.18 J.  This is the SHC of water (very close to the literature value of 4.19 J/g</a:t>
            </a:r>
            <a:r>
              <a:rPr lang="en-US" sz="2400" b="0" baseline="30000" dirty="0">
                <a:latin typeface="Segoe UI" pitchFamily="34" charset="0"/>
                <a:ea typeface="Segoe UI" pitchFamily="34" charset="0"/>
                <a:cs typeface="Segoe UI" pitchFamily="34" charset="0"/>
              </a:rPr>
              <a:t>o</a:t>
            </a:r>
            <a:r>
              <a:rPr lang="en-US" sz="2400" b="0" dirty="0">
                <a:latin typeface="Segoe UI" pitchFamily="34" charset="0"/>
                <a:ea typeface="Segoe UI" pitchFamily="34" charset="0"/>
                <a:cs typeface="Segoe UI" pitchFamily="34" charset="0"/>
              </a:rPr>
              <a:t>C)</a:t>
            </a:r>
          </a:p>
        </p:txBody>
      </p:sp>
      <p:sp>
        <p:nvSpPr>
          <p:cNvPr id="280585" name="Text Box 9"/>
          <p:cNvSpPr txBox="1">
            <a:spLocks noChangeArrowheads="1"/>
          </p:cNvSpPr>
          <p:nvPr/>
        </p:nvSpPr>
        <p:spPr bwMode="auto">
          <a:xfrm>
            <a:off x="1296988" y="5027613"/>
            <a:ext cx="6678612" cy="579437"/>
          </a:xfrm>
          <a:prstGeom prst="rect">
            <a:avLst/>
          </a:prstGeom>
          <a:noFill/>
          <a:ln w="9525" algn="ctr">
            <a:noFill/>
            <a:miter lim="800000"/>
            <a:headEnd/>
            <a:tailEnd/>
          </a:ln>
          <a:effectLst/>
        </p:spPr>
        <p:txBody>
          <a:bodyPr>
            <a:spAutoFit/>
          </a:bodyPr>
          <a:lstStyle/>
          <a:p>
            <a:pPr fontAlgn="base">
              <a:spcBef>
                <a:spcPct val="50000"/>
              </a:spcBef>
            </a:pPr>
            <a:r>
              <a:rPr lang="en-US" sz="3200" b="0" dirty="0">
                <a:latin typeface="Segoe UI" pitchFamily="34" charset="0"/>
                <a:ea typeface="Segoe UI" pitchFamily="34" charset="0"/>
                <a:cs typeface="Segoe UI" pitchFamily="34" charset="0"/>
              </a:rPr>
              <a:t>SHC of H</a:t>
            </a:r>
            <a:r>
              <a:rPr lang="en-US" sz="3200" b="0" baseline="-25000" dirty="0">
                <a:latin typeface="Segoe UI" pitchFamily="34" charset="0"/>
                <a:ea typeface="Segoe UI" pitchFamily="34" charset="0"/>
                <a:cs typeface="Segoe UI" pitchFamily="34" charset="0"/>
              </a:rPr>
              <a:t>2</a:t>
            </a:r>
            <a:r>
              <a:rPr lang="en-US" sz="3200" b="0" dirty="0">
                <a:latin typeface="Segoe UI" pitchFamily="34" charset="0"/>
                <a:ea typeface="Segoe UI" pitchFamily="34" charset="0"/>
                <a:cs typeface="Segoe UI" pitchFamily="34" charset="0"/>
              </a:rPr>
              <a:t>O is 4.18 J g</a:t>
            </a:r>
            <a:r>
              <a:rPr lang="en-US" sz="3200" b="0" baseline="30000" dirty="0">
                <a:latin typeface="Segoe UI" pitchFamily="34" charset="0"/>
                <a:ea typeface="Segoe UI" pitchFamily="34" charset="0"/>
                <a:cs typeface="Segoe UI" pitchFamily="34" charset="0"/>
              </a:rPr>
              <a:t>-1</a:t>
            </a:r>
            <a:r>
              <a:rPr lang="en-US" sz="3200" b="0" dirty="0">
                <a:latin typeface="Segoe UI" pitchFamily="34" charset="0"/>
                <a:ea typeface="Segoe UI" pitchFamily="34" charset="0"/>
                <a:cs typeface="Segoe UI" pitchFamily="34" charset="0"/>
              </a:rPr>
              <a:t> K</a:t>
            </a:r>
            <a:r>
              <a:rPr lang="en-US" sz="3200" b="0" baseline="30000" dirty="0">
                <a:latin typeface="Segoe UI" pitchFamily="34" charset="0"/>
                <a:ea typeface="Segoe UI" pitchFamily="34" charset="0"/>
                <a:cs typeface="Segoe UI" pitchFamily="34" charset="0"/>
              </a:rPr>
              <a:t>-1</a:t>
            </a:r>
            <a:endParaRPr lang="en-US" sz="3200" b="0" dirty="0">
              <a:latin typeface="Segoe UI" pitchFamily="34" charset="0"/>
              <a:ea typeface="Segoe UI" pitchFamily="34" charset="0"/>
              <a:cs typeface="Segoe U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Text Box 2"/>
          <p:cNvSpPr txBox="1">
            <a:spLocks noChangeArrowheads="1"/>
          </p:cNvSpPr>
          <p:nvPr/>
        </p:nvSpPr>
        <p:spPr bwMode="auto">
          <a:xfrm>
            <a:off x="349250" y="342900"/>
            <a:ext cx="3891674" cy="523220"/>
          </a:xfrm>
          <a:prstGeom prst="rect">
            <a:avLst/>
          </a:prstGeom>
          <a:noFill/>
          <a:ln w="9525" algn="ctr">
            <a:noFill/>
            <a:miter lim="800000"/>
            <a:headEnd/>
            <a:tailEnd/>
          </a:ln>
          <a:effectLst/>
        </p:spPr>
        <p:txBody>
          <a:bodyPr wrap="square">
            <a:spAutoFit/>
          </a:bodyPr>
          <a:lstStyle/>
          <a:p>
            <a:pPr fontAlgn="base">
              <a:spcBef>
                <a:spcPct val="50000"/>
              </a:spcBef>
              <a:defRPr/>
            </a:pPr>
            <a:r>
              <a:rPr lang="en-US" dirty="0" err="1">
                <a:latin typeface="Segoe UI" pitchFamily="34" charset="0"/>
                <a:ea typeface="Segoe UI" pitchFamily="34" charset="0"/>
                <a:cs typeface="Segoe UI" pitchFamily="34" charset="0"/>
              </a:rPr>
              <a:t>Calorimetry</a:t>
            </a:r>
            <a:r>
              <a:rPr lang="en-US" dirty="0">
                <a:latin typeface="Segoe UI" pitchFamily="34" charset="0"/>
                <a:ea typeface="Segoe UI" pitchFamily="34" charset="0"/>
                <a:cs typeface="Segoe UI" pitchFamily="34" charset="0"/>
              </a:rPr>
              <a:t> – Part 2</a:t>
            </a:r>
          </a:p>
        </p:txBody>
      </p:sp>
      <p:sp>
        <p:nvSpPr>
          <p:cNvPr id="282627" name="Text Box 3"/>
          <p:cNvSpPr txBox="1">
            <a:spLocks noChangeArrowheads="1"/>
          </p:cNvSpPr>
          <p:nvPr/>
        </p:nvSpPr>
        <p:spPr bwMode="auto">
          <a:xfrm>
            <a:off x="314325" y="1487488"/>
            <a:ext cx="3200400" cy="519112"/>
          </a:xfrm>
          <a:prstGeom prst="rect">
            <a:avLst/>
          </a:prstGeom>
          <a:noFill/>
          <a:ln w="9525" algn="ctr">
            <a:noFill/>
            <a:miter lim="800000"/>
            <a:headEnd/>
            <a:tailEnd/>
          </a:ln>
          <a:effectLst/>
        </p:spPr>
        <p:txBody>
          <a:bodyPr>
            <a:spAutoFit/>
          </a:bodyPr>
          <a:lstStyle/>
          <a:p>
            <a:pPr fontAlgn="base">
              <a:spcBef>
                <a:spcPct val="50000"/>
              </a:spcBef>
            </a:pPr>
            <a:r>
              <a:rPr lang="en-US">
                <a:solidFill>
                  <a:srgbClr val="CC0000"/>
                </a:solidFill>
                <a:latin typeface="Segoe UI" pitchFamily="34" charset="0"/>
                <a:ea typeface="Segoe UI" pitchFamily="34" charset="0"/>
                <a:cs typeface="Segoe UI" pitchFamily="34" charset="0"/>
                <a:sym typeface="Wingdings" pitchFamily="2" charset="2"/>
              </a:rPr>
              <a:t>Applications</a:t>
            </a:r>
            <a:endParaRPr lang="en-US">
              <a:solidFill>
                <a:srgbClr val="CC0000"/>
              </a:solidFill>
              <a:latin typeface="Segoe UI" pitchFamily="34" charset="0"/>
              <a:ea typeface="Segoe UI" pitchFamily="34" charset="0"/>
              <a:cs typeface="Segoe UI" pitchFamily="34" charset="0"/>
            </a:endParaRPr>
          </a:p>
        </p:txBody>
      </p:sp>
      <p:pic>
        <p:nvPicPr>
          <p:cNvPr id="16388" name="Picture 7" descr="coffeecupcalorimeter"/>
          <p:cNvPicPr>
            <a:picLocks noChangeAspect="1" noChangeArrowheads="1"/>
          </p:cNvPicPr>
          <p:nvPr/>
        </p:nvPicPr>
        <p:blipFill>
          <a:blip r:embed="rId2">
            <a:lum contrast="20000"/>
          </a:blip>
          <a:srcRect/>
          <a:stretch>
            <a:fillRect/>
          </a:stretch>
        </p:blipFill>
        <p:spPr bwMode="auto">
          <a:xfrm>
            <a:off x="4060825" y="0"/>
            <a:ext cx="5540375" cy="6858000"/>
          </a:xfrm>
          <a:prstGeom prst="rect">
            <a:avLst/>
          </a:prstGeom>
          <a:noFill/>
          <a:ln w="9525">
            <a:noFill/>
            <a:miter lim="800000"/>
            <a:headEnd/>
            <a:tailEnd/>
          </a:ln>
        </p:spPr>
      </p:pic>
      <p:sp>
        <p:nvSpPr>
          <p:cNvPr id="282632" name="Text Box 8"/>
          <p:cNvSpPr txBox="1">
            <a:spLocks noChangeArrowheads="1"/>
          </p:cNvSpPr>
          <p:nvPr/>
        </p:nvSpPr>
        <p:spPr bwMode="auto">
          <a:xfrm>
            <a:off x="266700" y="2225675"/>
            <a:ext cx="3516313" cy="3046988"/>
          </a:xfrm>
          <a:prstGeom prst="rect">
            <a:avLst/>
          </a:prstGeom>
          <a:noFill/>
          <a:ln w="9525" algn="ctr">
            <a:noFill/>
            <a:miter lim="800000"/>
            <a:headEnd/>
            <a:tailEnd/>
          </a:ln>
          <a:effectLst/>
        </p:spPr>
        <p:txBody>
          <a:bodyPr>
            <a:spAutoFit/>
          </a:bodyPr>
          <a:lstStyle/>
          <a:p>
            <a:pPr fontAlgn="base">
              <a:spcBef>
                <a:spcPct val="50000"/>
              </a:spcBef>
              <a:defRPr/>
            </a:pPr>
            <a:r>
              <a:rPr lang="en-US" sz="2400" b="0">
                <a:latin typeface="Segoe UI" pitchFamily="34" charset="0"/>
                <a:ea typeface="Segoe UI" pitchFamily="34" charset="0"/>
                <a:cs typeface="Segoe UI" pitchFamily="34" charset="0"/>
              </a:rPr>
              <a:t>A calorimeter is used to measure the heat absorbed or released in a chemical (or other) process by measuring the temperature change of an insulated mass of water.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7" descr="coffeecupcalorimeter"/>
          <p:cNvPicPr>
            <a:picLocks noChangeAspect="1" noChangeArrowheads="1"/>
          </p:cNvPicPr>
          <p:nvPr/>
        </p:nvPicPr>
        <p:blipFill>
          <a:blip r:embed="rId2">
            <a:lum contrast="20000"/>
          </a:blip>
          <a:srcRect/>
          <a:stretch>
            <a:fillRect/>
          </a:stretch>
        </p:blipFill>
        <p:spPr bwMode="auto">
          <a:xfrm>
            <a:off x="5593279" y="1827047"/>
            <a:ext cx="3259776" cy="4035023"/>
          </a:xfrm>
          <a:prstGeom prst="rect">
            <a:avLst/>
          </a:prstGeom>
          <a:noFill/>
          <a:ln w="9525">
            <a:noFill/>
            <a:miter lim="800000"/>
            <a:headEnd/>
            <a:tailEnd/>
          </a:ln>
        </p:spPr>
      </p:pic>
      <p:sp>
        <p:nvSpPr>
          <p:cNvPr id="1025" name="Rectangle 1"/>
          <p:cNvSpPr>
            <a:spLocks noChangeArrowheads="1"/>
          </p:cNvSpPr>
          <p:nvPr/>
        </p:nvSpPr>
        <p:spPr bwMode="auto">
          <a:xfrm>
            <a:off x="0" y="0"/>
            <a:ext cx="7968343"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a:ln>
                  <a:noFill/>
                </a:ln>
                <a:solidFill>
                  <a:srgbClr val="1A171B"/>
                </a:solidFill>
                <a:effectLst/>
                <a:latin typeface="Segoe UI" pitchFamily="34" charset="0"/>
                <a:ea typeface="SimSun" pitchFamily="2" charset="-122"/>
                <a:cs typeface="Segoe UI" pitchFamily="34" charset="0"/>
              </a:rPr>
              <a:t>Sample Problem</a:t>
            </a:r>
            <a:r>
              <a:rPr kumimoji="0" lang="en-US" altLang="zh-CN" sz="2000" b="1" i="0" u="none" strike="noStrike" cap="none" normalizeH="0" baseline="0" dirty="0">
                <a:ln>
                  <a:noFill/>
                </a:ln>
                <a:solidFill>
                  <a:schemeClr val="tx1"/>
                </a:solidFill>
                <a:effectLst/>
                <a:latin typeface="Segoe UI" pitchFamily="34" charset="0"/>
                <a:ea typeface="+mn-ea"/>
                <a:cs typeface="Segoe UI" pitchFamily="34" charset="0"/>
              </a:rPr>
              <a:t> 1</a:t>
            </a:r>
            <a:endParaRPr kumimoji="0" lang="en-US" altLang="zh-CN" sz="14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chemeClr val="tx1"/>
                </a:solidFill>
                <a:effectLst/>
                <a:latin typeface="Segoe UI" pitchFamily="34" charset="0"/>
                <a:ea typeface="+mn-ea"/>
                <a:cs typeface="Segoe UI" pitchFamily="34" charset="0"/>
              </a:rPr>
              <a:t>When 3 g of sodium carbonate are added to 50 cm</a:t>
            </a:r>
            <a:r>
              <a:rPr kumimoji="0" lang="en-US" altLang="zh-CN" sz="2400" b="0" i="0" u="none" strike="noStrike" cap="none" normalizeH="0" baseline="30000" dirty="0">
                <a:ln>
                  <a:noFill/>
                </a:ln>
                <a:solidFill>
                  <a:schemeClr val="tx1"/>
                </a:solidFill>
                <a:effectLst/>
                <a:latin typeface="Segoe UI" pitchFamily="34" charset="0"/>
                <a:ea typeface="+mn-ea"/>
                <a:cs typeface="Segoe UI" pitchFamily="34" charset="0"/>
              </a:rPr>
              <a:t>3</a:t>
            </a:r>
            <a:r>
              <a:rPr kumimoji="0" lang="en-US" altLang="zh-CN" sz="2400" b="0" i="0" u="none" strike="noStrike" cap="none" normalizeH="0" baseline="0" dirty="0">
                <a:ln>
                  <a:noFill/>
                </a:ln>
                <a:solidFill>
                  <a:schemeClr val="tx1"/>
                </a:solidFill>
                <a:effectLst/>
                <a:latin typeface="Segoe UI" pitchFamily="34" charset="0"/>
                <a:ea typeface="+mn-ea"/>
                <a:cs typeface="Segoe UI" pitchFamily="34" charset="0"/>
              </a:rPr>
              <a:t> of 1.0 M </a:t>
            </a:r>
            <a:r>
              <a:rPr kumimoji="0" lang="en-US" altLang="zh-CN" sz="2400" b="0" i="0" u="none" strike="noStrike" cap="none" normalizeH="0" baseline="0" dirty="0" err="1">
                <a:ln>
                  <a:noFill/>
                </a:ln>
                <a:solidFill>
                  <a:schemeClr val="tx1"/>
                </a:solidFill>
                <a:effectLst/>
                <a:latin typeface="Segoe UI" pitchFamily="34" charset="0"/>
                <a:ea typeface="+mn-ea"/>
                <a:cs typeface="Segoe UI" pitchFamily="34" charset="0"/>
              </a:rPr>
              <a:t>HCl</a:t>
            </a:r>
            <a:r>
              <a:rPr kumimoji="0" lang="en-US" altLang="zh-CN" sz="2400" b="0" i="0" u="none" strike="noStrike" cap="none" normalizeH="0" baseline="0" dirty="0">
                <a:ln>
                  <a:noFill/>
                </a:ln>
                <a:solidFill>
                  <a:schemeClr val="tx1"/>
                </a:solidFill>
                <a:effectLst/>
                <a:latin typeface="Segoe UI" pitchFamily="34" charset="0"/>
                <a:ea typeface="+mn-ea"/>
                <a:cs typeface="Segoe UI" pitchFamily="34" charset="0"/>
              </a:rPr>
              <a:t>, the temperature rises from 22.0 °C to 28.5 °C.  Calculate the heat required for this temperature change. </a:t>
            </a:r>
            <a:endParaRPr kumimoji="0" lang="en-US" altLang="zh-CN"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9144000" cy="1323439"/>
          </a:xfrm>
          <a:prstGeom prst="rect">
            <a:avLst/>
          </a:prstGeom>
        </p:spPr>
        <p:txBody>
          <a:bodyPr wrap="square">
            <a:spAutoFit/>
          </a:bodyPr>
          <a:lstStyle/>
          <a:p>
            <a:r>
              <a:rPr lang="en-US" sz="2000" dirty="0">
                <a:latin typeface="Segoe UI" pitchFamily="34" charset="0"/>
                <a:ea typeface="Segoe UI" pitchFamily="34" charset="0"/>
                <a:cs typeface="Segoe UI" pitchFamily="34" charset="0"/>
              </a:rPr>
              <a:t>Sample problem 2</a:t>
            </a:r>
            <a:r>
              <a:rPr lang="en-US" sz="2000" b="0" dirty="0">
                <a:solidFill>
                  <a:schemeClr val="accent2"/>
                </a:solidFill>
                <a:latin typeface="Segoe UI" pitchFamily="34" charset="0"/>
                <a:ea typeface="Segoe UI" pitchFamily="34" charset="0"/>
                <a:cs typeface="Segoe UI" pitchFamily="34" charset="0"/>
              </a:rPr>
              <a:t>: to determine the enthalpy of combustion for ethanol (see reaction), a calorimeter setup (below) was used.  The burner was lit and allowed to heat the water for 60 s.  The change in mass of the burner was 0.518 g and the temperature increase was measured to be  9.90 </a:t>
            </a:r>
            <a:r>
              <a:rPr lang="en-US" sz="2000" b="0" baseline="30000" dirty="0">
                <a:solidFill>
                  <a:schemeClr val="accent2"/>
                </a:solidFill>
                <a:latin typeface="Segoe UI" pitchFamily="34" charset="0"/>
                <a:ea typeface="Segoe UI" pitchFamily="34" charset="0"/>
                <a:cs typeface="Segoe UI" pitchFamily="34" charset="0"/>
              </a:rPr>
              <a:t>o</a:t>
            </a:r>
            <a:r>
              <a:rPr lang="en-US" sz="2000" b="0" dirty="0">
                <a:solidFill>
                  <a:schemeClr val="accent2"/>
                </a:solidFill>
                <a:latin typeface="Segoe UI" pitchFamily="34" charset="0"/>
                <a:ea typeface="Segoe UI" pitchFamily="34" charset="0"/>
                <a:cs typeface="Segoe UI" pitchFamily="34" charset="0"/>
              </a:rPr>
              <a:t>C. </a:t>
            </a:r>
            <a:endParaRPr lang="th-TH" sz="2000" dirty="0">
              <a:solidFill>
                <a:schemeClr val="accent2"/>
              </a:solidFill>
              <a:latin typeface="Segoe UI" pitchFamily="34" charset="0"/>
              <a:ea typeface="Segoe UI" pitchFamily="34" charset="0"/>
              <a:cs typeface="Segoe UI"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720" y="3535363"/>
            <a:ext cx="179070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descr="scan0015"/>
          <p:cNvPicPr>
            <a:picLocks noChangeAspect="1" noChangeArrowheads="1"/>
          </p:cNvPicPr>
          <p:nvPr/>
        </p:nvPicPr>
        <p:blipFill rotWithShape="1">
          <a:blip r:embed="rId3">
            <a:lum contrast="12000"/>
          </a:blip>
          <a:srcRect l="48349" t="26610" r="10202" b="55759"/>
          <a:stretch/>
        </p:blipFill>
        <p:spPr bwMode="auto">
          <a:xfrm>
            <a:off x="-92650" y="2264760"/>
            <a:ext cx="6556115" cy="4262164"/>
          </a:xfrm>
          <a:prstGeom prst="rect">
            <a:avLst/>
          </a:prstGeom>
          <a:noFill/>
          <a:ln w="9525">
            <a:noFill/>
            <a:miter lim="800000"/>
            <a:headEnd/>
            <a:tailEnd/>
          </a:ln>
        </p:spPr>
      </p:pic>
      <p:sp>
        <p:nvSpPr>
          <p:cNvPr id="12" name="Text Box 3"/>
          <p:cNvSpPr txBox="1">
            <a:spLocks noChangeArrowheads="1"/>
          </p:cNvSpPr>
          <p:nvPr/>
        </p:nvSpPr>
        <p:spPr bwMode="auto">
          <a:xfrm>
            <a:off x="5927890" y="2264760"/>
            <a:ext cx="3011158" cy="1569660"/>
          </a:xfrm>
          <a:prstGeom prst="rect">
            <a:avLst/>
          </a:prstGeom>
          <a:noFill/>
          <a:ln w="9525" algn="ctr">
            <a:noFill/>
            <a:miter lim="800000"/>
            <a:headEnd/>
            <a:tailEnd/>
          </a:ln>
        </p:spPr>
        <p:txBody>
          <a:bodyPr wrap="square">
            <a:spAutoFit/>
          </a:bodyPr>
          <a:lstStyle/>
          <a:p>
            <a:pPr fontAlgn="base">
              <a:spcBef>
                <a:spcPct val="50000"/>
              </a:spcBef>
            </a:pPr>
            <a:r>
              <a:rPr lang="en-US" sz="2400" b="0" dirty="0">
                <a:latin typeface="Verdana" pitchFamily="34" charset="0"/>
              </a:rPr>
              <a:t>What is the big assumption made with this type of experiment?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pPr eaLnBrk="1" hangingPunct="1">
              <a:defRPr/>
            </a:pPr>
            <a:r>
              <a:rPr lang="en-US" dirty="0">
                <a:effectLst/>
              </a:rPr>
              <a:t>Hess’s Law</a:t>
            </a:r>
          </a:p>
        </p:txBody>
      </p:sp>
      <p:sp>
        <p:nvSpPr>
          <p:cNvPr id="13315" name="Rectangle 5"/>
          <p:cNvSpPr>
            <a:spLocks noGrp="1" noChangeArrowheads="1"/>
          </p:cNvSpPr>
          <p:nvPr>
            <p:ph idx="1"/>
          </p:nvPr>
        </p:nvSpPr>
        <p:spPr/>
        <p:txBody>
          <a:bodyPr/>
          <a:lstStyle/>
          <a:p>
            <a:pPr eaLnBrk="1" hangingPunct="1"/>
            <a:r>
              <a:rPr lang="en-US" dirty="0"/>
              <a:t>Enthalpy of a reaction does not depend on number of steps involved</a:t>
            </a:r>
          </a:p>
          <a:p>
            <a:pPr marL="0" indent="0" eaLnBrk="1" hangingPunct="1">
              <a:buNone/>
            </a:pPr>
            <a:endParaRPr lang="en-US" dirty="0"/>
          </a:p>
          <a:p>
            <a:pPr eaLnBrk="1" hangingPunct="1"/>
            <a:r>
              <a:rPr lang="en-US" dirty="0"/>
              <a:t>If the enthalpy of a </a:t>
            </a:r>
            <a:r>
              <a:rPr lang="en-US" b="1" dirty="0"/>
              <a:t>set</a:t>
            </a:r>
            <a:r>
              <a:rPr lang="en-US" dirty="0"/>
              <a:t> of reactions is  known, use combination of reactions to find enthalpy</a:t>
            </a:r>
          </a:p>
          <a:p>
            <a:pPr lvl="2" eaLnBrk="1" hangingPunct="1"/>
            <a:endParaRPr lang="en-US" dirty="0"/>
          </a:p>
        </p:txBody>
      </p:sp>
    </p:spTree>
    <p:extLst>
      <p:ext uri="{BB962C8B-B14F-4D97-AF65-F5344CB8AC3E}">
        <p14:creationId xmlns:p14="http://schemas.microsoft.com/office/powerpoint/2010/main" val="103416818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a:effectLst/>
              </a:rPr>
              <a:t>Hess’s Law : Example</a:t>
            </a:r>
          </a:p>
        </p:txBody>
      </p:sp>
      <p:sp>
        <p:nvSpPr>
          <p:cNvPr id="14339" name="Rectangle 3"/>
          <p:cNvSpPr>
            <a:spLocks noGrp="1" noChangeArrowheads="1"/>
          </p:cNvSpPr>
          <p:nvPr>
            <p:ph type="body" idx="1"/>
          </p:nvPr>
        </p:nvSpPr>
        <p:spPr>
          <a:xfrm>
            <a:off x="42863" y="2994819"/>
            <a:ext cx="8829676" cy="2996406"/>
          </a:xfrm>
        </p:spPr>
        <p:txBody>
          <a:bodyPr/>
          <a:lstStyle/>
          <a:p>
            <a:pPr marL="990600" lvl="1" indent="-533400" eaLnBrk="1" hangingPunct="1">
              <a:buFont typeface="Wingdings" pitchFamily="16" charset="2"/>
              <a:buNone/>
            </a:pPr>
            <a:r>
              <a:rPr lang="en-US" dirty="0"/>
              <a:t>						   </a:t>
            </a:r>
            <a:r>
              <a:rPr lang="en-US" dirty="0">
                <a:latin typeface="Symbol" pitchFamily="16" charset="2"/>
              </a:rPr>
              <a:t>D</a:t>
            </a:r>
            <a:r>
              <a:rPr lang="en-US" dirty="0"/>
              <a:t>H (kJ/mole)</a:t>
            </a:r>
          </a:p>
          <a:p>
            <a:pPr marL="990600" lvl="1" indent="-533400" eaLnBrk="1" hangingPunct="1">
              <a:buFont typeface="Wingdings" pitchFamily="16" charset="2"/>
              <a:buNone/>
            </a:pPr>
            <a:r>
              <a:rPr lang="en-US" dirty="0"/>
              <a:t>    </a:t>
            </a:r>
            <a:r>
              <a:rPr lang="en-US" sz="2400" dirty="0"/>
              <a:t>C</a:t>
            </a:r>
            <a:r>
              <a:rPr lang="en-US" sz="2000" dirty="0"/>
              <a:t>(gr)</a:t>
            </a:r>
            <a:r>
              <a:rPr lang="en-US" sz="2400" dirty="0"/>
              <a:t> + O</a:t>
            </a:r>
            <a:r>
              <a:rPr lang="en-US" sz="2400" baseline="-25000" dirty="0"/>
              <a:t>2</a:t>
            </a:r>
            <a:r>
              <a:rPr lang="en-US" sz="2000" dirty="0"/>
              <a:t>(g)</a:t>
            </a:r>
            <a:r>
              <a:rPr lang="en-US" sz="2400" dirty="0"/>
              <a:t>               CO</a:t>
            </a:r>
            <a:r>
              <a:rPr lang="en-US" sz="2400" baseline="-25000" dirty="0"/>
              <a:t>2</a:t>
            </a:r>
            <a:r>
              <a:rPr lang="en-US" sz="2000" dirty="0"/>
              <a:t>(g),</a:t>
            </a:r>
            <a:r>
              <a:rPr lang="en-US" sz="2400" dirty="0"/>
              <a:t>                 	</a:t>
            </a:r>
            <a:r>
              <a:rPr lang="en-US" sz="2400" dirty="0">
                <a:latin typeface="Symbol" pitchFamily="16" charset="2"/>
              </a:rPr>
              <a:t>D</a:t>
            </a:r>
            <a:r>
              <a:rPr lang="en-US" sz="2400" dirty="0"/>
              <a:t>H</a:t>
            </a:r>
            <a:r>
              <a:rPr lang="en-US" sz="2400" baseline="30000" dirty="0"/>
              <a:t>0</a:t>
            </a:r>
            <a:r>
              <a:rPr lang="en-US" sz="2400" baseline="-25000" dirty="0"/>
              <a:t>rxn1</a:t>
            </a:r>
            <a:r>
              <a:rPr lang="en-US" sz="2400" dirty="0"/>
              <a:t>= -393.5</a:t>
            </a:r>
          </a:p>
          <a:p>
            <a:pPr marL="990600" lvl="1" indent="-533400" eaLnBrk="1" hangingPunct="1">
              <a:buFont typeface="Wingdings" pitchFamily="16" charset="2"/>
              <a:buNone/>
            </a:pPr>
            <a:r>
              <a:rPr lang="en-US" sz="2400" dirty="0"/>
              <a:t>    S</a:t>
            </a:r>
            <a:r>
              <a:rPr lang="en-US" sz="2000" dirty="0"/>
              <a:t>(</a:t>
            </a:r>
            <a:r>
              <a:rPr lang="en-US" sz="2000" dirty="0" err="1"/>
              <a:t>rh</a:t>
            </a:r>
            <a:r>
              <a:rPr lang="en-US" sz="2000" dirty="0"/>
              <a:t>)</a:t>
            </a:r>
            <a:r>
              <a:rPr lang="en-US" sz="2400" dirty="0"/>
              <a:t> + O</a:t>
            </a:r>
            <a:r>
              <a:rPr lang="en-US" sz="2400" baseline="-25000" dirty="0"/>
              <a:t>2</a:t>
            </a:r>
            <a:r>
              <a:rPr lang="en-US" sz="2000" dirty="0"/>
              <a:t>(g)</a:t>
            </a:r>
            <a:r>
              <a:rPr lang="en-US" sz="2400" dirty="0"/>
              <a:t>                SO</a:t>
            </a:r>
            <a:r>
              <a:rPr lang="en-US" sz="2400" baseline="-25000" dirty="0"/>
              <a:t>2</a:t>
            </a:r>
            <a:r>
              <a:rPr lang="en-US" sz="2000" dirty="0"/>
              <a:t>(g),</a:t>
            </a:r>
            <a:r>
              <a:rPr lang="en-US" sz="2400" dirty="0"/>
              <a:t>                  	</a:t>
            </a:r>
            <a:r>
              <a:rPr lang="en-US" sz="2400" dirty="0">
                <a:latin typeface="Symbol" pitchFamily="16" charset="2"/>
              </a:rPr>
              <a:t>D</a:t>
            </a:r>
            <a:r>
              <a:rPr lang="en-US" sz="2400" dirty="0"/>
              <a:t>H</a:t>
            </a:r>
            <a:r>
              <a:rPr lang="en-US" sz="2400" baseline="30000" dirty="0"/>
              <a:t>0</a:t>
            </a:r>
            <a:r>
              <a:rPr lang="en-US" sz="2400" baseline="-25000" dirty="0"/>
              <a:t>rxn2</a:t>
            </a:r>
            <a:r>
              <a:rPr lang="en-US" sz="2400" dirty="0"/>
              <a:t>= -296.4</a:t>
            </a:r>
          </a:p>
          <a:p>
            <a:pPr marL="990600" lvl="1" indent="-533400" eaLnBrk="1" hangingPunct="1">
              <a:buFont typeface="Wingdings" pitchFamily="16" charset="2"/>
              <a:buNone/>
            </a:pPr>
            <a:r>
              <a:rPr lang="en-US" sz="2400" dirty="0"/>
              <a:t>CS</a:t>
            </a:r>
            <a:r>
              <a:rPr lang="en-US" sz="2400" baseline="-25000" dirty="0"/>
              <a:t>2</a:t>
            </a:r>
            <a:r>
              <a:rPr lang="en-US" sz="2000" dirty="0"/>
              <a:t>(l)</a:t>
            </a:r>
            <a:r>
              <a:rPr lang="en-US" sz="2400" dirty="0"/>
              <a:t> + 3O</a:t>
            </a:r>
            <a:r>
              <a:rPr lang="en-US" sz="2400" baseline="-25000" dirty="0"/>
              <a:t>2</a:t>
            </a:r>
            <a:r>
              <a:rPr lang="en-US" sz="2000" dirty="0"/>
              <a:t>(g)</a:t>
            </a:r>
            <a:r>
              <a:rPr lang="en-US" sz="2400" dirty="0"/>
              <a:t>                CO</a:t>
            </a:r>
            <a:r>
              <a:rPr lang="en-US" sz="2400" baseline="-25000" dirty="0"/>
              <a:t>2</a:t>
            </a:r>
            <a:r>
              <a:rPr lang="en-US" sz="2000" dirty="0"/>
              <a:t>(g)</a:t>
            </a:r>
            <a:r>
              <a:rPr lang="en-US" sz="2400" dirty="0"/>
              <a:t> + 2SO</a:t>
            </a:r>
            <a:r>
              <a:rPr lang="en-US" sz="2400" baseline="-25000" dirty="0"/>
              <a:t>2</a:t>
            </a:r>
            <a:r>
              <a:rPr lang="en-US" sz="2000" dirty="0"/>
              <a:t>(g)</a:t>
            </a:r>
            <a:r>
              <a:rPr lang="en-US" sz="2400" dirty="0"/>
              <a:t>  </a:t>
            </a:r>
            <a:r>
              <a:rPr lang="en-US" sz="2400" dirty="0">
                <a:latin typeface="Symbol" pitchFamily="16" charset="2"/>
              </a:rPr>
              <a:t>D</a:t>
            </a:r>
            <a:r>
              <a:rPr lang="en-US" sz="2400" dirty="0"/>
              <a:t>H</a:t>
            </a:r>
            <a:r>
              <a:rPr lang="en-US" sz="2400" baseline="30000" dirty="0"/>
              <a:t>0</a:t>
            </a:r>
            <a:r>
              <a:rPr lang="en-US" sz="2400" baseline="-25000" dirty="0"/>
              <a:t>rxn3</a:t>
            </a:r>
            <a:r>
              <a:rPr lang="en-US" sz="2400" dirty="0"/>
              <a:t>= -1073.6</a:t>
            </a:r>
            <a:endParaRPr lang="en-US" dirty="0"/>
          </a:p>
          <a:p>
            <a:pPr marL="990600" lvl="1" indent="-533400" eaLnBrk="1" hangingPunct="1">
              <a:buFont typeface="Wingdings" pitchFamily="16" charset="2"/>
              <a:buNone/>
            </a:pPr>
            <a:endParaRPr lang="en-US" sz="2400" b="1" dirty="0"/>
          </a:p>
          <a:p>
            <a:pPr marL="990600" lvl="1" indent="-533400" eaLnBrk="1" hangingPunct="1">
              <a:buFont typeface="Wingdings" pitchFamily="16" charset="2"/>
              <a:buNone/>
            </a:pPr>
            <a:r>
              <a:rPr lang="en-US" sz="2400" b="1" dirty="0"/>
              <a:t>Does this add up to: C(gr) + 2S(</a:t>
            </a:r>
            <a:r>
              <a:rPr lang="en-US" sz="2400" b="1" dirty="0" err="1"/>
              <a:t>rh</a:t>
            </a:r>
            <a:r>
              <a:rPr lang="en-US" sz="2400" b="1" dirty="0"/>
              <a:t>)         CS</a:t>
            </a:r>
            <a:r>
              <a:rPr lang="en-US" sz="2400" b="1" baseline="-25000" dirty="0"/>
              <a:t>2</a:t>
            </a:r>
            <a:r>
              <a:rPr lang="en-US" sz="2400" b="1" dirty="0"/>
              <a:t>(l)?</a:t>
            </a:r>
          </a:p>
          <a:p>
            <a:pPr marL="990600" lvl="1" indent="-533400" eaLnBrk="1" hangingPunct="1">
              <a:buFont typeface="Wingdings" pitchFamily="16" charset="2"/>
              <a:buNone/>
            </a:pPr>
            <a:endParaRPr lang="en-US" b="1" dirty="0"/>
          </a:p>
          <a:p>
            <a:pPr marL="990600" lvl="1" indent="-533400" eaLnBrk="1" hangingPunct="1">
              <a:buFont typeface="Wingdings" pitchFamily="16" charset="2"/>
              <a:buNone/>
            </a:pPr>
            <a:endParaRPr lang="en-US" b="1" dirty="0"/>
          </a:p>
        </p:txBody>
      </p:sp>
      <p:sp>
        <p:nvSpPr>
          <p:cNvPr id="26628" name="Line 4"/>
          <p:cNvSpPr>
            <a:spLocks noChangeShapeType="1"/>
          </p:cNvSpPr>
          <p:nvPr/>
        </p:nvSpPr>
        <p:spPr bwMode="auto">
          <a:xfrm>
            <a:off x="2638425" y="3781425"/>
            <a:ext cx="5334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26629" name="Line 5"/>
          <p:cNvSpPr>
            <a:spLocks noChangeShapeType="1"/>
          </p:cNvSpPr>
          <p:nvPr/>
        </p:nvSpPr>
        <p:spPr bwMode="auto">
          <a:xfrm>
            <a:off x="2638425" y="4248150"/>
            <a:ext cx="5334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26630" name="Line 6"/>
          <p:cNvSpPr>
            <a:spLocks noChangeShapeType="1"/>
          </p:cNvSpPr>
          <p:nvPr/>
        </p:nvSpPr>
        <p:spPr bwMode="auto">
          <a:xfrm>
            <a:off x="2638425" y="4705350"/>
            <a:ext cx="5334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26631" name="Line 7"/>
          <p:cNvSpPr>
            <a:spLocks noChangeShapeType="1"/>
          </p:cNvSpPr>
          <p:nvPr/>
        </p:nvSpPr>
        <p:spPr bwMode="auto">
          <a:xfrm>
            <a:off x="1371600" y="4876800"/>
            <a:ext cx="7086600" cy="0"/>
          </a:xfrm>
          <a:prstGeom prst="line">
            <a:avLst/>
          </a:prstGeom>
          <a:noFill/>
          <a:ln w="28575">
            <a:solidFill>
              <a:schemeClr val="tx1"/>
            </a:solidFill>
            <a:round/>
            <a:headEnd/>
            <a:tailEnd/>
          </a:ln>
          <a:effectLst/>
        </p:spPr>
        <p:txBody>
          <a:bodyPr/>
          <a:lstStyle/>
          <a:p>
            <a:pPr>
              <a:defRPr/>
            </a:pPr>
            <a:endParaRPr lang="en-US"/>
          </a:p>
        </p:txBody>
      </p:sp>
      <p:sp>
        <p:nvSpPr>
          <p:cNvPr id="26632" name="Line 8"/>
          <p:cNvSpPr>
            <a:spLocks noChangeShapeType="1"/>
          </p:cNvSpPr>
          <p:nvPr/>
        </p:nvSpPr>
        <p:spPr bwMode="auto">
          <a:xfrm>
            <a:off x="5391150" y="5553075"/>
            <a:ext cx="5334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14345" name="Text Box 9"/>
          <p:cNvSpPr txBox="1">
            <a:spLocks noChangeArrowheads="1"/>
          </p:cNvSpPr>
          <p:nvPr/>
        </p:nvSpPr>
        <p:spPr bwMode="auto">
          <a:xfrm>
            <a:off x="1228725" y="1405335"/>
            <a:ext cx="7119938" cy="1601787"/>
          </a:xfrm>
          <a:prstGeom prst="rect">
            <a:avLst/>
          </a:prstGeom>
          <a:noFill/>
          <a:ln w="9525" algn="ctr">
            <a:noFill/>
            <a:miter lim="800000"/>
            <a:headEnd/>
            <a:tailEnd/>
          </a:ln>
        </p:spPr>
        <p:txBody>
          <a:bodyPr wrap="none">
            <a:spAutoFit/>
          </a:bodyPr>
          <a:lstStyle/>
          <a:p>
            <a:pPr marL="342900" indent="-342900">
              <a:buFont typeface="Wingdings" pitchFamily="16" charset="2"/>
              <a:buNone/>
            </a:pPr>
            <a:r>
              <a:rPr lang="en-US" dirty="0">
                <a:effectLst/>
              </a:rPr>
              <a:t>Determine the enthalpy of the reaction</a:t>
            </a:r>
          </a:p>
          <a:p>
            <a:pPr marL="342900" indent="-342900">
              <a:buFont typeface="Wingdings" pitchFamily="16" charset="2"/>
              <a:buNone/>
            </a:pPr>
            <a:r>
              <a:rPr lang="en-US" dirty="0">
                <a:effectLst/>
              </a:rPr>
              <a:t>shown using the three reactions given.</a:t>
            </a:r>
          </a:p>
          <a:p>
            <a:pPr marL="342900" indent="-342900">
              <a:buFont typeface="Wingdings" pitchFamily="16" charset="2"/>
              <a:buNone/>
            </a:pPr>
            <a:r>
              <a:rPr lang="en-US" sz="2400" b="1" dirty="0">
                <a:effectLst/>
              </a:rPr>
              <a:t>C(gr) + 2S(</a:t>
            </a:r>
            <a:r>
              <a:rPr lang="en-US" sz="2400" b="1" dirty="0" err="1">
                <a:effectLst/>
              </a:rPr>
              <a:t>rh</a:t>
            </a:r>
            <a:r>
              <a:rPr lang="en-US" sz="2400" b="1" dirty="0">
                <a:effectLst/>
              </a:rPr>
              <a:t>)         CS</a:t>
            </a:r>
            <a:r>
              <a:rPr lang="en-US" sz="2400" b="1" baseline="-25000" dirty="0">
                <a:effectLst/>
              </a:rPr>
              <a:t>2</a:t>
            </a:r>
            <a:r>
              <a:rPr lang="en-US" sz="2400" b="1" dirty="0">
                <a:effectLst/>
              </a:rPr>
              <a:t>(l)</a:t>
            </a:r>
          </a:p>
        </p:txBody>
      </p:sp>
      <p:sp>
        <p:nvSpPr>
          <p:cNvPr id="26634" name="Line 10"/>
          <p:cNvSpPr>
            <a:spLocks noChangeShapeType="1"/>
          </p:cNvSpPr>
          <p:nvPr/>
        </p:nvSpPr>
        <p:spPr bwMode="auto">
          <a:xfrm>
            <a:off x="3419475" y="2457450"/>
            <a:ext cx="533400" cy="0"/>
          </a:xfrm>
          <a:prstGeom prst="line">
            <a:avLst/>
          </a:prstGeom>
          <a:noFill/>
          <a:ln w="28575">
            <a:solidFill>
              <a:schemeClr val="tx1"/>
            </a:solidFill>
            <a:round/>
            <a:headEnd/>
            <a:tailEnd type="triangle" w="med" len="med"/>
          </a:ln>
          <a:effectLst/>
        </p:spPr>
        <p:txBody>
          <a:bodyPr/>
          <a:lstStyle/>
          <a:p>
            <a:pPr>
              <a:defRPr/>
            </a:pPr>
            <a:endParaRPr lang="en-US"/>
          </a:p>
        </p:txBody>
      </p:sp>
    </p:spTree>
    <p:extLst>
      <p:ext uri="{BB962C8B-B14F-4D97-AF65-F5344CB8AC3E}">
        <p14:creationId xmlns:p14="http://schemas.microsoft.com/office/powerpoint/2010/main" val="46979516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dirty="0">
                <a:effectLst/>
              </a:rPr>
              <a:t>C(</a:t>
            </a:r>
            <a:r>
              <a:rPr lang="en-US" b="1" dirty="0" err="1">
                <a:effectLst/>
              </a:rPr>
              <a:t>gr</a:t>
            </a:r>
            <a:r>
              <a:rPr lang="en-US" b="1" dirty="0">
                <a:effectLst/>
              </a:rPr>
              <a:t>) + 2S(</a:t>
            </a:r>
            <a:r>
              <a:rPr lang="en-US" b="1" dirty="0" err="1">
                <a:effectLst/>
              </a:rPr>
              <a:t>rh</a:t>
            </a:r>
            <a:r>
              <a:rPr lang="en-US" b="1" dirty="0">
                <a:effectLst/>
              </a:rPr>
              <a:t>)  </a:t>
            </a:r>
            <a:r>
              <a:rPr lang="en-US" b="1" dirty="0">
                <a:effectLst/>
                <a:sym typeface="Wingdings" pitchFamily="16" charset="2"/>
              </a:rPr>
              <a:t></a:t>
            </a:r>
            <a:r>
              <a:rPr lang="en-US" b="1" dirty="0">
                <a:effectLst/>
              </a:rPr>
              <a:t>  CS</a:t>
            </a:r>
            <a:r>
              <a:rPr lang="en-US" b="1" baseline="-25000" dirty="0">
                <a:effectLst/>
              </a:rPr>
              <a:t>2</a:t>
            </a:r>
            <a:r>
              <a:rPr lang="en-US" b="1" dirty="0">
                <a:effectLst/>
              </a:rPr>
              <a:t>(l)</a:t>
            </a:r>
          </a:p>
        </p:txBody>
      </p:sp>
      <p:sp>
        <p:nvSpPr>
          <p:cNvPr id="27651" name="Rectangle 3"/>
          <p:cNvSpPr>
            <a:spLocks noGrp="1" noChangeArrowheads="1"/>
          </p:cNvSpPr>
          <p:nvPr>
            <p:ph type="body" idx="1"/>
          </p:nvPr>
        </p:nvSpPr>
        <p:spPr>
          <a:xfrm>
            <a:off x="1600200" y="1447800"/>
            <a:ext cx="8686800" cy="5410200"/>
          </a:xfrm>
        </p:spPr>
        <p:txBody>
          <a:bodyPr/>
          <a:lstStyle/>
          <a:p>
            <a:pPr lvl="1" eaLnBrk="1" hangingPunct="1">
              <a:buFont typeface="Wingdings" pitchFamily="16" charset="2"/>
              <a:buNone/>
            </a:pPr>
            <a:r>
              <a:rPr lang="en-US" dirty="0"/>
              <a:t>    C(gr) + O</a:t>
            </a:r>
            <a:r>
              <a:rPr lang="en-US" baseline="-25000" dirty="0"/>
              <a:t>2</a:t>
            </a:r>
            <a:r>
              <a:rPr lang="en-US" dirty="0"/>
              <a:t>(g)          		CO</a:t>
            </a:r>
            <a:r>
              <a:rPr lang="en-US" baseline="-25000" dirty="0"/>
              <a:t>2</a:t>
            </a:r>
            <a:r>
              <a:rPr lang="en-US" dirty="0"/>
              <a:t>(g)  </a:t>
            </a:r>
          </a:p>
          <a:p>
            <a:pPr lvl="1" eaLnBrk="1" hangingPunct="1">
              <a:buFont typeface="Wingdings" pitchFamily="16" charset="2"/>
              <a:buNone/>
            </a:pPr>
            <a:r>
              <a:rPr lang="en-US" dirty="0"/>
              <a:t>    S(</a:t>
            </a:r>
            <a:r>
              <a:rPr lang="en-US" dirty="0" err="1"/>
              <a:t>rh</a:t>
            </a:r>
            <a:r>
              <a:rPr lang="en-US" dirty="0"/>
              <a:t>) + O</a:t>
            </a:r>
            <a:r>
              <a:rPr lang="en-US" baseline="-25000" dirty="0"/>
              <a:t>2</a:t>
            </a:r>
            <a:r>
              <a:rPr lang="en-US" dirty="0"/>
              <a:t>(g)         		SO</a:t>
            </a:r>
            <a:r>
              <a:rPr lang="en-US" baseline="-25000" dirty="0"/>
              <a:t>2</a:t>
            </a:r>
            <a:r>
              <a:rPr lang="en-US" dirty="0"/>
              <a:t>(g) </a:t>
            </a:r>
          </a:p>
          <a:p>
            <a:pPr lvl="1" eaLnBrk="1" hangingPunct="1">
              <a:buFont typeface="Wingdings" pitchFamily="16" charset="2"/>
              <a:buNone/>
            </a:pPr>
            <a:r>
              <a:rPr lang="en-US" dirty="0"/>
              <a:t>CS</a:t>
            </a:r>
            <a:r>
              <a:rPr lang="en-US" baseline="-25000" dirty="0"/>
              <a:t>2</a:t>
            </a:r>
            <a:r>
              <a:rPr lang="en-US" dirty="0"/>
              <a:t>(l) + 3O</a:t>
            </a:r>
            <a:r>
              <a:rPr lang="en-US" baseline="-25000" dirty="0"/>
              <a:t>2</a:t>
            </a:r>
            <a:r>
              <a:rPr lang="en-US" dirty="0"/>
              <a:t>(g)           		CO</a:t>
            </a:r>
            <a:r>
              <a:rPr lang="en-US" baseline="-25000" dirty="0"/>
              <a:t>2</a:t>
            </a:r>
            <a:r>
              <a:rPr lang="en-US" dirty="0"/>
              <a:t>(g) + 2SO</a:t>
            </a:r>
            <a:r>
              <a:rPr lang="en-US" baseline="-25000" dirty="0"/>
              <a:t>2</a:t>
            </a:r>
            <a:r>
              <a:rPr lang="en-US" dirty="0"/>
              <a:t>(g) </a:t>
            </a:r>
          </a:p>
          <a:p>
            <a:pPr lvl="1" eaLnBrk="1" hangingPunct="1">
              <a:buFont typeface="Wingdings" pitchFamily="16" charset="2"/>
              <a:buNone/>
            </a:pPr>
            <a:r>
              <a:rPr lang="en-US" dirty="0"/>
              <a:t>Therefore, rewrite equations</a:t>
            </a:r>
          </a:p>
          <a:p>
            <a:pPr lvl="1" eaLnBrk="1" hangingPunct="1">
              <a:buFont typeface="Wingdings" pitchFamily="16" charset="2"/>
              <a:buNone/>
            </a:pPr>
            <a:r>
              <a:rPr lang="en-US" dirty="0"/>
              <a:t>       C(gr) + O</a:t>
            </a:r>
            <a:r>
              <a:rPr lang="en-US" baseline="-25000" dirty="0"/>
              <a:t>2</a:t>
            </a:r>
            <a:r>
              <a:rPr lang="en-US" dirty="0"/>
              <a:t>(g)          	CO</a:t>
            </a:r>
            <a:r>
              <a:rPr lang="en-US" baseline="-25000" dirty="0"/>
              <a:t>2</a:t>
            </a:r>
            <a:r>
              <a:rPr lang="en-US" dirty="0"/>
              <a:t>(g)  </a:t>
            </a:r>
          </a:p>
          <a:p>
            <a:pPr lvl="1" eaLnBrk="1" hangingPunct="1">
              <a:buFont typeface="Wingdings" pitchFamily="16" charset="2"/>
              <a:buNone/>
            </a:pPr>
            <a:r>
              <a:rPr lang="en-US" dirty="0"/>
              <a:t>    2S(</a:t>
            </a:r>
            <a:r>
              <a:rPr lang="en-US" dirty="0" err="1"/>
              <a:t>rh</a:t>
            </a:r>
            <a:r>
              <a:rPr lang="en-US" dirty="0"/>
              <a:t>) + 2O</a:t>
            </a:r>
            <a:r>
              <a:rPr lang="en-US" baseline="-25000" dirty="0"/>
              <a:t>2</a:t>
            </a:r>
            <a:r>
              <a:rPr lang="en-US" dirty="0"/>
              <a:t>(g)        	 2SO</a:t>
            </a:r>
            <a:r>
              <a:rPr lang="en-US" baseline="-25000" dirty="0"/>
              <a:t>2</a:t>
            </a:r>
            <a:r>
              <a:rPr lang="en-US" dirty="0"/>
              <a:t>(g) </a:t>
            </a:r>
          </a:p>
          <a:p>
            <a:pPr lvl="1" eaLnBrk="1" hangingPunct="1">
              <a:buFont typeface="Wingdings" pitchFamily="16" charset="2"/>
              <a:buNone/>
            </a:pPr>
            <a:r>
              <a:rPr lang="en-US" dirty="0"/>
              <a:t>2SO</a:t>
            </a:r>
            <a:r>
              <a:rPr lang="en-US" baseline="-25000" dirty="0"/>
              <a:t>2</a:t>
            </a:r>
            <a:r>
              <a:rPr lang="en-US" dirty="0"/>
              <a:t>(g) + CO</a:t>
            </a:r>
            <a:r>
              <a:rPr lang="en-US" baseline="-25000" dirty="0"/>
              <a:t>2</a:t>
            </a:r>
            <a:r>
              <a:rPr lang="en-US" dirty="0"/>
              <a:t>(g)         	CS</a:t>
            </a:r>
            <a:r>
              <a:rPr lang="en-US" baseline="-25000" dirty="0"/>
              <a:t>2</a:t>
            </a:r>
            <a:r>
              <a:rPr lang="en-US" dirty="0"/>
              <a:t>(l) + 3O</a:t>
            </a:r>
            <a:r>
              <a:rPr lang="en-US" baseline="-25000" dirty="0"/>
              <a:t>2</a:t>
            </a:r>
            <a:r>
              <a:rPr lang="en-US" dirty="0"/>
              <a:t>(g) </a:t>
            </a:r>
          </a:p>
          <a:p>
            <a:pPr lvl="1" eaLnBrk="1" hangingPunct="1">
              <a:buFont typeface="Wingdings" pitchFamily="16" charset="2"/>
              <a:buNone/>
            </a:pPr>
            <a:r>
              <a:rPr lang="en-US" dirty="0"/>
              <a:t>      </a:t>
            </a:r>
            <a:r>
              <a:rPr lang="en-US" b="1" dirty="0"/>
              <a:t>C(gr) + 2S(</a:t>
            </a:r>
            <a:r>
              <a:rPr lang="en-US" b="1" dirty="0" err="1"/>
              <a:t>rh</a:t>
            </a:r>
            <a:r>
              <a:rPr lang="en-US" b="1" dirty="0"/>
              <a:t>)         CS</a:t>
            </a:r>
            <a:r>
              <a:rPr lang="en-US" b="1" baseline="-25000" dirty="0"/>
              <a:t>2</a:t>
            </a:r>
            <a:r>
              <a:rPr lang="en-US" b="1" dirty="0"/>
              <a:t>(l)</a:t>
            </a:r>
          </a:p>
          <a:p>
            <a:pPr lvl="1" eaLnBrk="1" hangingPunct="1">
              <a:buFont typeface="Wingdings" pitchFamily="16" charset="2"/>
              <a:buNone/>
            </a:pPr>
            <a:r>
              <a:rPr lang="en-US" sz="3200" b="1" dirty="0">
                <a:latin typeface="Symbol" pitchFamily="16" charset="2"/>
              </a:rPr>
              <a:t>D</a:t>
            </a:r>
            <a:r>
              <a:rPr lang="en-US" sz="3200" b="1" dirty="0"/>
              <a:t>H</a:t>
            </a:r>
            <a:r>
              <a:rPr lang="en-US" sz="3200" b="1" baseline="30000" dirty="0"/>
              <a:t>0</a:t>
            </a:r>
            <a:r>
              <a:rPr lang="en-US" sz="3200" b="1" baseline="-25000" dirty="0"/>
              <a:t>rxn</a:t>
            </a:r>
            <a:r>
              <a:rPr lang="en-US" sz="3200" b="1" dirty="0"/>
              <a:t> = </a:t>
            </a:r>
            <a:r>
              <a:rPr lang="en-US" sz="3200" b="1" dirty="0">
                <a:latin typeface="Symbol" pitchFamily="16" charset="2"/>
              </a:rPr>
              <a:t>D</a:t>
            </a:r>
            <a:r>
              <a:rPr lang="en-US" sz="3200" b="1" dirty="0"/>
              <a:t>H</a:t>
            </a:r>
            <a:r>
              <a:rPr lang="en-US" sz="3200" b="1" baseline="30000" dirty="0"/>
              <a:t>0</a:t>
            </a:r>
            <a:r>
              <a:rPr lang="en-US" sz="3200" b="1" baseline="-25000" dirty="0"/>
              <a:t>rxn1</a:t>
            </a:r>
            <a:r>
              <a:rPr lang="en-US" sz="3200" b="1" dirty="0"/>
              <a:t> + 2</a:t>
            </a:r>
            <a:r>
              <a:rPr lang="en-US" sz="3200" b="1" dirty="0">
                <a:latin typeface="Symbol" pitchFamily="16" charset="2"/>
              </a:rPr>
              <a:t>D</a:t>
            </a:r>
            <a:r>
              <a:rPr lang="en-US" sz="3200" b="1" dirty="0"/>
              <a:t>H</a:t>
            </a:r>
            <a:r>
              <a:rPr lang="en-US" sz="3200" b="1" baseline="30000" dirty="0"/>
              <a:t>0</a:t>
            </a:r>
            <a:r>
              <a:rPr lang="en-US" sz="3200" b="1" baseline="-25000" dirty="0"/>
              <a:t>rxn2</a:t>
            </a:r>
            <a:r>
              <a:rPr lang="en-US" sz="3200" b="1" dirty="0"/>
              <a:t> - </a:t>
            </a:r>
            <a:r>
              <a:rPr lang="en-US" sz="3200" b="1" dirty="0">
                <a:latin typeface="Symbol" pitchFamily="16" charset="2"/>
              </a:rPr>
              <a:t>D</a:t>
            </a:r>
            <a:r>
              <a:rPr lang="en-US" sz="3200" b="1" dirty="0"/>
              <a:t>H</a:t>
            </a:r>
            <a:r>
              <a:rPr lang="en-US" sz="3200" b="1" baseline="30000" dirty="0"/>
              <a:t>0</a:t>
            </a:r>
            <a:r>
              <a:rPr lang="en-US" sz="3200" b="1" baseline="-25000" dirty="0"/>
              <a:t>rxn3</a:t>
            </a:r>
          </a:p>
          <a:p>
            <a:pPr lvl="1" eaLnBrk="1" hangingPunct="1">
              <a:buFont typeface="Wingdings" pitchFamily="16" charset="2"/>
              <a:buNone/>
            </a:pPr>
            <a:r>
              <a:rPr lang="en-US" sz="3200" b="1" baseline="-25000" dirty="0"/>
              <a:t>		           = 87.3 kJ/</a:t>
            </a:r>
            <a:r>
              <a:rPr lang="en-US" sz="3200" b="1" baseline="-25000" dirty="0" err="1"/>
              <a:t>mol</a:t>
            </a:r>
            <a:endParaRPr lang="en-US" sz="3200" b="1" baseline="-25000" dirty="0"/>
          </a:p>
        </p:txBody>
      </p:sp>
      <p:sp>
        <p:nvSpPr>
          <p:cNvPr id="27652" name="Line 4"/>
          <p:cNvSpPr>
            <a:spLocks noChangeShapeType="1"/>
          </p:cNvSpPr>
          <p:nvPr/>
        </p:nvSpPr>
        <p:spPr bwMode="auto">
          <a:xfrm>
            <a:off x="4727575" y="2727325"/>
            <a:ext cx="758825" cy="15875"/>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58" name="Line 10"/>
          <p:cNvSpPr>
            <a:spLocks noChangeShapeType="1"/>
          </p:cNvSpPr>
          <p:nvPr/>
        </p:nvSpPr>
        <p:spPr bwMode="auto">
          <a:xfrm>
            <a:off x="1676400" y="5060950"/>
            <a:ext cx="7391400" cy="0"/>
          </a:xfrm>
          <a:prstGeom prst="line">
            <a:avLst/>
          </a:prstGeom>
          <a:noFill/>
          <a:ln w="38100">
            <a:solidFill>
              <a:schemeClr val="tx1"/>
            </a:solidFill>
            <a:round/>
            <a:headEnd/>
            <a:tailEnd/>
          </a:ln>
          <a:effectLst/>
        </p:spPr>
        <p:txBody>
          <a:bodyPr/>
          <a:lstStyle/>
          <a:p>
            <a:pPr>
              <a:defRPr/>
            </a:pPr>
            <a:endParaRPr lang="en-US"/>
          </a:p>
        </p:txBody>
      </p:sp>
      <p:sp>
        <p:nvSpPr>
          <p:cNvPr id="27660" name="Line 12"/>
          <p:cNvSpPr>
            <a:spLocks noChangeShapeType="1"/>
          </p:cNvSpPr>
          <p:nvPr/>
        </p:nvSpPr>
        <p:spPr bwMode="auto">
          <a:xfrm flipV="1">
            <a:off x="3697288" y="4076700"/>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61" name="Line 13"/>
          <p:cNvSpPr>
            <a:spLocks noChangeShapeType="1"/>
          </p:cNvSpPr>
          <p:nvPr/>
        </p:nvSpPr>
        <p:spPr bwMode="auto">
          <a:xfrm flipV="1">
            <a:off x="3697288" y="3584575"/>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62" name="Line 14"/>
          <p:cNvSpPr>
            <a:spLocks noChangeShapeType="1"/>
          </p:cNvSpPr>
          <p:nvPr/>
        </p:nvSpPr>
        <p:spPr bwMode="auto">
          <a:xfrm flipV="1">
            <a:off x="7010400" y="4572000"/>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63" name="Line 15"/>
          <p:cNvSpPr>
            <a:spLocks noChangeShapeType="1"/>
          </p:cNvSpPr>
          <p:nvPr/>
        </p:nvSpPr>
        <p:spPr bwMode="auto">
          <a:xfrm flipV="1">
            <a:off x="6135688" y="4083050"/>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64" name="Line 16"/>
          <p:cNvSpPr>
            <a:spLocks noChangeShapeType="1"/>
          </p:cNvSpPr>
          <p:nvPr/>
        </p:nvSpPr>
        <p:spPr bwMode="auto">
          <a:xfrm flipV="1">
            <a:off x="3733800" y="4648200"/>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65" name="Line 17"/>
          <p:cNvSpPr>
            <a:spLocks noChangeShapeType="1"/>
          </p:cNvSpPr>
          <p:nvPr/>
        </p:nvSpPr>
        <p:spPr bwMode="auto">
          <a:xfrm>
            <a:off x="4724400" y="2209800"/>
            <a:ext cx="758825" cy="15875"/>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66" name="Line 18"/>
          <p:cNvSpPr>
            <a:spLocks noChangeShapeType="1"/>
          </p:cNvSpPr>
          <p:nvPr/>
        </p:nvSpPr>
        <p:spPr bwMode="auto">
          <a:xfrm>
            <a:off x="4724400" y="1752600"/>
            <a:ext cx="758825" cy="15875"/>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67" name="Line 19"/>
          <p:cNvSpPr>
            <a:spLocks noChangeShapeType="1"/>
          </p:cNvSpPr>
          <p:nvPr/>
        </p:nvSpPr>
        <p:spPr bwMode="auto">
          <a:xfrm>
            <a:off x="5022850" y="3794125"/>
            <a:ext cx="758825" cy="15875"/>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68" name="Line 20"/>
          <p:cNvSpPr>
            <a:spLocks noChangeShapeType="1"/>
          </p:cNvSpPr>
          <p:nvPr/>
        </p:nvSpPr>
        <p:spPr bwMode="auto">
          <a:xfrm>
            <a:off x="5068888" y="4267200"/>
            <a:ext cx="7620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69" name="Line 21"/>
          <p:cNvSpPr>
            <a:spLocks noChangeShapeType="1"/>
          </p:cNvSpPr>
          <p:nvPr/>
        </p:nvSpPr>
        <p:spPr bwMode="auto">
          <a:xfrm>
            <a:off x="5057775" y="4800600"/>
            <a:ext cx="685800" cy="0"/>
          </a:xfrm>
          <a:prstGeom prst="line">
            <a:avLst/>
          </a:prstGeom>
          <a:noFill/>
          <a:ln w="28575">
            <a:solidFill>
              <a:schemeClr val="tx1"/>
            </a:solidFill>
            <a:round/>
            <a:headEnd/>
            <a:tailEnd type="triangle" w="med" len="med"/>
          </a:ln>
          <a:effectLst/>
        </p:spPr>
        <p:txBody>
          <a:bodyPr/>
          <a:lstStyle/>
          <a:p>
            <a:pPr>
              <a:defRPr/>
            </a:pPr>
            <a:endParaRPr lang="en-US"/>
          </a:p>
        </p:txBody>
      </p:sp>
      <p:sp>
        <p:nvSpPr>
          <p:cNvPr id="27670" name="Line 22"/>
          <p:cNvSpPr>
            <a:spLocks noChangeShapeType="1"/>
          </p:cNvSpPr>
          <p:nvPr/>
        </p:nvSpPr>
        <p:spPr bwMode="auto">
          <a:xfrm flipV="1">
            <a:off x="6019800" y="3521075"/>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71" name="Line 23"/>
          <p:cNvSpPr>
            <a:spLocks noChangeShapeType="1"/>
          </p:cNvSpPr>
          <p:nvPr/>
        </p:nvSpPr>
        <p:spPr bwMode="auto">
          <a:xfrm flipV="1">
            <a:off x="1981200" y="4572000"/>
            <a:ext cx="1219200" cy="381000"/>
          </a:xfrm>
          <a:prstGeom prst="line">
            <a:avLst/>
          </a:prstGeom>
          <a:noFill/>
          <a:ln w="28575">
            <a:solidFill>
              <a:srgbClr val="FF0000"/>
            </a:solidFill>
            <a:round/>
            <a:headEnd/>
            <a:tailEnd/>
          </a:ln>
          <a:effectLst/>
        </p:spPr>
        <p:txBody>
          <a:bodyPr/>
          <a:lstStyle/>
          <a:p>
            <a:pPr>
              <a:defRPr/>
            </a:pPr>
            <a:endParaRPr lang="en-US"/>
          </a:p>
        </p:txBody>
      </p:sp>
      <p:sp>
        <p:nvSpPr>
          <p:cNvPr id="27672" name="Line 24"/>
          <p:cNvSpPr>
            <a:spLocks noChangeShapeType="1"/>
          </p:cNvSpPr>
          <p:nvPr/>
        </p:nvSpPr>
        <p:spPr bwMode="auto">
          <a:xfrm>
            <a:off x="5129213" y="5318125"/>
            <a:ext cx="685800" cy="0"/>
          </a:xfrm>
          <a:prstGeom prst="line">
            <a:avLst/>
          </a:prstGeom>
          <a:noFill/>
          <a:ln w="9525">
            <a:solidFill>
              <a:schemeClr val="tx1"/>
            </a:solidFill>
            <a:round/>
            <a:headEnd/>
            <a:tailEnd type="triangle" w="med" len="med"/>
          </a:ln>
          <a:effectLst/>
        </p:spPr>
        <p:txBody>
          <a:bodyPr/>
          <a:lstStyle/>
          <a:p>
            <a:pPr>
              <a:defRPr/>
            </a:pPr>
            <a:endParaRPr lang="en-US"/>
          </a:p>
        </p:txBody>
      </p:sp>
      <p:sp>
        <p:nvSpPr>
          <p:cNvPr id="27673" name="Text Box 25"/>
          <p:cNvSpPr txBox="1">
            <a:spLocks noChangeArrowheads="1"/>
          </p:cNvSpPr>
          <p:nvPr/>
        </p:nvSpPr>
        <p:spPr bwMode="auto">
          <a:xfrm>
            <a:off x="1524000" y="1954213"/>
            <a:ext cx="658813" cy="519112"/>
          </a:xfrm>
          <a:prstGeom prst="rect">
            <a:avLst/>
          </a:prstGeom>
          <a:noFill/>
          <a:ln w="9525" algn="ctr">
            <a:noFill/>
            <a:miter lim="800000"/>
            <a:headEnd/>
            <a:tailEnd/>
          </a:ln>
        </p:spPr>
        <p:txBody>
          <a:bodyPr wrap="none">
            <a:spAutoFit/>
          </a:bodyPr>
          <a:lstStyle/>
          <a:p>
            <a:pPr marL="342900" indent="-342900">
              <a:buFont typeface="Wingdings" pitchFamily="16" charset="2"/>
              <a:buNone/>
            </a:pPr>
            <a:r>
              <a:rPr lang="en-US" sz="2800">
                <a:solidFill>
                  <a:srgbClr val="FF0000"/>
                </a:solidFill>
                <a:effectLst/>
              </a:rPr>
              <a:t>2 x</a:t>
            </a:r>
          </a:p>
        </p:txBody>
      </p:sp>
      <p:sp>
        <p:nvSpPr>
          <p:cNvPr id="27674" name="Text Box 26"/>
          <p:cNvSpPr txBox="1">
            <a:spLocks noChangeArrowheads="1"/>
          </p:cNvSpPr>
          <p:nvPr/>
        </p:nvSpPr>
        <p:spPr bwMode="auto">
          <a:xfrm>
            <a:off x="1295400" y="2487613"/>
            <a:ext cx="776288" cy="519112"/>
          </a:xfrm>
          <a:prstGeom prst="rect">
            <a:avLst/>
          </a:prstGeom>
          <a:noFill/>
          <a:ln w="9525" algn="ctr">
            <a:noFill/>
            <a:miter lim="800000"/>
            <a:headEnd/>
            <a:tailEnd/>
          </a:ln>
        </p:spPr>
        <p:txBody>
          <a:bodyPr wrap="none">
            <a:spAutoFit/>
          </a:bodyPr>
          <a:lstStyle/>
          <a:p>
            <a:pPr marL="342900" indent="-342900">
              <a:buFont typeface="Wingdings" pitchFamily="16" charset="2"/>
              <a:buNone/>
            </a:pPr>
            <a:r>
              <a:rPr lang="en-US" sz="2800">
                <a:solidFill>
                  <a:srgbClr val="FF0000"/>
                </a:solidFill>
                <a:effectLst/>
              </a:rPr>
              <a:t>-1 x</a:t>
            </a:r>
          </a:p>
        </p:txBody>
      </p:sp>
    </p:spTree>
    <p:extLst>
      <p:ext uri="{BB962C8B-B14F-4D97-AF65-F5344CB8AC3E}">
        <p14:creationId xmlns:p14="http://schemas.microsoft.com/office/powerpoint/2010/main" val="70126564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6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651">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6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66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66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6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66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7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6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651">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765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7651">
                                            <p:txEl>
                                              <p:pRg st="8" end="8"/>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7651">
                                            <p:txEl>
                                              <p:pRg st="9" end="9"/>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3" grpId="0"/>
      <p:bldP spid="276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609600" y="1524000"/>
            <a:ext cx="8229600" cy="3962400"/>
          </a:xfrm>
        </p:spPr>
        <p:txBody>
          <a:bodyPr/>
          <a:lstStyle/>
          <a:p>
            <a:pPr eaLnBrk="1" hangingPunct="1"/>
            <a:r>
              <a:rPr lang="en-US" dirty="0">
                <a:solidFill>
                  <a:srgbClr val="FF0000"/>
                </a:solidFill>
              </a:rPr>
              <a:t>Chemical potential energy </a:t>
            </a:r>
            <a:r>
              <a:rPr lang="en-US" dirty="0">
                <a:solidFill>
                  <a:srgbClr val="92D050"/>
                </a:solidFill>
              </a:rPr>
              <a:t>relates to the attractions between </a:t>
            </a:r>
            <a:r>
              <a:rPr lang="en-US" sz="3600" dirty="0">
                <a:solidFill>
                  <a:srgbClr val="92D050"/>
                </a:solidFill>
              </a:rPr>
              <a:t>atoms</a:t>
            </a:r>
            <a:r>
              <a:rPr lang="en-US" dirty="0">
                <a:solidFill>
                  <a:srgbClr val="92D050"/>
                </a:solidFill>
              </a:rPr>
              <a:t> and molecules.  When a chemical or phase change occurs, atoms or molecules are rearranged and new attractions are made.  The change in the attractions contributes to the energy associated with the change.</a:t>
            </a:r>
          </a:p>
        </p:txBody>
      </p:sp>
    </p:spTree>
    <p:extLst>
      <p:ext uri="{BB962C8B-B14F-4D97-AF65-F5344CB8AC3E}">
        <p14:creationId xmlns:p14="http://schemas.microsoft.com/office/powerpoint/2010/main" val="4263688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3B68-8CB6-4AD2-9894-AB4B29091A9F}"/>
              </a:ext>
            </a:extLst>
          </p:cNvPr>
          <p:cNvSpPr>
            <a:spLocks noGrp="1"/>
          </p:cNvSpPr>
          <p:nvPr>
            <p:ph type="title"/>
          </p:nvPr>
        </p:nvSpPr>
        <p:spPr/>
        <p:txBody>
          <a:bodyPr/>
          <a:lstStyle/>
          <a:p>
            <a:r>
              <a:rPr lang="en-US" dirty="0"/>
              <a:t>Homework</a:t>
            </a:r>
          </a:p>
        </p:txBody>
      </p:sp>
      <p:sp>
        <p:nvSpPr>
          <p:cNvPr id="3" name="Content Placeholder 2">
            <a:extLst>
              <a:ext uri="{FF2B5EF4-FFF2-40B4-BE49-F238E27FC236}">
                <a16:creationId xmlns:a16="http://schemas.microsoft.com/office/drawing/2014/main" id="{994E0130-7453-4477-8A17-629A1DDD0947}"/>
              </a:ext>
            </a:extLst>
          </p:cNvPr>
          <p:cNvSpPr>
            <a:spLocks noGrp="1"/>
          </p:cNvSpPr>
          <p:nvPr>
            <p:ph idx="1"/>
          </p:nvPr>
        </p:nvSpPr>
        <p:spPr/>
        <p:txBody>
          <a:bodyPr/>
          <a:lstStyle/>
          <a:p>
            <a:r>
              <a:rPr lang="en-US" dirty="0"/>
              <a:t>Read P. 480-489</a:t>
            </a:r>
          </a:p>
          <a:p>
            <a:r>
              <a:rPr lang="en-US" dirty="0"/>
              <a:t>P. 487 # 1-8</a:t>
            </a:r>
          </a:p>
        </p:txBody>
      </p:sp>
    </p:spTree>
    <p:extLst>
      <p:ext uri="{BB962C8B-B14F-4D97-AF65-F5344CB8AC3E}">
        <p14:creationId xmlns:p14="http://schemas.microsoft.com/office/powerpoint/2010/main" val="421779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381000" y="685800"/>
            <a:ext cx="8458200" cy="4953000"/>
          </a:xfrm>
        </p:spPr>
        <p:txBody>
          <a:bodyPr anchor="ctr"/>
          <a:lstStyle/>
          <a:p>
            <a:pPr algn="l" eaLnBrk="1" hangingPunct="1"/>
            <a:r>
              <a:rPr lang="en-US" sz="4000" dirty="0"/>
              <a:t>Energy is the ability to do work; create heat and/or generate electricity.</a:t>
            </a:r>
            <a:br>
              <a:rPr lang="en-US" sz="4000" dirty="0"/>
            </a:br>
            <a:br>
              <a:rPr lang="en-US" sz="4000" dirty="0"/>
            </a:br>
            <a:r>
              <a:rPr lang="en-US" sz="4000" dirty="0"/>
              <a:t>Energy can exist in many different forms, but is classified into two main types: </a:t>
            </a:r>
            <a:r>
              <a:rPr lang="en-US" sz="4000" u="sng" dirty="0"/>
              <a:t>potential energy </a:t>
            </a:r>
            <a:r>
              <a:rPr lang="en-US" sz="4000" dirty="0"/>
              <a:t>and </a:t>
            </a:r>
            <a:r>
              <a:rPr lang="en-US" sz="4000" u="sng" dirty="0"/>
              <a:t>kinetic energy</a:t>
            </a:r>
            <a:r>
              <a:rPr lang="en-US" sz="4000" dirty="0"/>
              <a:t>.</a:t>
            </a:r>
          </a:p>
        </p:txBody>
      </p:sp>
    </p:spTree>
    <p:extLst>
      <p:ext uri="{BB962C8B-B14F-4D97-AF65-F5344CB8AC3E}">
        <p14:creationId xmlns:p14="http://schemas.microsoft.com/office/powerpoint/2010/main" val="531853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0" y="0"/>
            <a:ext cx="9144000" cy="6858000"/>
          </a:xfrm>
        </p:spPr>
        <p:txBody>
          <a:bodyPr/>
          <a:lstStyle/>
          <a:p>
            <a:pPr eaLnBrk="1" hangingPunct="1">
              <a:lnSpc>
                <a:spcPct val="90000"/>
              </a:lnSpc>
            </a:pPr>
            <a:r>
              <a:rPr lang="en-US" sz="2800" dirty="0"/>
              <a:t>Kinetic energy  (</a:t>
            </a:r>
            <a:r>
              <a:rPr lang="en-US" sz="2800" dirty="0" err="1"/>
              <a:t>Ek</a:t>
            </a:r>
            <a:r>
              <a:rPr lang="en-US" sz="2800" dirty="0"/>
              <a:t>) is the energy due to the motion of particles.  There are three types of motion vibrational, translational, and rotational.</a:t>
            </a:r>
          </a:p>
          <a:p>
            <a:pPr eaLnBrk="1" hangingPunct="1">
              <a:lnSpc>
                <a:spcPct val="90000"/>
              </a:lnSpc>
            </a:pPr>
            <a:r>
              <a:rPr lang="en-US" sz="2800" dirty="0"/>
              <a:t>Both types of energies can be demonstrated on graphs.  Kinetic energy is shown by a heating or cooling curve:		Graph A</a:t>
            </a:r>
          </a:p>
          <a:p>
            <a:pPr eaLnBrk="1" hangingPunct="1">
              <a:lnSpc>
                <a:spcPct val="90000"/>
              </a:lnSpc>
              <a:buFontTx/>
              <a:buNone/>
            </a:pPr>
            <a:br>
              <a:rPr lang="en-US" sz="2800" dirty="0"/>
            </a:br>
            <a:r>
              <a:rPr lang="en-US" sz="2800" dirty="0"/>
              <a:t>			</a:t>
            </a:r>
            <a:r>
              <a:rPr lang="en-US" sz="2800" dirty="0" err="1"/>
              <a:t>bp</a:t>
            </a:r>
            <a:endParaRPr lang="en-US" sz="2800" dirty="0"/>
          </a:p>
          <a:p>
            <a:pPr eaLnBrk="1" hangingPunct="1">
              <a:lnSpc>
                <a:spcPct val="90000"/>
              </a:lnSpc>
            </a:pPr>
            <a:r>
              <a:rPr lang="en-US" sz="2800" dirty="0"/>
              <a:t>Temperature</a:t>
            </a:r>
          </a:p>
          <a:p>
            <a:pPr eaLnBrk="1" hangingPunct="1">
              <a:lnSpc>
                <a:spcPct val="90000"/>
              </a:lnSpc>
            </a:pPr>
            <a:r>
              <a:rPr lang="en-US" sz="2800" dirty="0"/>
              <a:t>or </a:t>
            </a:r>
            <a:r>
              <a:rPr lang="en-US" sz="2800" dirty="0" err="1"/>
              <a:t>E</a:t>
            </a:r>
            <a:r>
              <a:rPr lang="en-US" sz="2800" baseline="-25000" dirty="0" err="1"/>
              <a:t>k</a:t>
            </a:r>
            <a:r>
              <a:rPr lang="en-US" sz="2800" dirty="0"/>
              <a:t>    (</a:t>
            </a:r>
            <a:r>
              <a:rPr lang="en-US" sz="2800" baseline="30000" dirty="0" err="1"/>
              <a:t>o</a:t>
            </a:r>
            <a:r>
              <a:rPr lang="en-US" sz="2800" dirty="0" err="1"/>
              <a:t>C</a:t>
            </a:r>
            <a:r>
              <a:rPr lang="en-US" sz="2800" dirty="0"/>
              <a:t>)  </a:t>
            </a:r>
          </a:p>
          <a:p>
            <a:pPr marL="0" indent="0" eaLnBrk="1" hangingPunct="1">
              <a:lnSpc>
                <a:spcPct val="90000"/>
              </a:lnSpc>
              <a:buNone/>
            </a:pPr>
            <a:r>
              <a:rPr lang="en-US" sz="2800" dirty="0"/>
              <a:t>	 		 </a:t>
            </a:r>
            <a:r>
              <a:rPr lang="en-US" sz="2800" dirty="0" err="1"/>
              <a:t>mp</a:t>
            </a:r>
            <a:endParaRPr lang="en-US" sz="2800" dirty="0"/>
          </a:p>
          <a:p>
            <a:pPr marL="0" indent="0" eaLnBrk="1" hangingPunct="1">
              <a:lnSpc>
                <a:spcPct val="90000"/>
              </a:lnSpc>
              <a:buNone/>
            </a:pPr>
            <a:r>
              <a:rPr lang="en-US" sz="2800" dirty="0"/>
              <a:t>					Time </a:t>
            </a:r>
          </a:p>
          <a:p>
            <a:pPr eaLnBrk="1" hangingPunct="1">
              <a:lnSpc>
                <a:spcPct val="90000"/>
              </a:lnSpc>
            </a:pPr>
            <a:r>
              <a:rPr lang="en-US" sz="2800" dirty="0"/>
              <a:t>Potential energy diagrams are graphs that show the change in energy due to the change:</a:t>
            </a:r>
          </a:p>
          <a:p>
            <a:pPr eaLnBrk="1" hangingPunct="1">
              <a:lnSpc>
                <a:spcPct val="90000"/>
              </a:lnSpc>
            </a:pPr>
            <a:r>
              <a:rPr lang="en-US" sz="2800" dirty="0"/>
              <a:t>	 </a:t>
            </a:r>
          </a:p>
        </p:txBody>
      </p:sp>
      <p:grpSp>
        <p:nvGrpSpPr>
          <p:cNvPr id="7171" name="Group 6"/>
          <p:cNvGrpSpPr>
            <a:grpSpLocks/>
          </p:cNvGrpSpPr>
          <p:nvPr/>
        </p:nvGrpSpPr>
        <p:grpSpPr bwMode="auto">
          <a:xfrm>
            <a:off x="3581400" y="2286000"/>
            <a:ext cx="2209800" cy="2514600"/>
            <a:chOff x="4128" y="5477"/>
            <a:chExt cx="1650" cy="1727"/>
          </a:xfrm>
        </p:grpSpPr>
        <p:grpSp>
          <p:nvGrpSpPr>
            <p:cNvPr id="7172" name="Group 7"/>
            <p:cNvGrpSpPr>
              <a:grpSpLocks/>
            </p:cNvGrpSpPr>
            <p:nvPr/>
          </p:nvGrpSpPr>
          <p:grpSpPr bwMode="auto">
            <a:xfrm>
              <a:off x="4128" y="5816"/>
              <a:ext cx="1650" cy="1388"/>
              <a:chOff x="4728" y="5353"/>
              <a:chExt cx="1650" cy="1388"/>
            </a:xfrm>
          </p:grpSpPr>
          <p:sp>
            <p:nvSpPr>
              <p:cNvPr id="7176" name="Line 8"/>
              <p:cNvSpPr>
                <a:spLocks noChangeShapeType="1"/>
              </p:cNvSpPr>
              <p:nvPr/>
            </p:nvSpPr>
            <p:spPr bwMode="auto">
              <a:xfrm flipV="1">
                <a:off x="4728" y="6433"/>
                <a:ext cx="150" cy="3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7" name="Line 9"/>
              <p:cNvSpPr>
                <a:spLocks noChangeShapeType="1"/>
              </p:cNvSpPr>
              <p:nvPr/>
            </p:nvSpPr>
            <p:spPr bwMode="auto">
              <a:xfrm>
                <a:off x="4878" y="6433"/>
                <a:ext cx="3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8" name="Line 10"/>
              <p:cNvSpPr>
                <a:spLocks noChangeShapeType="1"/>
              </p:cNvSpPr>
              <p:nvPr/>
            </p:nvSpPr>
            <p:spPr bwMode="auto">
              <a:xfrm flipV="1">
                <a:off x="5178" y="5661"/>
                <a:ext cx="600" cy="77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79" name="Line 11"/>
              <p:cNvSpPr>
                <a:spLocks noChangeShapeType="1"/>
              </p:cNvSpPr>
              <p:nvPr/>
            </p:nvSpPr>
            <p:spPr bwMode="auto">
              <a:xfrm>
                <a:off x="5778" y="5661"/>
                <a:ext cx="450"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180" name="Line 12"/>
              <p:cNvSpPr>
                <a:spLocks noChangeShapeType="1"/>
              </p:cNvSpPr>
              <p:nvPr/>
            </p:nvSpPr>
            <p:spPr bwMode="auto">
              <a:xfrm flipV="1">
                <a:off x="6228" y="5353"/>
                <a:ext cx="150" cy="30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173" name="Group 13"/>
            <p:cNvGrpSpPr>
              <a:grpSpLocks/>
            </p:cNvGrpSpPr>
            <p:nvPr/>
          </p:nvGrpSpPr>
          <p:grpSpPr bwMode="auto">
            <a:xfrm>
              <a:off x="4128" y="5477"/>
              <a:ext cx="1650" cy="1698"/>
              <a:chOff x="3078" y="2876"/>
              <a:chExt cx="1650" cy="1698"/>
            </a:xfrm>
          </p:grpSpPr>
          <p:sp>
            <p:nvSpPr>
              <p:cNvPr id="7174" name="Line 14"/>
              <p:cNvSpPr>
                <a:spLocks noChangeShapeType="1"/>
              </p:cNvSpPr>
              <p:nvPr/>
            </p:nvSpPr>
            <p:spPr bwMode="auto">
              <a:xfrm flipV="1">
                <a:off x="3078" y="2876"/>
                <a:ext cx="0" cy="1697"/>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Line 15"/>
              <p:cNvSpPr>
                <a:spLocks noChangeShapeType="1"/>
              </p:cNvSpPr>
              <p:nvPr/>
            </p:nvSpPr>
            <p:spPr bwMode="auto">
              <a:xfrm>
                <a:off x="3078" y="4573"/>
                <a:ext cx="1650"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2728698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6">
            <a:hlinkClick r:id="rId2" action="ppaction://hlinksldjump" highlightClick="1"/>
          </p:cNvPr>
          <p:cNvSpPr>
            <a:spLocks noChangeArrowheads="1"/>
          </p:cNvSpPr>
          <p:nvPr/>
        </p:nvSpPr>
        <p:spPr bwMode="auto">
          <a:xfrm>
            <a:off x="4064000" y="6477000"/>
            <a:ext cx="1003300" cy="279400"/>
          </a:xfrm>
          <a:prstGeom prst="actionButtonBlank">
            <a:avLst/>
          </a:prstGeom>
          <a:noFill/>
          <a:ln w="9525">
            <a:noFill/>
            <a:miter lim="800000"/>
            <a:headEnd/>
            <a:tailEnd/>
          </a:ln>
        </p:spPr>
        <p:txBody>
          <a:bodyPr wrap="none" anchor="ctr"/>
          <a:lstStyle/>
          <a:p>
            <a:endParaRPr lang="en-US"/>
          </a:p>
        </p:txBody>
      </p:sp>
      <p:pic>
        <p:nvPicPr>
          <p:cNvPr id="3075" name="Picture 25" descr="KTRE"/>
          <p:cNvPicPr>
            <a:picLocks noChangeAspect="1" noChangeArrowheads="1"/>
          </p:cNvPicPr>
          <p:nvPr/>
        </p:nvPicPr>
        <p:blipFill>
          <a:blip r:embed="rId3"/>
          <a:srcRect/>
          <a:stretch>
            <a:fillRect/>
          </a:stretch>
        </p:blipFill>
        <p:spPr bwMode="auto">
          <a:xfrm>
            <a:off x="342900" y="5346700"/>
            <a:ext cx="561975" cy="1200150"/>
          </a:xfrm>
          <a:prstGeom prst="rect">
            <a:avLst/>
          </a:prstGeom>
          <a:noFill/>
          <a:ln w="9525">
            <a:noFill/>
            <a:miter lim="800000"/>
            <a:headEnd/>
            <a:tailEnd/>
          </a:ln>
        </p:spPr>
      </p:pic>
      <p:sp>
        <p:nvSpPr>
          <p:cNvPr id="16415" name="Text Box 31"/>
          <p:cNvSpPr txBox="1">
            <a:spLocks noChangeArrowheads="1"/>
          </p:cNvSpPr>
          <p:nvPr/>
        </p:nvSpPr>
        <p:spPr bwMode="auto">
          <a:xfrm>
            <a:off x="668338" y="431800"/>
            <a:ext cx="7805737" cy="1785104"/>
          </a:xfrm>
          <a:prstGeom prst="rect">
            <a:avLst/>
          </a:prstGeom>
          <a:noFill/>
          <a:ln w="9525">
            <a:noFill/>
            <a:miter lim="800000"/>
            <a:headEnd/>
            <a:tailEnd/>
          </a:ln>
          <a:effectLst/>
        </p:spPr>
        <p:txBody>
          <a:bodyPr>
            <a:spAutoFit/>
          </a:bodyPr>
          <a:lstStyle/>
          <a:p>
            <a:pPr algn="ctr">
              <a:spcBef>
                <a:spcPct val="50000"/>
              </a:spcBef>
            </a:pPr>
            <a:r>
              <a:rPr lang="en-US" sz="4400" dirty="0">
                <a:solidFill>
                  <a:srgbClr val="000066"/>
                </a:solidFill>
                <a:effectLst>
                  <a:outerShdw blurRad="38100" dist="38100" dir="2700000" algn="tl">
                    <a:srgbClr val="C0C0C0"/>
                  </a:outerShdw>
                </a:effectLst>
                <a:latin typeface="Arial Black" pitchFamily="34" charset="0"/>
              </a:rPr>
              <a:t>ENTHALPY</a:t>
            </a:r>
          </a:p>
          <a:p>
            <a:pPr algn="ctr">
              <a:spcBef>
                <a:spcPct val="50000"/>
              </a:spcBef>
            </a:pPr>
            <a:r>
              <a:rPr lang="en-US" sz="4400" dirty="0">
                <a:solidFill>
                  <a:srgbClr val="000066"/>
                </a:solidFill>
                <a:effectLst>
                  <a:outerShdw blurRad="38100" dist="38100" dir="2700000" algn="tl">
                    <a:srgbClr val="C0C0C0"/>
                  </a:outerShdw>
                </a:effectLst>
                <a:latin typeface="Arial Black" pitchFamily="34" charset="0"/>
              </a:rPr>
              <a:t>CHANGES</a:t>
            </a:r>
            <a:endParaRPr lang="en-US" dirty="0">
              <a:solidFill>
                <a:srgbClr val="FFCC66"/>
              </a:solidFill>
              <a:effectLst>
                <a:outerShdw blurRad="38100" dist="38100" dir="2700000" algn="tl">
                  <a:srgbClr val="C0C0C0"/>
                </a:outerShdw>
              </a:effectLst>
              <a:latin typeface="Tahoma"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0" y="-6623"/>
            <a:ext cx="6248400" cy="461962"/>
          </a:xfrm>
          <a:prstGeom prst="rect">
            <a:avLst/>
          </a:prstGeom>
          <a:noFill/>
          <a:ln w="9525">
            <a:noFill/>
            <a:miter lim="800000"/>
            <a:headEnd/>
            <a:tailEnd/>
          </a:ln>
          <a:effectLst/>
        </p:spPr>
        <p:txBody>
          <a:bodyPr>
            <a:spAutoFit/>
          </a:bodyPr>
          <a:lstStyle/>
          <a:p>
            <a:pPr>
              <a:spcBef>
                <a:spcPct val="50000"/>
              </a:spcBef>
              <a:defRPr/>
            </a:pPr>
            <a:r>
              <a:rPr lang="en-US" sz="2400" dirty="0">
                <a:solidFill>
                  <a:srgbClr val="000066"/>
                </a:solidFill>
                <a:latin typeface="Segoe UI" pitchFamily="34" charset="0"/>
                <a:ea typeface="Segoe UI" pitchFamily="34" charset="0"/>
                <a:cs typeface="Segoe UI" pitchFamily="34" charset="0"/>
              </a:rPr>
              <a:t>Background and Review</a:t>
            </a:r>
          </a:p>
        </p:txBody>
      </p:sp>
      <p:sp>
        <p:nvSpPr>
          <p:cNvPr id="59420" name="Text Box 28"/>
          <p:cNvSpPr txBox="1">
            <a:spLocks noChangeArrowheads="1"/>
          </p:cNvSpPr>
          <p:nvPr/>
        </p:nvSpPr>
        <p:spPr bwMode="auto">
          <a:xfrm>
            <a:off x="0" y="507856"/>
            <a:ext cx="9144000" cy="6476645"/>
          </a:xfrm>
          <a:prstGeom prst="rect">
            <a:avLst/>
          </a:prstGeom>
          <a:noFill/>
          <a:ln w="9525">
            <a:noFill/>
            <a:miter lim="800000"/>
            <a:headEnd/>
            <a:tailEnd/>
          </a:ln>
          <a:effectLst/>
        </p:spPr>
        <p:txBody>
          <a:bodyPr wrap="square">
            <a:spAutoFit/>
          </a:bodyPr>
          <a:lstStyle/>
          <a:p>
            <a:pPr>
              <a:spcBef>
                <a:spcPct val="50000"/>
              </a:spcBef>
            </a:pPr>
            <a:r>
              <a:rPr lang="en-GB" sz="1800" dirty="0">
                <a:solidFill>
                  <a:srgbClr val="CC0000"/>
                </a:solidFill>
                <a:latin typeface="Segoe UI" pitchFamily="34" charset="0"/>
                <a:ea typeface="Segoe UI" pitchFamily="34" charset="0"/>
                <a:cs typeface="Segoe UI" pitchFamily="34" charset="0"/>
              </a:rPr>
              <a:t>First Law of Thermodynamics (Law of Energy Conservation)</a:t>
            </a:r>
          </a:p>
          <a:p>
            <a:pPr>
              <a:spcBef>
                <a:spcPct val="50000"/>
              </a:spcBef>
            </a:pPr>
            <a:r>
              <a:rPr lang="en-GB" sz="1800" dirty="0">
                <a:solidFill>
                  <a:srgbClr val="000066"/>
                </a:solidFill>
                <a:latin typeface="Segoe UI" pitchFamily="34" charset="0"/>
                <a:ea typeface="Segoe UI" pitchFamily="34" charset="0"/>
                <a:cs typeface="Segoe UI" pitchFamily="34" charset="0"/>
              </a:rPr>
              <a:t>Energy can be neither created nor destroyed but it can be converted from one form to another</a:t>
            </a:r>
            <a:endParaRPr lang="en-GB" sz="1800" dirty="0">
              <a:latin typeface="Segoe UI" pitchFamily="34" charset="0"/>
              <a:ea typeface="Segoe UI" pitchFamily="34" charset="0"/>
              <a:cs typeface="Segoe UI" pitchFamily="34" charset="0"/>
            </a:endParaRPr>
          </a:p>
          <a:p>
            <a:pPr>
              <a:spcAft>
                <a:spcPts val="200"/>
              </a:spcAft>
            </a:pPr>
            <a:endParaRPr lang="en-GB" sz="1800" dirty="0">
              <a:latin typeface="Segoe UI" pitchFamily="34" charset="0"/>
              <a:ea typeface="Segoe UI" pitchFamily="34" charset="0"/>
              <a:cs typeface="Segoe UI" pitchFamily="34" charset="0"/>
            </a:endParaRPr>
          </a:p>
          <a:p>
            <a:r>
              <a:rPr lang="en-GB" sz="1800" dirty="0">
                <a:solidFill>
                  <a:srgbClr val="CC0000"/>
                </a:solidFill>
                <a:latin typeface="Segoe UI" pitchFamily="34" charset="0"/>
                <a:ea typeface="Segoe UI" pitchFamily="34" charset="0"/>
                <a:cs typeface="Segoe UI" pitchFamily="34" charset="0"/>
              </a:rPr>
              <a:t>Energy Changes in Chemical Reactions</a:t>
            </a:r>
          </a:p>
          <a:p>
            <a:endParaRPr lang="en-GB" sz="1800" dirty="0">
              <a:latin typeface="Segoe UI" pitchFamily="34" charset="0"/>
              <a:ea typeface="Segoe UI" pitchFamily="34" charset="0"/>
              <a:cs typeface="Segoe UI" pitchFamily="34" charset="0"/>
            </a:endParaRPr>
          </a:p>
          <a:p>
            <a:r>
              <a:rPr lang="en-GB" sz="1800" dirty="0">
                <a:latin typeface="Segoe UI" pitchFamily="34" charset="0"/>
                <a:ea typeface="Segoe UI" pitchFamily="34" charset="0"/>
                <a:cs typeface="Segoe UI" pitchFamily="34" charset="0"/>
              </a:rPr>
              <a:t>All chemical reactions are accompanied by some form of  energy change</a:t>
            </a:r>
          </a:p>
          <a:p>
            <a:pPr>
              <a:spcAft>
                <a:spcPts val="200"/>
              </a:spcAft>
            </a:pPr>
            <a:r>
              <a:rPr lang="en-GB" sz="1800" dirty="0">
                <a:latin typeface="Segoe UI" pitchFamily="34" charset="0"/>
                <a:ea typeface="Segoe UI" pitchFamily="34" charset="0"/>
                <a:cs typeface="Segoe UI" pitchFamily="34" charset="0"/>
              </a:rPr>
              <a:t>	       </a:t>
            </a:r>
          </a:p>
          <a:p>
            <a:r>
              <a:rPr lang="en-GB" sz="1800" dirty="0">
                <a:latin typeface="Segoe UI" pitchFamily="34" charset="0"/>
                <a:ea typeface="Segoe UI" pitchFamily="34" charset="0"/>
                <a:cs typeface="Segoe UI" pitchFamily="34" charset="0"/>
              </a:rPr>
              <a:t>	       	</a:t>
            </a:r>
            <a:r>
              <a:rPr lang="en-GB" sz="1800" dirty="0">
                <a:solidFill>
                  <a:srgbClr val="000066"/>
                </a:solidFill>
                <a:latin typeface="Segoe UI" pitchFamily="34" charset="0"/>
                <a:ea typeface="Segoe UI" pitchFamily="34" charset="0"/>
                <a:cs typeface="Segoe UI" pitchFamily="34" charset="0"/>
              </a:rPr>
              <a:t>Exothermic</a:t>
            </a:r>
            <a:r>
              <a:rPr lang="en-GB" sz="1800" dirty="0">
                <a:latin typeface="Segoe UI" pitchFamily="34" charset="0"/>
                <a:ea typeface="Segoe UI" pitchFamily="34" charset="0"/>
                <a:cs typeface="Segoe UI" pitchFamily="34" charset="0"/>
              </a:rPr>
              <a:t>	Energy is given out</a:t>
            </a:r>
          </a:p>
          <a:p>
            <a:endParaRPr lang="en-GB" sz="1800" dirty="0">
              <a:latin typeface="Segoe UI" pitchFamily="34" charset="0"/>
              <a:ea typeface="Segoe UI" pitchFamily="34" charset="0"/>
              <a:cs typeface="Segoe UI" pitchFamily="34" charset="0"/>
            </a:endParaRPr>
          </a:p>
          <a:p>
            <a:r>
              <a:rPr lang="en-GB" sz="1800" dirty="0">
                <a:latin typeface="Segoe UI" pitchFamily="34" charset="0"/>
                <a:ea typeface="Segoe UI" pitchFamily="34" charset="0"/>
                <a:cs typeface="Segoe UI" pitchFamily="34" charset="0"/>
              </a:rPr>
              <a:t>	       	</a:t>
            </a:r>
            <a:r>
              <a:rPr lang="en-GB" sz="1800" dirty="0">
                <a:solidFill>
                  <a:srgbClr val="000066"/>
                </a:solidFill>
                <a:latin typeface="Segoe UI" pitchFamily="34" charset="0"/>
                <a:ea typeface="Segoe UI" pitchFamily="34" charset="0"/>
                <a:cs typeface="Segoe UI" pitchFamily="34" charset="0"/>
              </a:rPr>
              <a:t>Endothermic</a:t>
            </a:r>
            <a:r>
              <a:rPr lang="en-GB" sz="1800" dirty="0">
                <a:latin typeface="Segoe UI" pitchFamily="34" charset="0"/>
                <a:ea typeface="Segoe UI" pitchFamily="34" charset="0"/>
                <a:cs typeface="Segoe UI" pitchFamily="34" charset="0"/>
              </a:rPr>
              <a:t>       	Energy is absorbed</a:t>
            </a:r>
          </a:p>
          <a:p>
            <a:endParaRPr lang="en-GB" sz="1800" dirty="0">
              <a:solidFill>
                <a:srgbClr val="CC0000"/>
              </a:solidFill>
              <a:latin typeface="Segoe UI" pitchFamily="34" charset="0"/>
              <a:ea typeface="Segoe UI" pitchFamily="34" charset="0"/>
              <a:cs typeface="Segoe UI" pitchFamily="34" charset="0"/>
            </a:endParaRPr>
          </a:p>
          <a:p>
            <a:pPr>
              <a:spcAft>
                <a:spcPct val="30000"/>
              </a:spcAft>
            </a:pPr>
            <a:endParaRPr lang="en-GB" sz="1800" dirty="0">
              <a:solidFill>
                <a:srgbClr val="CC0000"/>
              </a:solidFill>
              <a:latin typeface="Segoe UI" pitchFamily="34" charset="0"/>
              <a:ea typeface="Segoe UI" pitchFamily="34" charset="0"/>
              <a:cs typeface="Segoe UI" pitchFamily="34" charset="0"/>
            </a:endParaRPr>
          </a:p>
          <a:p>
            <a:pPr>
              <a:spcAft>
                <a:spcPct val="30000"/>
              </a:spcAft>
            </a:pPr>
            <a:r>
              <a:rPr lang="en-GB" sz="1800" dirty="0">
                <a:solidFill>
                  <a:srgbClr val="CC0000"/>
                </a:solidFill>
                <a:latin typeface="Segoe UI" pitchFamily="34" charset="0"/>
                <a:ea typeface="Segoe UI" pitchFamily="34" charset="0"/>
                <a:cs typeface="Segoe UI" pitchFamily="34" charset="0"/>
              </a:rPr>
              <a:t>Examples</a:t>
            </a:r>
            <a:r>
              <a:rPr lang="en-GB" sz="1800" dirty="0">
                <a:latin typeface="Segoe UI" pitchFamily="34" charset="0"/>
                <a:ea typeface="Segoe UI" pitchFamily="34" charset="0"/>
                <a:cs typeface="Segoe UI" pitchFamily="34" charset="0"/>
              </a:rPr>
              <a:t>	</a:t>
            </a:r>
            <a:r>
              <a:rPr lang="en-GB" sz="1800" dirty="0">
                <a:solidFill>
                  <a:srgbClr val="000066"/>
                </a:solidFill>
                <a:latin typeface="Segoe UI" pitchFamily="34" charset="0"/>
                <a:ea typeface="Segoe UI" pitchFamily="34" charset="0"/>
                <a:cs typeface="Segoe UI" pitchFamily="34" charset="0"/>
              </a:rPr>
              <a:t>Exothermic</a:t>
            </a:r>
            <a:r>
              <a:rPr lang="en-GB" sz="1800" dirty="0">
                <a:latin typeface="Segoe UI" pitchFamily="34" charset="0"/>
                <a:ea typeface="Segoe UI" pitchFamily="34" charset="0"/>
                <a:cs typeface="Segoe UI" pitchFamily="34" charset="0"/>
              </a:rPr>
              <a:t>	combustion reactions</a:t>
            </a:r>
          </a:p>
          <a:p>
            <a:pPr>
              <a:spcAft>
                <a:spcPts val="200"/>
              </a:spcAft>
            </a:pPr>
            <a:r>
              <a:rPr lang="en-GB" sz="1800" dirty="0">
                <a:latin typeface="Segoe UI" pitchFamily="34" charset="0"/>
                <a:ea typeface="Segoe UI" pitchFamily="34" charset="0"/>
                <a:cs typeface="Segoe UI" pitchFamily="34" charset="0"/>
              </a:rPr>
              <a:t>				neutralization (acid + base)</a:t>
            </a:r>
          </a:p>
          <a:p>
            <a:pPr>
              <a:spcAft>
                <a:spcPts val="200"/>
              </a:spcAft>
            </a:pPr>
            <a:endParaRPr lang="en-GB" sz="1800" dirty="0">
              <a:latin typeface="Segoe UI" pitchFamily="34" charset="0"/>
              <a:ea typeface="Segoe UI" pitchFamily="34" charset="0"/>
              <a:cs typeface="Segoe UI" pitchFamily="34" charset="0"/>
            </a:endParaRPr>
          </a:p>
          <a:p>
            <a:pPr>
              <a:spcAft>
                <a:spcPct val="30000"/>
              </a:spcAft>
            </a:pPr>
            <a:r>
              <a:rPr lang="en-GB" sz="1800" dirty="0">
                <a:latin typeface="Segoe UI" pitchFamily="34" charset="0"/>
                <a:ea typeface="Segoe UI" pitchFamily="34" charset="0"/>
                <a:cs typeface="Segoe UI" pitchFamily="34" charset="0"/>
              </a:rPr>
              <a:t>	       	</a:t>
            </a:r>
            <a:r>
              <a:rPr lang="en-GB" sz="1800" dirty="0">
                <a:solidFill>
                  <a:srgbClr val="000066"/>
                </a:solidFill>
                <a:latin typeface="Segoe UI" pitchFamily="34" charset="0"/>
                <a:ea typeface="Segoe UI" pitchFamily="34" charset="0"/>
                <a:cs typeface="Segoe UI" pitchFamily="34" charset="0"/>
              </a:rPr>
              <a:t>Endothermic</a:t>
            </a:r>
            <a:r>
              <a:rPr lang="en-GB" sz="1800" dirty="0">
                <a:latin typeface="Segoe UI" pitchFamily="34" charset="0"/>
                <a:ea typeface="Segoe UI" pitchFamily="34" charset="0"/>
                <a:cs typeface="Segoe UI" pitchFamily="34" charset="0"/>
              </a:rPr>
              <a:t>	photosynthesis</a:t>
            </a:r>
          </a:p>
          <a:p>
            <a:pPr>
              <a:spcAft>
                <a:spcPts val="200"/>
              </a:spcAft>
            </a:pPr>
            <a:r>
              <a:rPr lang="en-GB" sz="1800" dirty="0">
                <a:latin typeface="Segoe UI" pitchFamily="34" charset="0"/>
                <a:ea typeface="Segoe UI" pitchFamily="34" charset="0"/>
                <a:cs typeface="Segoe UI" pitchFamily="34" charset="0"/>
              </a:rPr>
              <a:t>				thermal decomposition of calcium carbonate</a:t>
            </a:r>
          </a:p>
          <a:p>
            <a:pPr>
              <a:spcAft>
                <a:spcPts val="200"/>
              </a:spcAft>
            </a:pPr>
            <a:endParaRPr lang="en-GB" sz="1800" dirty="0">
              <a:latin typeface="Segoe UI" pitchFamily="34" charset="0"/>
              <a:ea typeface="Segoe UI" pitchFamily="34" charset="0"/>
              <a:cs typeface="Segoe UI" pitchFamily="34" charset="0"/>
            </a:endParaRPr>
          </a:p>
          <a:p>
            <a:pPr algn="ctr">
              <a:spcAft>
                <a:spcPts val="200"/>
              </a:spcAft>
            </a:pPr>
            <a:r>
              <a:rPr lang="en-GB" sz="1800" dirty="0">
                <a:latin typeface="Cooper Std Black" pitchFamily="18" charset="0"/>
                <a:ea typeface="Segoe UI" pitchFamily="34" charset="0"/>
                <a:cs typeface="Segoe UI" pitchFamily="34" charset="0"/>
              </a:rPr>
              <a:t>Activity : observing exothermic and endothermic reactions</a:t>
            </a:r>
          </a:p>
          <a:p>
            <a:pPr>
              <a:spcAft>
                <a:spcPts val="200"/>
              </a:spcAft>
            </a:pPr>
            <a:endParaRPr lang="en-GB" sz="1800" dirty="0">
              <a:latin typeface="Segoe UI" pitchFamily="34" charset="0"/>
              <a:ea typeface="Segoe UI" pitchFamily="34" charset="0"/>
              <a:cs typeface="Segoe UI" pitchFamily="34" charset="0"/>
            </a:endParaRP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p:cNvSpPr txBox="1">
            <a:spLocks noChangeArrowheads="1"/>
          </p:cNvSpPr>
          <p:nvPr/>
        </p:nvSpPr>
        <p:spPr bwMode="auto">
          <a:xfrm>
            <a:off x="0" y="1109498"/>
            <a:ext cx="7696200" cy="946150"/>
          </a:xfrm>
          <a:prstGeom prst="rect">
            <a:avLst/>
          </a:prstGeom>
          <a:noFill/>
          <a:ln w="9525" algn="ctr">
            <a:noFill/>
            <a:miter lim="800000"/>
            <a:headEnd/>
            <a:tailEnd/>
          </a:ln>
          <a:effectLst/>
        </p:spPr>
        <p:txBody>
          <a:bodyPr>
            <a:spAutoFit/>
          </a:bodyPr>
          <a:lstStyle/>
          <a:p>
            <a:pPr fontAlgn="base">
              <a:spcBef>
                <a:spcPct val="50000"/>
              </a:spcBef>
              <a:defRPr/>
            </a:pPr>
            <a:r>
              <a:rPr lang="en-US" b="0" dirty="0">
                <a:solidFill>
                  <a:srgbClr val="CC0000"/>
                </a:solidFill>
                <a:latin typeface="Segoe UI" pitchFamily="34" charset="0"/>
                <a:ea typeface="Segoe UI" pitchFamily="34" charset="0"/>
                <a:cs typeface="Segoe UI" pitchFamily="34" charset="0"/>
              </a:rPr>
              <a:t>The heat content of a chemical system is called </a:t>
            </a:r>
            <a:r>
              <a:rPr lang="en-US" dirty="0">
                <a:solidFill>
                  <a:srgbClr val="CC0000"/>
                </a:solidFill>
                <a:latin typeface="Segoe UI" pitchFamily="34" charset="0"/>
                <a:ea typeface="Segoe UI" pitchFamily="34" charset="0"/>
                <a:cs typeface="Segoe UI" pitchFamily="34" charset="0"/>
              </a:rPr>
              <a:t>enthalpy </a:t>
            </a:r>
            <a:r>
              <a:rPr lang="en-US" b="0" dirty="0">
                <a:solidFill>
                  <a:srgbClr val="CC0000"/>
                </a:solidFill>
                <a:latin typeface="Segoe UI" pitchFamily="34" charset="0"/>
                <a:ea typeface="Segoe UI" pitchFamily="34" charset="0"/>
                <a:cs typeface="Segoe UI" pitchFamily="34" charset="0"/>
              </a:rPr>
              <a:t>(represented by </a:t>
            </a:r>
            <a:r>
              <a:rPr lang="en-US" dirty="0">
                <a:solidFill>
                  <a:srgbClr val="CC0000"/>
                </a:solidFill>
                <a:latin typeface="Segoe UI" pitchFamily="34" charset="0"/>
                <a:ea typeface="Segoe UI" pitchFamily="34" charset="0"/>
                <a:cs typeface="Segoe UI" pitchFamily="34" charset="0"/>
              </a:rPr>
              <a:t>H</a:t>
            </a:r>
            <a:r>
              <a:rPr lang="en-US" b="0" dirty="0">
                <a:solidFill>
                  <a:srgbClr val="CC0000"/>
                </a:solidFill>
                <a:latin typeface="Segoe UI" pitchFamily="34" charset="0"/>
                <a:ea typeface="Segoe UI" pitchFamily="34" charset="0"/>
                <a:cs typeface="Segoe UI" pitchFamily="34" charset="0"/>
              </a:rPr>
              <a:t>).</a:t>
            </a:r>
          </a:p>
        </p:txBody>
      </p:sp>
      <p:sp>
        <p:nvSpPr>
          <p:cNvPr id="149512" name="Text Box 8"/>
          <p:cNvSpPr txBox="1">
            <a:spLocks noChangeArrowheads="1"/>
          </p:cNvSpPr>
          <p:nvPr/>
        </p:nvSpPr>
        <p:spPr bwMode="auto">
          <a:xfrm>
            <a:off x="-711" y="342900"/>
            <a:ext cx="4933950" cy="519113"/>
          </a:xfrm>
          <a:prstGeom prst="rect">
            <a:avLst/>
          </a:prstGeom>
          <a:noFill/>
          <a:ln w="9525" algn="ctr">
            <a:noFill/>
            <a:miter lim="800000"/>
            <a:headEnd/>
            <a:tailEnd/>
          </a:ln>
          <a:effectLst/>
        </p:spPr>
        <p:txBody>
          <a:bodyPr>
            <a:spAutoFit/>
          </a:bodyPr>
          <a:lstStyle/>
          <a:p>
            <a:pPr fontAlgn="base">
              <a:spcBef>
                <a:spcPct val="50000"/>
              </a:spcBef>
              <a:defRPr/>
            </a:pPr>
            <a:r>
              <a:rPr lang="en-US" dirty="0">
                <a:latin typeface="Segoe UI" pitchFamily="34" charset="0"/>
                <a:ea typeface="Segoe UI" pitchFamily="34" charset="0"/>
                <a:cs typeface="Segoe UI" pitchFamily="34" charset="0"/>
              </a:rPr>
              <a:t>Key Concept</a:t>
            </a:r>
          </a:p>
        </p:txBody>
      </p:sp>
      <p:sp>
        <p:nvSpPr>
          <p:cNvPr id="149520" name="AutoShape 16" descr="capdelta"/>
          <p:cNvSpPr>
            <a:spLocks noChangeAspect="1" noChangeArrowheads="1"/>
          </p:cNvSpPr>
          <p:nvPr/>
        </p:nvSpPr>
        <p:spPr bwMode="auto">
          <a:xfrm>
            <a:off x="2506663" y="3138488"/>
            <a:ext cx="142875" cy="114300"/>
          </a:xfrm>
          <a:prstGeom prst="rect">
            <a:avLst/>
          </a:prstGeom>
          <a:noFill/>
        </p:spPr>
        <p:txBody>
          <a:bodyPr/>
          <a:lstStyle/>
          <a:p>
            <a:endParaRPr lang="en-US">
              <a:latin typeface="Segoe UI" pitchFamily="34" charset="0"/>
              <a:ea typeface="Segoe UI" pitchFamily="34" charset="0"/>
              <a:cs typeface="Segoe UI" pitchFamily="34" charset="0"/>
            </a:endParaRPr>
          </a:p>
        </p:txBody>
      </p:sp>
      <p:sp>
        <p:nvSpPr>
          <p:cNvPr id="149521" name="AutoShape 17" descr="capdelta"/>
          <p:cNvSpPr>
            <a:spLocks noChangeAspect="1" noChangeArrowheads="1"/>
          </p:cNvSpPr>
          <p:nvPr/>
        </p:nvSpPr>
        <p:spPr bwMode="auto">
          <a:xfrm>
            <a:off x="1354138" y="3260725"/>
            <a:ext cx="142875" cy="114300"/>
          </a:xfrm>
          <a:prstGeom prst="rect">
            <a:avLst/>
          </a:prstGeom>
          <a:noFill/>
        </p:spPr>
        <p:txBody>
          <a:bodyPr/>
          <a:lstStyle/>
          <a:p>
            <a:endParaRPr lang="en-US">
              <a:latin typeface="Segoe UI" pitchFamily="34" charset="0"/>
              <a:ea typeface="Segoe UI" pitchFamily="34" charset="0"/>
              <a:cs typeface="Segoe UI" pitchFamily="34" charset="0"/>
            </a:endParaRPr>
          </a:p>
        </p:txBody>
      </p:sp>
      <p:sp>
        <p:nvSpPr>
          <p:cNvPr id="149522" name="AutoShape 18" descr="capdelta"/>
          <p:cNvSpPr>
            <a:spLocks noChangeAspect="1" noChangeArrowheads="1"/>
          </p:cNvSpPr>
          <p:nvPr/>
        </p:nvSpPr>
        <p:spPr bwMode="auto">
          <a:xfrm>
            <a:off x="1354138" y="3382963"/>
            <a:ext cx="142875" cy="114300"/>
          </a:xfrm>
          <a:prstGeom prst="rect">
            <a:avLst/>
          </a:prstGeom>
          <a:noFill/>
        </p:spPr>
        <p:txBody>
          <a:bodyPr/>
          <a:lstStyle/>
          <a:p>
            <a:endParaRPr lang="en-US">
              <a:latin typeface="Segoe UI" pitchFamily="34" charset="0"/>
              <a:ea typeface="Segoe UI" pitchFamily="34" charset="0"/>
              <a:cs typeface="Segoe UI" pitchFamily="34" charset="0"/>
            </a:endParaRPr>
          </a:p>
        </p:txBody>
      </p:sp>
      <p:sp>
        <p:nvSpPr>
          <p:cNvPr id="149523" name="Text Box 19"/>
          <p:cNvSpPr txBox="1">
            <a:spLocks noChangeArrowheads="1"/>
          </p:cNvSpPr>
          <p:nvPr/>
        </p:nvSpPr>
        <p:spPr bwMode="auto">
          <a:xfrm>
            <a:off x="501650" y="2352675"/>
            <a:ext cx="7696200" cy="1816100"/>
          </a:xfrm>
          <a:prstGeom prst="rect">
            <a:avLst/>
          </a:prstGeom>
          <a:noFill/>
          <a:ln w="9525" algn="ctr">
            <a:noFill/>
            <a:miter lim="800000"/>
            <a:headEnd/>
            <a:tailEnd/>
          </a:ln>
          <a:effectLst/>
        </p:spPr>
        <p:txBody>
          <a:bodyPr>
            <a:spAutoFit/>
          </a:bodyPr>
          <a:lstStyle/>
          <a:p>
            <a:pPr fontAlgn="base">
              <a:spcBef>
                <a:spcPct val="50000"/>
              </a:spcBef>
              <a:defRPr/>
            </a:pPr>
            <a:r>
              <a:rPr lang="en-US" dirty="0">
                <a:solidFill>
                  <a:srgbClr val="00B050"/>
                </a:solidFill>
                <a:latin typeface="Segoe UI" pitchFamily="34" charset="0"/>
                <a:ea typeface="Segoe UI" pitchFamily="34" charset="0"/>
                <a:cs typeface="Segoe UI" pitchFamily="34" charset="0"/>
              </a:rPr>
              <a:t>We cannot measure enthalpy directly</a:t>
            </a:r>
            <a:r>
              <a:rPr lang="en-US" b="0" dirty="0">
                <a:solidFill>
                  <a:srgbClr val="00B050"/>
                </a:solidFill>
                <a:latin typeface="Segoe UI" pitchFamily="34" charset="0"/>
                <a:ea typeface="Segoe UI" pitchFamily="34" charset="0"/>
                <a:cs typeface="Segoe UI" pitchFamily="34" charset="0"/>
              </a:rPr>
              <a:t>, only the change in enthalpy </a:t>
            </a:r>
            <a:r>
              <a:rPr lang="en-US" i="1" dirty="0">
                <a:solidFill>
                  <a:srgbClr val="00B050"/>
                </a:solidFill>
                <a:latin typeface="Segoe UI" pitchFamily="34" charset="0"/>
                <a:ea typeface="Segoe UI" pitchFamily="34" charset="0"/>
                <a:cs typeface="Segoe UI" pitchFamily="34" charset="0"/>
              </a:rPr>
              <a:t>∆H</a:t>
            </a:r>
            <a:r>
              <a:rPr lang="en-US" dirty="0">
                <a:solidFill>
                  <a:srgbClr val="00B050"/>
                </a:solidFill>
                <a:latin typeface="Segoe UI" pitchFamily="34" charset="0"/>
                <a:ea typeface="Segoe UI" pitchFamily="34" charset="0"/>
                <a:cs typeface="Segoe UI" pitchFamily="34" charset="0"/>
              </a:rPr>
              <a:t> </a:t>
            </a:r>
            <a:r>
              <a:rPr lang="en-US" b="0" dirty="0">
                <a:solidFill>
                  <a:srgbClr val="00B050"/>
                </a:solidFill>
                <a:latin typeface="Segoe UI" pitchFamily="34" charset="0"/>
                <a:ea typeface="Segoe UI" pitchFamily="34" charset="0"/>
                <a:cs typeface="Segoe UI" pitchFamily="34" charset="0"/>
              </a:rPr>
              <a:t>i.e. the amount of heat released or absorbed when a chemical reaction occurs at </a:t>
            </a:r>
            <a:r>
              <a:rPr lang="en-US" dirty="0">
                <a:solidFill>
                  <a:srgbClr val="00B050"/>
                </a:solidFill>
                <a:latin typeface="Segoe UI" pitchFamily="34" charset="0"/>
                <a:ea typeface="Segoe UI" pitchFamily="34" charset="0"/>
                <a:cs typeface="Segoe UI" pitchFamily="34" charset="0"/>
              </a:rPr>
              <a:t>constant</a:t>
            </a:r>
            <a:r>
              <a:rPr lang="en-US" b="0" dirty="0">
                <a:solidFill>
                  <a:srgbClr val="00B050"/>
                </a:solidFill>
                <a:latin typeface="Segoe UI" pitchFamily="34" charset="0"/>
                <a:ea typeface="Segoe UI" pitchFamily="34" charset="0"/>
                <a:cs typeface="Segoe UI" pitchFamily="34" charset="0"/>
              </a:rPr>
              <a:t> pressure.</a:t>
            </a:r>
          </a:p>
        </p:txBody>
      </p:sp>
      <p:sp>
        <p:nvSpPr>
          <p:cNvPr id="149524" name="Text Box 20"/>
          <p:cNvSpPr txBox="1">
            <a:spLocks noChangeArrowheads="1"/>
          </p:cNvSpPr>
          <p:nvPr/>
        </p:nvSpPr>
        <p:spPr bwMode="auto">
          <a:xfrm>
            <a:off x="2089944" y="4468784"/>
            <a:ext cx="4794250" cy="519113"/>
          </a:xfrm>
          <a:prstGeom prst="rect">
            <a:avLst/>
          </a:prstGeom>
          <a:noFill/>
          <a:ln w="9525" algn="ctr">
            <a:noFill/>
            <a:miter lim="800000"/>
            <a:headEnd/>
            <a:tailEnd/>
          </a:ln>
          <a:effectLst/>
        </p:spPr>
        <p:txBody>
          <a:bodyPr>
            <a:spAutoFit/>
          </a:bodyPr>
          <a:lstStyle/>
          <a:p>
            <a:pPr fontAlgn="base">
              <a:spcBef>
                <a:spcPct val="50000"/>
              </a:spcBef>
            </a:pPr>
            <a:r>
              <a:rPr lang="en-US" i="1" dirty="0">
                <a:solidFill>
                  <a:srgbClr val="CC0000"/>
                </a:solidFill>
                <a:latin typeface="Segoe UI" pitchFamily="34" charset="0"/>
                <a:ea typeface="Segoe UI" pitchFamily="34" charset="0"/>
                <a:cs typeface="Segoe UI" pitchFamily="34" charset="0"/>
              </a:rPr>
              <a:t>∆H   =  H</a:t>
            </a:r>
            <a:r>
              <a:rPr lang="en-US" i="1" baseline="-25000" dirty="0">
                <a:solidFill>
                  <a:srgbClr val="CC0000"/>
                </a:solidFill>
                <a:latin typeface="Segoe UI" pitchFamily="34" charset="0"/>
                <a:ea typeface="Segoe UI" pitchFamily="34" charset="0"/>
                <a:cs typeface="Segoe UI" pitchFamily="34" charset="0"/>
              </a:rPr>
              <a:t>(products)</a:t>
            </a:r>
            <a:r>
              <a:rPr lang="en-US" i="1" dirty="0">
                <a:solidFill>
                  <a:srgbClr val="CC0000"/>
                </a:solidFill>
                <a:latin typeface="Segoe UI" pitchFamily="34" charset="0"/>
                <a:ea typeface="Segoe UI" pitchFamily="34" charset="0"/>
                <a:cs typeface="Segoe UI" pitchFamily="34" charset="0"/>
              </a:rPr>
              <a:t> – H</a:t>
            </a:r>
            <a:r>
              <a:rPr lang="en-US" i="1" baseline="-25000" dirty="0">
                <a:solidFill>
                  <a:srgbClr val="CC0000"/>
                </a:solidFill>
                <a:latin typeface="Segoe UI" pitchFamily="34" charset="0"/>
                <a:ea typeface="Segoe UI" pitchFamily="34" charset="0"/>
                <a:cs typeface="Segoe UI" pitchFamily="34" charset="0"/>
              </a:rPr>
              <a:t>(reactants)</a:t>
            </a:r>
            <a:endParaRPr lang="en-US" b="0" i="1" dirty="0">
              <a:solidFill>
                <a:srgbClr val="CC0000"/>
              </a:solidFill>
              <a:latin typeface="Segoe UI" pitchFamily="34" charset="0"/>
              <a:ea typeface="Segoe UI" pitchFamily="34" charset="0"/>
              <a:cs typeface="Segoe UI" pitchFamily="34" charset="0"/>
            </a:endParaRPr>
          </a:p>
        </p:txBody>
      </p:sp>
      <p:sp>
        <p:nvSpPr>
          <p:cNvPr id="9" name="Text Box 8"/>
          <p:cNvSpPr txBox="1">
            <a:spLocks noChangeArrowheads="1"/>
          </p:cNvSpPr>
          <p:nvPr/>
        </p:nvSpPr>
        <p:spPr bwMode="auto">
          <a:xfrm>
            <a:off x="207963" y="5461000"/>
            <a:ext cx="8558212" cy="1385888"/>
          </a:xfrm>
          <a:prstGeom prst="rect">
            <a:avLst/>
          </a:prstGeom>
          <a:noFill/>
          <a:ln w="9525" algn="ctr">
            <a:noFill/>
            <a:miter lim="800000"/>
            <a:headEnd/>
            <a:tailEnd/>
          </a:ln>
          <a:effectLst/>
        </p:spPr>
        <p:txBody>
          <a:bodyPr>
            <a:spAutoFit/>
          </a:bodyPr>
          <a:lstStyle/>
          <a:p>
            <a:pPr fontAlgn="base">
              <a:spcBef>
                <a:spcPct val="50000"/>
              </a:spcBef>
              <a:defRPr/>
            </a:pPr>
            <a:r>
              <a:rPr lang="en-US" i="1" dirty="0">
                <a:latin typeface="Segoe UI" pitchFamily="34" charset="0"/>
                <a:ea typeface="Segoe UI" pitchFamily="34" charset="0"/>
                <a:cs typeface="Segoe UI" pitchFamily="34" charset="0"/>
              </a:rPr>
              <a:t>∆H</a:t>
            </a:r>
            <a:r>
              <a:rPr lang="en-US" i="1" baseline="30000" dirty="0">
                <a:latin typeface="Segoe UI" pitchFamily="34" charset="0"/>
                <a:ea typeface="Segoe UI" pitchFamily="34" charset="0"/>
                <a:cs typeface="Segoe UI" pitchFamily="34" charset="0"/>
              </a:rPr>
              <a:t>o  </a:t>
            </a:r>
            <a:r>
              <a:rPr lang="en-US" dirty="0">
                <a:latin typeface="Segoe UI" pitchFamily="34" charset="0"/>
                <a:ea typeface="Segoe UI" pitchFamily="34" charset="0"/>
                <a:cs typeface="Segoe UI" pitchFamily="34" charset="0"/>
              </a:rPr>
              <a:t>(the STANDARD enthalpy of reaction) is the value measured when temperature is 298 K and pressure is 100 kPa. (SATP)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4320"/>
          </a:xfrm>
        </p:spPr>
        <p:txBody>
          <a:bodyPr/>
          <a:lstStyle/>
          <a:p>
            <a:r>
              <a:rPr lang="en-US" dirty="0">
                <a:effectLst/>
              </a:rPr>
              <a:t>Enthalpy &amp; Heat</a:t>
            </a:r>
          </a:p>
        </p:txBody>
      </p:sp>
      <p:sp>
        <p:nvSpPr>
          <p:cNvPr id="3" name="Content Placeholder 2"/>
          <p:cNvSpPr>
            <a:spLocks noGrp="1"/>
          </p:cNvSpPr>
          <p:nvPr>
            <p:ph idx="1"/>
          </p:nvPr>
        </p:nvSpPr>
        <p:spPr>
          <a:xfrm>
            <a:off x="1" y="1342239"/>
            <a:ext cx="9144000" cy="5515761"/>
          </a:xfrm>
        </p:spPr>
        <p:txBody>
          <a:bodyPr/>
          <a:lstStyle/>
          <a:p>
            <a:r>
              <a:rPr lang="en-US" dirty="0"/>
              <a:t>Enthalpy (H) - is the thermodynamic potential of a system.  It is the sum of </a:t>
            </a:r>
            <a:r>
              <a:rPr lang="en-US" u="sng" dirty="0"/>
              <a:t>internal energy </a:t>
            </a:r>
            <a:r>
              <a:rPr lang="en-US" dirty="0"/>
              <a:t>and the product of </a:t>
            </a:r>
            <a:r>
              <a:rPr lang="en-US" u="sng" dirty="0"/>
              <a:t>pressure and volume</a:t>
            </a:r>
            <a:r>
              <a:rPr lang="en-US" dirty="0"/>
              <a:t> of a system</a:t>
            </a:r>
          </a:p>
          <a:p>
            <a:pPr marL="914400" lvl="2" indent="0" algn="ctr">
              <a:buNone/>
            </a:pPr>
            <a:r>
              <a:rPr lang="en-US" sz="2800" b="1" dirty="0"/>
              <a:t>H = E + </a:t>
            </a:r>
            <a:r>
              <a:rPr lang="en-US" sz="2800" b="1" i="1" dirty="0"/>
              <a:t>PV (PV is usually excluded so)</a:t>
            </a:r>
          </a:p>
          <a:p>
            <a:pPr marL="914400" lvl="2" indent="0" algn="ctr">
              <a:buNone/>
            </a:pPr>
            <a:r>
              <a:rPr lang="en-US" sz="2800" b="1" dirty="0"/>
              <a:t>Enthalpy =Internal Energy</a:t>
            </a:r>
            <a:endParaRPr lang="en-US" sz="1800" dirty="0"/>
          </a:p>
          <a:p>
            <a:pPr marL="0" indent="0">
              <a:buNone/>
            </a:pPr>
            <a:r>
              <a:rPr lang="en-US" sz="2800" dirty="0"/>
              <a:t>	-Exothermic (heat released, </a:t>
            </a:r>
            <a:r>
              <a:rPr lang="en-US" sz="2800" dirty="0">
                <a:latin typeface="Symbol" pitchFamily="16" charset="2"/>
              </a:rPr>
              <a:t>D</a:t>
            </a:r>
            <a:r>
              <a:rPr lang="en-US" sz="2800" dirty="0"/>
              <a:t>H &lt; 0)</a:t>
            </a:r>
          </a:p>
          <a:p>
            <a:pPr marL="0" indent="0">
              <a:buNone/>
            </a:pPr>
            <a:r>
              <a:rPr lang="en-US" sz="2800" dirty="0"/>
              <a:t>	-Endothermic (heat absorbed, </a:t>
            </a:r>
            <a:r>
              <a:rPr lang="en-US" sz="2800" dirty="0">
                <a:latin typeface="Symbol" pitchFamily="16" charset="2"/>
              </a:rPr>
              <a:t>D</a:t>
            </a:r>
            <a:r>
              <a:rPr lang="en-US" sz="2800" dirty="0"/>
              <a:t>H &gt; 0)</a:t>
            </a:r>
          </a:p>
          <a:p>
            <a:pPr marL="0" indent="0">
              <a:buNone/>
            </a:pPr>
            <a:endParaRPr lang="en-US" sz="2800" dirty="0"/>
          </a:p>
          <a:p>
            <a:r>
              <a:rPr lang="en-US" dirty="0"/>
              <a:t>Heat (Q) - Amount of thermal energy transferred</a:t>
            </a:r>
          </a:p>
          <a:p>
            <a:r>
              <a:rPr lang="en-US" dirty="0"/>
              <a:t>Q=</a:t>
            </a:r>
            <a:r>
              <a:rPr lang="en-US" sz="3200" dirty="0">
                <a:latin typeface="Symbol" pitchFamily="16" charset="2"/>
              </a:rPr>
              <a:t>D</a:t>
            </a:r>
            <a:r>
              <a:rPr lang="en-US" dirty="0"/>
              <a:t>H under constant pressure</a:t>
            </a:r>
          </a:p>
        </p:txBody>
      </p:sp>
    </p:spTree>
    <p:extLst>
      <p:ext uri="{BB962C8B-B14F-4D97-AF65-F5344CB8AC3E}">
        <p14:creationId xmlns:p14="http://schemas.microsoft.com/office/powerpoint/2010/main" val="142980028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Calorimetry</a:t>
            </a:r>
          </a:p>
        </p:txBody>
      </p:sp>
      <p:sp>
        <p:nvSpPr>
          <p:cNvPr id="3" name="Content Placeholder 2"/>
          <p:cNvSpPr>
            <a:spLocks noGrp="1"/>
          </p:cNvSpPr>
          <p:nvPr>
            <p:ph idx="1"/>
          </p:nvPr>
        </p:nvSpPr>
        <p:spPr/>
        <p:txBody>
          <a:bodyPr/>
          <a:lstStyle/>
          <a:p>
            <a:r>
              <a:rPr lang="en-US" dirty="0"/>
              <a:t>Measurement of heat changes</a:t>
            </a:r>
          </a:p>
          <a:p>
            <a:r>
              <a:rPr lang="en-US" dirty="0"/>
              <a:t>Performed in a calorimeter which prevents heat loss from the system</a:t>
            </a:r>
          </a:p>
          <a:p>
            <a:pPr lvl="1"/>
            <a:r>
              <a:rPr lang="en-US" dirty="0"/>
              <a:t>Constant volume calorimeter</a:t>
            </a:r>
          </a:p>
          <a:p>
            <a:pPr lvl="1"/>
            <a:r>
              <a:rPr lang="en-US" dirty="0"/>
              <a:t>Constant pressure calorimeter</a:t>
            </a:r>
          </a:p>
        </p:txBody>
      </p:sp>
    </p:spTree>
    <p:extLst>
      <p:ext uri="{BB962C8B-B14F-4D97-AF65-F5344CB8AC3E}">
        <p14:creationId xmlns:p14="http://schemas.microsoft.com/office/powerpoint/2010/main" val="287314763"/>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t"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17150</TotalTime>
  <Words>1268</Words>
  <Application>Microsoft Office PowerPoint</Application>
  <PresentationFormat>On-screen Show (4:3)</PresentationFormat>
  <Paragraphs>121</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vt:lpstr>
      <vt:lpstr>Arial Black</vt:lpstr>
      <vt:lpstr>Calibri</vt:lpstr>
      <vt:lpstr>Cambria</vt:lpstr>
      <vt:lpstr>Cooper Std Black</vt:lpstr>
      <vt:lpstr>Segoe UI</vt:lpstr>
      <vt:lpstr>Symbol</vt:lpstr>
      <vt:lpstr>Tahoma</vt:lpstr>
      <vt:lpstr>Verdana</vt:lpstr>
      <vt:lpstr>Wingdings</vt:lpstr>
      <vt:lpstr>Default Design</vt:lpstr>
      <vt:lpstr>THERMOCHEMISTRY (Chemical Energy)</vt:lpstr>
      <vt:lpstr>PowerPoint Presentation</vt:lpstr>
      <vt:lpstr>Energy is the ability to do work; create heat and/or generate electricity.  Energy can exist in many different forms, but is classified into two main types: potential energy and kinetic energy.</vt:lpstr>
      <vt:lpstr>PowerPoint Presentation</vt:lpstr>
      <vt:lpstr>PowerPoint Presentation</vt:lpstr>
      <vt:lpstr>PowerPoint Presentation</vt:lpstr>
      <vt:lpstr>PowerPoint Presentation</vt:lpstr>
      <vt:lpstr>Enthalpy &amp; Heat</vt:lpstr>
      <vt:lpstr>Calorimetry</vt:lpstr>
      <vt:lpstr>Calorimeter</vt:lpstr>
      <vt:lpstr>PowerPoint Presentation</vt:lpstr>
      <vt:lpstr>PowerPoint Presentation</vt:lpstr>
      <vt:lpstr>PowerPoint Presentation</vt:lpstr>
      <vt:lpstr>PowerPoint Presentation</vt:lpstr>
      <vt:lpstr>PowerPoint Presentation</vt:lpstr>
      <vt:lpstr>PowerPoint Presentation</vt:lpstr>
      <vt:lpstr>Hess’s Law</vt:lpstr>
      <vt:lpstr>Hess’s Law : Example</vt:lpstr>
      <vt:lpstr>C(gr) + 2S(rh)    CS2(l)</vt:lpstr>
      <vt:lpstr>Homework</vt:lpstr>
    </vt:vector>
  </TitlesOfParts>
  <Company>niu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Enthalpy</dc:title>
  <dc:creator>Daniel Standring</dc:creator>
  <cp:lastModifiedBy>Daniel Standring</cp:lastModifiedBy>
  <cp:revision>242</cp:revision>
  <dcterms:created xsi:type="dcterms:W3CDTF">2004-09-17T21:10:16Z</dcterms:created>
  <dcterms:modified xsi:type="dcterms:W3CDTF">2021-09-10T17:26:38Z</dcterms:modified>
</cp:coreProperties>
</file>