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handoutMasterIdLst>
    <p:handoutMasterId r:id="rId18"/>
  </p:handoutMasterIdLst>
  <p:sldIdLst>
    <p:sldId id="256" r:id="rId2"/>
    <p:sldId id="257" r:id="rId3"/>
    <p:sldId id="258" r:id="rId4"/>
    <p:sldId id="259" r:id="rId5"/>
    <p:sldId id="260" r:id="rId6"/>
    <p:sldId id="261" r:id="rId7"/>
    <p:sldId id="271" r:id="rId8"/>
    <p:sldId id="269" r:id="rId9"/>
    <p:sldId id="270" r:id="rId10"/>
    <p:sldId id="262" r:id="rId11"/>
    <p:sldId id="263" r:id="rId12"/>
    <p:sldId id="265" r:id="rId13"/>
    <p:sldId id="266" r:id="rId14"/>
    <p:sldId id="267" r:id="rId15"/>
    <p:sldId id="268" r:id="rId16"/>
    <p:sldId id="272" r:id="rId17"/>
  </p:sldIdLst>
  <p:sldSz cx="9144000" cy="6858000" type="screen4x3"/>
  <p:notesSz cx="9305925" cy="7019925"/>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50" y="21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1"/>
            <a:ext cx="4032568" cy="35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77" tIns="46538" rIns="93077" bIns="46538" numCol="1" anchor="t" anchorCtr="0" compatLnSpc="1">
            <a:prstTxWarp prst="textNoShape">
              <a:avLst/>
            </a:prstTxWarp>
          </a:bodyPr>
          <a:lstStyle>
            <a:lvl1pPr eaLnBrk="1" hangingPunct="1">
              <a:defRPr sz="1200">
                <a:latin typeface="Arial" panose="020B0604020202020204" pitchFamily="34" charset="0"/>
              </a:defRPr>
            </a:lvl1pPr>
          </a:lstStyle>
          <a:p>
            <a:endParaRPr lang="en-US"/>
          </a:p>
        </p:txBody>
      </p:sp>
      <p:sp>
        <p:nvSpPr>
          <p:cNvPr id="57347" name="Rectangle 3"/>
          <p:cNvSpPr>
            <a:spLocks noGrp="1" noChangeArrowheads="1"/>
          </p:cNvSpPr>
          <p:nvPr>
            <p:ph type="dt" sz="quarter" idx="1"/>
          </p:nvPr>
        </p:nvSpPr>
        <p:spPr bwMode="auto">
          <a:xfrm>
            <a:off x="5271204" y="1"/>
            <a:ext cx="4032568" cy="35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77" tIns="46538" rIns="93077" bIns="46538" numCol="1" anchor="t" anchorCtr="0" compatLnSpc="1">
            <a:prstTxWarp prst="textNoShape">
              <a:avLst/>
            </a:prstTxWarp>
          </a:bodyPr>
          <a:lstStyle>
            <a:lvl1pPr algn="r" eaLnBrk="1" hangingPunct="1">
              <a:defRPr sz="1200">
                <a:latin typeface="Arial" panose="020B0604020202020204" pitchFamily="34" charset="0"/>
              </a:defRPr>
            </a:lvl1pPr>
          </a:lstStyle>
          <a:p>
            <a:endParaRPr lang="en-US"/>
          </a:p>
        </p:txBody>
      </p:sp>
      <p:sp>
        <p:nvSpPr>
          <p:cNvPr id="57348" name="Rectangle 4"/>
          <p:cNvSpPr>
            <a:spLocks noGrp="1" noChangeArrowheads="1"/>
          </p:cNvSpPr>
          <p:nvPr>
            <p:ph type="ftr" sz="quarter" idx="2"/>
          </p:nvPr>
        </p:nvSpPr>
        <p:spPr bwMode="auto">
          <a:xfrm>
            <a:off x="0" y="6667897"/>
            <a:ext cx="4032568" cy="35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77" tIns="46538" rIns="93077" bIns="46538" numCol="1" anchor="b" anchorCtr="0" compatLnSpc="1">
            <a:prstTxWarp prst="textNoShape">
              <a:avLst/>
            </a:prstTxWarp>
          </a:bodyPr>
          <a:lstStyle>
            <a:lvl1pPr eaLnBrk="1" hangingPunct="1">
              <a:defRPr sz="1200">
                <a:latin typeface="Arial" panose="020B0604020202020204" pitchFamily="34" charset="0"/>
              </a:defRPr>
            </a:lvl1pPr>
          </a:lstStyle>
          <a:p>
            <a:endParaRPr lang="en-US"/>
          </a:p>
        </p:txBody>
      </p:sp>
      <p:sp>
        <p:nvSpPr>
          <p:cNvPr id="57349" name="Rectangle 5"/>
          <p:cNvSpPr>
            <a:spLocks noGrp="1" noChangeArrowheads="1"/>
          </p:cNvSpPr>
          <p:nvPr>
            <p:ph type="sldNum" sz="quarter" idx="3"/>
          </p:nvPr>
        </p:nvSpPr>
        <p:spPr bwMode="auto">
          <a:xfrm>
            <a:off x="5271204" y="6667897"/>
            <a:ext cx="4032568" cy="35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77" tIns="46538" rIns="93077" bIns="46538" numCol="1" anchor="b" anchorCtr="0" compatLnSpc="1">
            <a:prstTxWarp prst="textNoShape">
              <a:avLst/>
            </a:prstTxWarp>
          </a:bodyPr>
          <a:lstStyle>
            <a:lvl1pPr algn="r" eaLnBrk="1" hangingPunct="1">
              <a:defRPr sz="1200">
                <a:latin typeface="Arial" panose="020B0604020202020204" pitchFamily="34" charset="0"/>
              </a:defRPr>
            </a:lvl1pPr>
          </a:lstStyle>
          <a:p>
            <a:fld id="{35B9C1A4-6F4F-4E8C-A5A5-31128811A711}" type="slidenum">
              <a:rPr lang="en-US"/>
              <a:pPr/>
              <a:t>‹#›</a:t>
            </a:fld>
            <a:endParaRPr lang="en-US"/>
          </a:p>
        </p:txBody>
      </p:sp>
    </p:spTree>
    <p:extLst>
      <p:ext uri="{BB962C8B-B14F-4D97-AF65-F5344CB8AC3E}">
        <p14:creationId xmlns:p14="http://schemas.microsoft.com/office/powerpoint/2010/main" val="347519378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20D791A4-11B9-43DA-9687-B15971068A6C}" type="slidenum">
              <a:rPr lang="en-US" smtClean="0"/>
              <a:pPr/>
              <a:t>‹#›</a:t>
            </a:fld>
            <a:endParaRPr lang="en-US"/>
          </a:p>
        </p:txBody>
      </p:sp>
    </p:spTree>
    <p:extLst>
      <p:ext uri="{BB962C8B-B14F-4D97-AF65-F5344CB8AC3E}">
        <p14:creationId xmlns:p14="http://schemas.microsoft.com/office/powerpoint/2010/main" val="3663257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A89D2EA-29DC-4660-A5B9-D3B2C7D21EAC}" type="slidenum">
              <a:rPr lang="en-US" smtClean="0"/>
              <a:pPr/>
              <a:t>‹#›</a:t>
            </a:fld>
            <a:endParaRPr lang="en-US"/>
          </a:p>
        </p:txBody>
      </p:sp>
    </p:spTree>
    <p:extLst>
      <p:ext uri="{BB962C8B-B14F-4D97-AF65-F5344CB8AC3E}">
        <p14:creationId xmlns:p14="http://schemas.microsoft.com/office/powerpoint/2010/main" val="3402437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A89D2EA-29DC-4660-A5B9-D3B2C7D21EAC}"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46499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A89D2EA-29DC-4660-A5B9-D3B2C7D21EAC}" type="slidenum">
              <a:rPr lang="en-US" smtClean="0"/>
              <a:pPr/>
              <a:t>‹#›</a:t>
            </a:fld>
            <a:endParaRPr lang="en-US"/>
          </a:p>
        </p:txBody>
      </p:sp>
    </p:spTree>
    <p:extLst>
      <p:ext uri="{BB962C8B-B14F-4D97-AF65-F5344CB8AC3E}">
        <p14:creationId xmlns:p14="http://schemas.microsoft.com/office/powerpoint/2010/main" val="3642679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A89D2EA-29DC-4660-A5B9-D3B2C7D21EAC}"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54844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A89D2EA-29DC-4660-A5B9-D3B2C7D21EAC}" type="slidenum">
              <a:rPr lang="en-US" smtClean="0"/>
              <a:pPr/>
              <a:t>‹#›</a:t>
            </a:fld>
            <a:endParaRPr lang="en-US"/>
          </a:p>
        </p:txBody>
      </p:sp>
    </p:spTree>
    <p:extLst>
      <p:ext uri="{BB962C8B-B14F-4D97-AF65-F5344CB8AC3E}">
        <p14:creationId xmlns:p14="http://schemas.microsoft.com/office/powerpoint/2010/main" val="1187471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F9010E1-D99F-46BA-9138-C17E964DCA9A}" type="slidenum">
              <a:rPr lang="en-US" smtClean="0"/>
              <a:pPr/>
              <a:t>‹#›</a:t>
            </a:fld>
            <a:endParaRPr lang="en-US"/>
          </a:p>
        </p:txBody>
      </p:sp>
    </p:spTree>
    <p:extLst>
      <p:ext uri="{BB962C8B-B14F-4D97-AF65-F5344CB8AC3E}">
        <p14:creationId xmlns:p14="http://schemas.microsoft.com/office/powerpoint/2010/main" val="1817009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4EAF6B7-4DD8-49F2-8BD1-698DBE5B30C7}" type="slidenum">
              <a:rPr lang="en-US" smtClean="0"/>
              <a:pPr/>
              <a:t>‹#›</a:t>
            </a:fld>
            <a:endParaRPr lang="en-US"/>
          </a:p>
        </p:txBody>
      </p:sp>
    </p:spTree>
    <p:extLst>
      <p:ext uri="{BB962C8B-B14F-4D97-AF65-F5344CB8AC3E}">
        <p14:creationId xmlns:p14="http://schemas.microsoft.com/office/powerpoint/2010/main" val="1775952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25EE436-F9D9-476A-BB84-9A790BA57D4B}" type="slidenum">
              <a:rPr lang="en-US" smtClean="0"/>
              <a:pPr/>
              <a:t>‹#›</a:t>
            </a:fld>
            <a:endParaRPr lang="en-US"/>
          </a:p>
        </p:txBody>
      </p:sp>
    </p:spTree>
    <p:extLst>
      <p:ext uri="{BB962C8B-B14F-4D97-AF65-F5344CB8AC3E}">
        <p14:creationId xmlns:p14="http://schemas.microsoft.com/office/powerpoint/2010/main" val="177610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64B9B07-F9D7-4E0E-87F1-24511BC93910}" type="slidenum">
              <a:rPr lang="en-US" smtClean="0"/>
              <a:pPr/>
              <a:t>‹#›</a:t>
            </a:fld>
            <a:endParaRPr lang="en-US"/>
          </a:p>
        </p:txBody>
      </p:sp>
    </p:spTree>
    <p:extLst>
      <p:ext uri="{BB962C8B-B14F-4D97-AF65-F5344CB8AC3E}">
        <p14:creationId xmlns:p14="http://schemas.microsoft.com/office/powerpoint/2010/main" val="144553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A5365654-EA1E-441D-A3B9-49F2D41BDD27}" type="slidenum">
              <a:rPr lang="en-US" smtClean="0"/>
              <a:pPr/>
              <a:t>‹#›</a:t>
            </a:fld>
            <a:endParaRPr lang="en-US"/>
          </a:p>
        </p:txBody>
      </p:sp>
    </p:spTree>
    <p:extLst>
      <p:ext uri="{BB962C8B-B14F-4D97-AF65-F5344CB8AC3E}">
        <p14:creationId xmlns:p14="http://schemas.microsoft.com/office/powerpoint/2010/main" val="2307398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FA448B84-69E4-4F4B-BE26-4789298B7FFC}" type="slidenum">
              <a:rPr lang="en-US" smtClean="0"/>
              <a:pPr/>
              <a:t>‹#›</a:t>
            </a:fld>
            <a:endParaRPr lang="en-US"/>
          </a:p>
        </p:txBody>
      </p:sp>
    </p:spTree>
    <p:extLst>
      <p:ext uri="{BB962C8B-B14F-4D97-AF65-F5344CB8AC3E}">
        <p14:creationId xmlns:p14="http://schemas.microsoft.com/office/powerpoint/2010/main" val="1663052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81B39A8-69A2-4DF3-8C02-3067C0A5E79C}" type="slidenum">
              <a:rPr lang="en-US" smtClean="0"/>
              <a:pPr/>
              <a:t>‹#›</a:t>
            </a:fld>
            <a:endParaRPr lang="en-US"/>
          </a:p>
        </p:txBody>
      </p:sp>
    </p:spTree>
    <p:extLst>
      <p:ext uri="{BB962C8B-B14F-4D97-AF65-F5344CB8AC3E}">
        <p14:creationId xmlns:p14="http://schemas.microsoft.com/office/powerpoint/2010/main" val="3961812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B080738-62EB-4990-A91C-739E5385DF23}" type="slidenum">
              <a:rPr lang="en-US" smtClean="0"/>
              <a:pPr/>
              <a:t>‹#›</a:t>
            </a:fld>
            <a:endParaRPr lang="en-US"/>
          </a:p>
        </p:txBody>
      </p:sp>
    </p:spTree>
    <p:extLst>
      <p:ext uri="{BB962C8B-B14F-4D97-AF65-F5344CB8AC3E}">
        <p14:creationId xmlns:p14="http://schemas.microsoft.com/office/powerpoint/2010/main" val="1612691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BA46D1A-3CF6-4806-988F-571383EAAAE5}" type="slidenum">
              <a:rPr lang="en-US" smtClean="0"/>
              <a:pPr/>
              <a:t>‹#›</a:t>
            </a:fld>
            <a:endParaRPr lang="en-US"/>
          </a:p>
        </p:txBody>
      </p:sp>
    </p:spTree>
    <p:extLst>
      <p:ext uri="{BB962C8B-B14F-4D97-AF65-F5344CB8AC3E}">
        <p14:creationId xmlns:p14="http://schemas.microsoft.com/office/powerpoint/2010/main" val="3767651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9947125-8656-40EF-AA86-BBA437ECF68A}" type="slidenum">
              <a:rPr lang="en-US" smtClean="0"/>
              <a:pPr/>
              <a:t>‹#›</a:t>
            </a:fld>
            <a:endParaRPr lang="en-US"/>
          </a:p>
        </p:txBody>
      </p:sp>
    </p:spTree>
    <p:extLst>
      <p:ext uri="{BB962C8B-B14F-4D97-AF65-F5344CB8AC3E}">
        <p14:creationId xmlns:p14="http://schemas.microsoft.com/office/powerpoint/2010/main" val="3873577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1A89D2EA-29DC-4660-A5B9-D3B2C7D21EAC}" type="slidenum">
              <a:rPr lang="en-US" smtClean="0"/>
              <a:pPr/>
              <a:t>‹#›</a:t>
            </a:fld>
            <a:endParaRPr lang="en-US"/>
          </a:p>
        </p:txBody>
      </p:sp>
    </p:spTree>
    <p:extLst>
      <p:ext uri="{BB962C8B-B14F-4D97-AF65-F5344CB8AC3E}">
        <p14:creationId xmlns:p14="http://schemas.microsoft.com/office/powerpoint/2010/main" val="376397923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1718" y="1295400"/>
            <a:ext cx="9067800" cy="3177182"/>
          </a:xfrm>
        </p:spPr>
        <p:txBody>
          <a:bodyPr>
            <a:normAutofit/>
          </a:bodyPr>
          <a:lstStyle/>
          <a:p>
            <a:r>
              <a:rPr lang="en-US" sz="4800" dirty="0"/>
              <a:t>Technological developments are making space exploration possible and offer benefits on Earth.</a:t>
            </a:r>
          </a:p>
        </p:txBody>
      </p:sp>
      <p:sp>
        <p:nvSpPr>
          <p:cNvPr id="2" name="Subtitle 1"/>
          <p:cNvSpPr>
            <a:spLocks noGrp="1"/>
          </p:cNvSpPr>
          <p:nvPr>
            <p:ph type="subTitle" idx="1"/>
          </p:nvPr>
        </p:nvSpPr>
        <p:spPr>
          <a:xfrm>
            <a:off x="1942416" y="4777381"/>
            <a:ext cx="6600451" cy="480420"/>
          </a:xfrm>
        </p:spPr>
        <p:txBody>
          <a:bodyPr>
            <a:noAutofit/>
          </a:bodyPr>
          <a:lstStyle/>
          <a:p>
            <a:r>
              <a:rPr lang="en-US" sz="2800" dirty="0" smtClean="0"/>
              <a:t>Ch. 2.1 Getting there</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52400" y="76200"/>
            <a:ext cx="8955741" cy="609600"/>
          </a:xfrm>
        </p:spPr>
        <p:txBody>
          <a:bodyPr>
            <a:normAutofit fontScale="90000"/>
          </a:bodyPr>
          <a:lstStyle/>
          <a:p>
            <a:r>
              <a:rPr lang="en-US" sz="3800" dirty="0"/>
              <a:t>The Future of Space </a:t>
            </a:r>
            <a:r>
              <a:rPr lang="en-US" sz="3800" dirty="0" smtClean="0"/>
              <a:t>Transport Technology</a:t>
            </a:r>
            <a:r>
              <a:rPr lang="en-US" sz="4000" dirty="0">
                <a:effectLst/>
              </a:rPr>
              <a:t/>
            </a:r>
            <a:br>
              <a:rPr lang="en-US" sz="4000" dirty="0">
                <a:effectLst/>
              </a:rPr>
            </a:br>
            <a:r>
              <a:rPr lang="en-US" sz="4000" dirty="0">
                <a:effectLst/>
              </a:rPr>
              <a:t/>
            </a:r>
            <a:br>
              <a:rPr lang="en-US" sz="4000" dirty="0">
                <a:effectLst/>
              </a:rPr>
            </a:br>
            <a:endParaRPr lang="en-US" sz="4000" dirty="0">
              <a:effectLst/>
            </a:endParaRPr>
          </a:p>
        </p:txBody>
      </p:sp>
      <p:sp>
        <p:nvSpPr>
          <p:cNvPr id="46083" name="Rectangle 3"/>
          <p:cNvSpPr>
            <a:spLocks noGrp="1" noChangeArrowheads="1"/>
          </p:cNvSpPr>
          <p:nvPr>
            <p:ph idx="1"/>
          </p:nvPr>
        </p:nvSpPr>
        <p:spPr>
          <a:xfrm>
            <a:off x="0" y="838200"/>
            <a:ext cx="9144000" cy="3200400"/>
          </a:xfrm>
        </p:spPr>
        <p:txBody>
          <a:bodyPr/>
          <a:lstStyle/>
          <a:p>
            <a:pPr>
              <a:lnSpc>
                <a:spcPct val="80000"/>
              </a:lnSpc>
            </a:pPr>
            <a:r>
              <a:rPr lang="en-US" sz="2700" dirty="0" smtClean="0">
                <a:effectLst/>
              </a:rPr>
              <a:t>Ion </a:t>
            </a:r>
            <a:r>
              <a:rPr lang="en-US" sz="2700" dirty="0">
                <a:effectLst/>
              </a:rPr>
              <a:t>Drives are engines that use xenon gas instead of chemical fuel. The xenon is electrically charged, accelerated, and then released as exhaust, which provides the thrust for the spacecraft. The thrust is 10 times weaker than traditional engine fuels, but it lasts an extremely long time. The amount of fuel required for space travel is about </a:t>
            </a:r>
            <a:r>
              <a:rPr lang="en-US" sz="2700" dirty="0" smtClean="0">
                <a:effectLst/>
              </a:rPr>
              <a:t>  </a:t>
            </a:r>
            <a:r>
              <a:rPr lang="en-US" sz="2700" dirty="0">
                <a:effectLst/>
              </a:rPr>
              <a:t>1/10 that of conventional crafts</a:t>
            </a:r>
            <a:r>
              <a:rPr lang="en-US" sz="2700" dirty="0" smtClean="0">
                <a:effectLst/>
              </a:rPr>
              <a:t>.</a:t>
            </a:r>
            <a:endParaRPr lang="en-US" sz="2700" dirty="0">
              <a:effectLst/>
            </a:endParaRPr>
          </a:p>
          <a:p>
            <a:pPr>
              <a:lnSpc>
                <a:spcPct val="80000"/>
              </a:lnSpc>
              <a:buFont typeface="Wingdings" panose="05000000000000000000" pitchFamily="2" charset="2"/>
              <a:buNone/>
            </a:pPr>
            <a:r>
              <a:rPr lang="en-US" sz="2000" dirty="0">
                <a:effectLst/>
              </a:rPr>
              <a:t>	</a:t>
            </a:r>
          </a:p>
          <a:p>
            <a:pPr>
              <a:lnSpc>
                <a:spcPct val="80000"/>
              </a:lnSpc>
            </a:pPr>
            <a:endParaRPr lang="en-US" sz="2000" dirty="0">
              <a:effectLst/>
            </a:endParaRPr>
          </a:p>
          <a:p>
            <a:pPr>
              <a:lnSpc>
                <a:spcPct val="80000"/>
              </a:lnSpc>
            </a:pPr>
            <a:endParaRPr lang="en-US"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3505200"/>
            <a:ext cx="5907742" cy="331056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1" y="4329517"/>
            <a:ext cx="3505200" cy="248624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76200"/>
            <a:ext cx="8229600" cy="560387"/>
          </a:xfrm>
        </p:spPr>
        <p:txBody>
          <a:bodyPr>
            <a:normAutofit fontScale="90000"/>
          </a:bodyPr>
          <a:lstStyle/>
          <a:p>
            <a:r>
              <a:rPr lang="en-US" dirty="0" smtClean="0">
                <a:effectLst/>
              </a:rPr>
              <a:t>Solar Sail</a:t>
            </a:r>
            <a:endParaRPr lang="en-US" dirty="0"/>
          </a:p>
        </p:txBody>
      </p:sp>
      <p:sp>
        <p:nvSpPr>
          <p:cNvPr id="47107" name="Rectangle 3"/>
          <p:cNvSpPr>
            <a:spLocks noGrp="1" noChangeArrowheads="1"/>
          </p:cNvSpPr>
          <p:nvPr>
            <p:ph idx="1"/>
          </p:nvPr>
        </p:nvSpPr>
        <p:spPr>
          <a:xfrm>
            <a:off x="0" y="650034"/>
            <a:ext cx="9144000" cy="2169366"/>
          </a:xfrm>
        </p:spPr>
        <p:txBody>
          <a:bodyPr/>
          <a:lstStyle/>
          <a:p>
            <a:pPr>
              <a:lnSpc>
                <a:spcPct val="80000"/>
              </a:lnSpc>
            </a:pPr>
            <a:r>
              <a:rPr lang="en-US" sz="2800" dirty="0" smtClean="0">
                <a:effectLst/>
              </a:rPr>
              <a:t>Solar </a:t>
            </a:r>
            <a:r>
              <a:rPr lang="en-US" sz="2800" dirty="0">
                <a:effectLst/>
              </a:rPr>
              <a:t>Sail Spacecraft use the same idea as sailboats. They harness the light of the Sun. The Sun’s electromagnetic energy, in the form of photons, hits the carbon </a:t>
            </a:r>
            <a:r>
              <a:rPr lang="en-US" sz="2800" dirty="0" smtClean="0">
                <a:effectLst/>
              </a:rPr>
              <a:t>fiber </a:t>
            </a:r>
            <a:r>
              <a:rPr lang="en-US" sz="2800" dirty="0">
                <a:effectLst/>
              </a:rPr>
              <a:t>solar sails, and is transmitted through the craft to propel it through space</a:t>
            </a:r>
            <a:r>
              <a:rPr lang="en-US" sz="2800" dirty="0" smtClean="0">
                <a:effectLst/>
              </a:rPr>
              <a:t>.</a:t>
            </a:r>
            <a:endParaRPr lang="en-US"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3141" y="2514600"/>
            <a:ext cx="5715000" cy="4276725"/>
          </a:xfrm>
          <a:prstGeom prst="rect">
            <a:avLst/>
          </a:prstGeom>
        </p:spPr>
      </p:pic>
      <p:sp>
        <p:nvSpPr>
          <p:cNvPr id="3" name="TextBox 2"/>
          <p:cNvSpPr txBox="1"/>
          <p:nvPr/>
        </p:nvSpPr>
        <p:spPr>
          <a:xfrm>
            <a:off x="-76200" y="2971800"/>
            <a:ext cx="3657600" cy="2523768"/>
          </a:xfrm>
          <a:prstGeom prst="rect">
            <a:avLst/>
          </a:prstGeom>
          <a:noFill/>
        </p:spPr>
        <p:txBody>
          <a:bodyPr wrap="square" rtlCol="0">
            <a:spAutoFit/>
          </a:bodyPr>
          <a:lstStyle/>
          <a:p>
            <a:pPr marL="342900" lvl="0" indent="-342900" eaLnBrk="1" hangingPunct="1">
              <a:lnSpc>
                <a:spcPct val="80000"/>
              </a:lnSpc>
              <a:spcBef>
                <a:spcPct val="20000"/>
              </a:spcBef>
              <a:buClr>
                <a:srgbClr val="C4C3AA"/>
              </a:buClr>
              <a:buSzPct val="60000"/>
              <a:buFont typeface="Wingdings" panose="05000000000000000000" pitchFamily="2" charset="2"/>
              <a:buChar char="u"/>
            </a:pPr>
            <a:r>
              <a:rPr lang="en-US" sz="2800" dirty="0">
                <a:latin typeface="Verdana"/>
              </a:rPr>
              <a:t>These spacecraft could travel up to 5 times faster than spacecraft today.</a:t>
            </a:r>
          </a:p>
          <a:p>
            <a:pPr marL="342900" lvl="0" indent="-342900" eaLnBrk="1" hangingPunct="1">
              <a:lnSpc>
                <a:spcPct val="80000"/>
              </a:lnSpc>
              <a:spcBef>
                <a:spcPct val="20000"/>
              </a:spcBef>
              <a:buClr>
                <a:srgbClr val="C4C3AA"/>
              </a:buClr>
              <a:buSzPct val="60000"/>
              <a:buFont typeface="Wingdings" panose="05000000000000000000" pitchFamily="2" charset="2"/>
              <a:buChar char="u"/>
            </a:pPr>
            <a:endParaRPr lang="en-US" sz="2800" dirty="0">
              <a:solidFill>
                <a:srgbClr val="FFFFFF"/>
              </a:solidFill>
              <a:effectLst>
                <a:outerShdw blurRad="38100" dist="38100" dir="2700000" algn="tl">
                  <a:srgbClr val="000000"/>
                </a:outerShdw>
              </a:effectLst>
              <a:latin typeface="Verdana"/>
            </a:endParaRP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12" y="2819398"/>
            <a:ext cx="4782803" cy="4038601"/>
          </a:xfrm>
          <a:prstGeom prst="rect">
            <a:avLst/>
          </a:prstGeom>
        </p:spPr>
      </p:pic>
      <p:sp>
        <p:nvSpPr>
          <p:cNvPr id="50180" name="Rectangle 4"/>
          <p:cNvSpPr>
            <a:spLocks noGrp="1" noChangeArrowheads="1"/>
          </p:cNvSpPr>
          <p:nvPr>
            <p:ph type="title"/>
          </p:nvPr>
        </p:nvSpPr>
        <p:spPr>
          <a:xfrm>
            <a:off x="304800" y="152400"/>
            <a:ext cx="8229600" cy="533400"/>
          </a:xfrm>
        </p:spPr>
        <p:txBody>
          <a:bodyPr>
            <a:normAutofit fontScale="90000"/>
          </a:bodyPr>
          <a:lstStyle/>
          <a:p>
            <a:r>
              <a:rPr lang="en-US" sz="4000" dirty="0"/>
              <a:t>Shuttles </a:t>
            </a:r>
            <a:r>
              <a:rPr lang="en-US" sz="4000" dirty="0">
                <a:effectLst/>
              </a:rPr>
              <a:t/>
            </a:r>
            <a:br>
              <a:rPr lang="en-US" sz="4000" dirty="0">
                <a:effectLst/>
              </a:rPr>
            </a:br>
            <a:r>
              <a:rPr lang="en-US" sz="4000" dirty="0">
                <a:effectLst/>
              </a:rPr>
              <a:t/>
            </a:r>
            <a:br>
              <a:rPr lang="en-US" sz="4000" dirty="0">
                <a:effectLst/>
              </a:rPr>
            </a:br>
            <a:r>
              <a:rPr lang="en-US" sz="4000" dirty="0">
                <a:effectLst/>
              </a:rPr>
              <a:t/>
            </a:r>
            <a:br>
              <a:rPr lang="en-US" sz="4000" dirty="0">
                <a:effectLst/>
              </a:rPr>
            </a:br>
            <a:r>
              <a:rPr lang="en-US" sz="4000" dirty="0">
                <a:effectLst/>
              </a:rPr>
              <a:t/>
            </a:r>
            <a:br>
              <a:rPr lang="en-US" sz="4000" dirty="0">
                <a:effectLst/>
              </a:rPr>
            </a:br>
            <a:endParaRPr lang="en-US" sz="4000" dirty="0">
              <a:effectLst/>
            </a:endParaRPr>
          </a:p>
        </p:txBody>
      </p:sp>
      <p:pic>
        <p:nvPicPr>
          <p:cNvPr id="3" name="Content Placeholder 2"/>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148418" y="685800"/>
            <a:ext cx="4883070" cy="4114800"/>
          </a:xfrm>
        </p:spPr>
      </p:pic>
      <p:sp>
        <p:nvSpPr>
          <p:cNvPr id="50181" name="Rectangle 5"/>
          <p:cNvSpPr>
            <a:spLocks noGrp="1" noChangeArrowheads="1"/>
          </p:cNvSpPr>
          <p:nvPr>
            <p:ph sz="half" idx="2"/>
          </p:nvPr>
        </p:nvSpPr>
        <p:spPr>
          <a:xfrm>
            <a:off x="109818" y="1219199"/>
            <a:ext cx="4038600" cy="1600199"/>
          </a:xfrm>
        </p:spPr>
        <p:txBody>
          <a:bodyPr>
            <a:normAutofit lnSpcReduction="10000"/>
          </a:bodyPr>
          <a:lstStyle/>
          <a:p>
            <a:pPr>
              <a:lnSpc>
                <a:spcPct val="90000"/>
              </a:lnSpc>
            </a:pPr>
            <a:r>
              <a:rPr lang="en-US" sz="2800" dirty="0" smtClean="0">
                <a:effectLst/>
              </a:rPr>
              <a:t>Shuttles </a:t>
            </a:r>
            <a:r>
              <a:rPr lang="en-US" sz="2800" dirty="0">
                <a:effectLst/>
              </a:rPr>
              <a:t>transport personnel and equipment to orbiting spacecraft </a:t>
            </a:r>
          </a:p>
          <a:p>
            <a:pPr>
              <a:lnSpc>
                <a:spcPct val="90000"/>
              </a:lnSpc>
              <a:buFont typeface="Wingdings" panose="05000000000000000000" pitchFamily="2" charset="2"/>
              <a:buNone/>
            </a:pPr>
            <a:endParaRPr lang="en-US" sz="2800" dirty="0">
              <a:effectLst/>
            </a:endParaRPr>
          </a:p>
          <a:p>
            <a:pPr>
              <a:lnSpc>
                <a:spcPct val="90000"/>
              </a:lnSpc>
              <a:buFont typeface="Wingdings" panose="05000000000000000000" pitchFamily="2" charset="2"/>
              <a:buNone/>
            </a:pPr>
            <a:endParaRPr lang="en-US" sz="2800" dirty="0">
              <a:effectLst/>
            </a:endParaRPr>
          </a:p>
          <a:p>
            <a:pPr>
              <a:lnSpc>
                <a:spcPct val="90000"/>
              </a:lnSpc>
            </a:pPr>
            <a:endParaRPr lang="en-US" sz="2800" dirty="0">
              <a:effectLst/>
            </a:endParaRPr>
          </a:p>
          <a:p>
            <a:pPr>
              <a:lnSpc>
                <a:spcPct val="90000"/>
              </a:lnSpc>
            </a:pP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76200"/>
            <a:ext cx="8229600" cy="533400"/>
          </a:xfrm>
        </p:spPr>
        <p:txBody>
          <a:bodyPr>
            <a:normAutofit fontScale="90000"/>
          </a:bodyPr>
          <a:lstStyle/>
          <a:p>
            <a:r>
              <a:rPr lang="en-US" sz="4000" dirty="0" smtClean="0">
                <a:effectLst/>
              </a:rPr>
              <a:t>Space Probes</a:t>
            </a:r>
            <a:endParaRPr lang="en-US" sz="4000" dirty="0">
              <a:effectLst/>
            </a:endParaRPr>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 y="762000"/>
            <a:ext cx="6796816" cy="6078071"/>
          </a:xfrm>
        </p:spPr>
      </p:pic>
      <p:sp>
        <p:nvSpPr>
          <p:cNvPr id="51204" name="Rectangle 4"/>
          <p:cNvSpPr>
            <a:spLocks noGrp="1" noChangeArrowheads="1"/>
          </p:cNvSpPr>
          <p:nvPr>
            <p:ph sz="half" idx="2"/>
          </p:nvPr>
        </p:nvSpPr>
        <p:spPr>
          <a:xfrm>
            <a:off x="5638800" y="76200"/>
            <a:ext cx="3314700" cy="5029200"/>
          </a:xfrm>
        </p:spPr>
        <p:txBody>
          <a:bodyPr>
            <a:normAutofit/>
          </a:bodyPr>
          <a:lstStyle/>
          <a:p>
            <a:pPr>
              <a:lnSpc>
                <a:spcPct val="80000"/>
              </a:lnSpc>
            </a:pPr>
            <a:r>
              <a:rPr lang="en-US" sz="2800" dirty="0" smtClean="0">
                <a:effectLst/>
              </a:rPr>
              <a:t>Space </a:t>
            </a:r>
            <a:r>
              <a:rPr lang="en-US" sz="2800" dirty="0">
                <a:effectLst/>
              </a:rPr>
              <a:t>probes contain instrumentation for carrying out robotic exploration of space</a:t>
            </a:r>
          </a:p>
          <a:p>
            <a:pPr>
              <a:lnSpc>
                <a:spcPct val="80000"/>
              </a:lnSpc>
            </a:pPr>
            <a:endParaRPr lang="en-US" sz="2800" dirty="0">
              <a:effectLst/>
            </a:endParaRPr>
          </a:p>
          <a:p>
            <a:pPr>
              <a:lnSpc>
                <a:spcPct val="80000"/>
              </a:lnSpc>
            </a:pPr>
            <a:r>
              <a:rPr lang="en-US" sz="2800" dirty="0" smtClean="0">
                <a:effectLst/>
              </a:rPr>
              <a:t>Mariner </a:t>
            </a:r>
            <a:r>
              <a:rPr lang="en-US" sz="2800" dirty="0">
                <a:effectLst/>
              </a:rPr>
              <a:t>10 </a:t>
            </a:r>
          </a:p>
          <a:p>
            <a:pPr>
              <a:lnSpc>
                <a:spcPct val="80000"/>
              </a:lnSpc>
              <a:buFont typeface="Wingdings" panose="05000000000000000000" pitchFamily="2" charset="2"/>
              <a:buNone/>
            </a:pPr>
            <a:endParaRPr lang="en-US" sz="2400" dirty="0">
              <a:effectLst/>
            </a:endParaRPr>
          </a:p>
          <a:p>
            <a:pPr>
              <a:lnSpc>
                <a:spcPct val="80000"/>
              </a:lnSpc>
            </a:pPr>
            <a:endParaRPr lang="en-US" sz="2400" dirty="0">
              <a:effectLst/>
            </a:endParaRPr>
          </a:p>
          <a:p>
            <a:pPr>
              <a:lnSpc>
                <a:spcPct val="80000"/>
              </a:lnSpc>
              <a:buFont typeface="Wingdings" panose="05000000000000000000" pitchFamily="2" charset="2"/>
              <a:buNone/>
            </a:pPr>
            <a:r>
              <a:rPr lang="en-US" sz="2400" dirty="0">
                <a:effectLst/>
              </a:rPr>
              <a:t>  </a:t>
            </a:r>
          </a:p>
          <a:p>
            <a:pPr>
              <a:lnSpc>
                <a:spcPct val="80000"/>
              </a:lnSpc>
              <a:buFont typeface="Wingdings" panose="05000000000000000000" pitchFamily="2" charset="2"/>
              <a:buNone/>
            </a:pPr>
            <a:endParaRPr lang="en-US" sz="2400" dirty="0">
              <a:effectLst/>
            </a:endParaRPr>
          </a:p>
          <a:p>
            <a:pPr>
              <a:lnSpc>
                <a:spcPct val="80000"/>
              </a:lnSpc>
            </a:pPr>
            <a:endParaRPr lang="en-US" sz="2400" dirty="0">
              <a:effectLst/>
            </a:endParaRPr>
          </a:p>
          <a:p>
            <a:pPr>
              <a:lnSpc>
                <a:spcPct val="80000"/>
              </a:lnSpc>
            </a:pP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04800" y="0"/>
            <a:ext cx="8229600" cy="685800"/>
          </a:xfrm>
        </p:spPr>
        <p:txBody>
          <a:bodyPr>
            <a:normAutofit fontScale="90000"/>
          </a:bodyPr>
          <a:lstStyle/>
          <a:p>
            <a:r>
              <a:rPr lang="en-US" sz="4000" dirty="0" smtClean="0">
                <a:effectLst/>
              </a:rPr>
              <a:t>Space </a:t>
            </a:r>
            <a:r>
              <a:rPr lang="en-US" sz="4000" dirty="0">
                <a:effectLst/>
              </a:rPr>
              <a:t>Stations </a:t>
            </a:r>
            <a:br>
              <a:rPr lang="en-US" sz="4000" dirty="0">
                <a:effectLst/>
              </a:rPr>
            </a:br>
            <a:r>
              <a:rPr lang="en-US" sz="4000" dirty="0">
                <a:effectLst/>
              </a:rPr>
              <a:t/>
            </a:r>
            <a:br>
              <a:rPr lang="en-US" sz="4000" dirty="0">
                <a:effectLst/>
              </a:rPr>
            </a:br>
            <a:endParaRPr lang="en-US" sz="4000" dirty="0">
              <a:effectLst/>
            </a:endParaRPr>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3572783"/>
            <a:ext cx="9067800" cy="3238500"/>
          </a:xfrm>
        </p:spPr>
      </p:pic>
      <p:sp>
        <p:nvSpPr>
          <p:cNvPr id="52228" name="Rectangle 4"/>
          <p:cNvSpPr>
            <a:spLocks noGrp="1" noChangeArrowheads="1"/>
          </p:cNvSpPr>
          <p:nvPr>
            <p:ph sz="half" idx="2"/>
          </p:nvPr>
        </p:nvSpPr>
        <p:spPr>
          <a:xfrm>
            <a:off x="-94129" y="672353"/>
            <a:ext cx="9144000" cy="2667000"/>
          </a:xfrm>
        </p:spPr>
        <p:txBody>
          <a:bodyPr/>
          <a:lstStyle/>
          <a:p>
            <a:pPr>
              <a:lnSpc>
                <a:spcPct val="90000"/>
              </a:lnSpc>
            </a:pPr>
            <a:r>
              <a:rPr lang="en-US" sz="2800" dirty="0" smtClean="0">
                <a:effectLst/>
              </a:rPr>
              <a:t>Space </a:t>
            </a:r>
            <a:r>
              <a:rPr lang="en-US" sz="2800" dirty="0">
                <a:effectLst/>
              </a:rPr>
              <a:t>Stations are orbiting spacecraft that have living quarters, work areas and support systems to enable personnel to live in space for extended periods</a:t>
            </a:r>
          </a:p>
          <a:p>
            <a:pPr>
              <a:lnSpc>
                <a:spcPct val="90000"/>
              </a:lnSpc>
              <a:buFont typeface="Wingdings" panose="05000000000000000000" pitchFamily="2" charset="2"/>
              <a:buNone/>
            </a:pPr>
            <a:endParaRPr lang="en-US" sz="2800" dirty="0">
              <a:effectLst/>
            </a:endParaRPr>
          </a:p>
          <a:p>
            <a:pPr>
              <a:lnSpc>
                <a:spcPct val="90000"/>
              </a:lnSpc>
            </a:pPr>
            <a:r>
              <a:rPr lang="en-US" sz="2800" dirty="0">
                <a:effectLst/>
              </a:rPr>
              <a:t>International Space </a:t>
            </a:r>
            <a:r>
              <a:rPr lang="en-US" sz="2800" dirty="0" smtClean="0">
                <a:effectLst/>
              </a:rPr>
              <a:t>Station</a:t>
            </a:r>
            <a:endParaRPr lang="en-US" sz="2000" dirty="0">
              <a:effectLst/>
            </a:endParaRPr>
          </a:p>
          <a:p>
            <a:pPr>
              <a:lnSpc>
                <a:spcPct val="90000"/>
              </a:lnSpc>
            </a:pP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0"/>
            <a:ext cx="8229600" cy="636587"/>
          </a:xfrm>
        </p:spPr>
        <p:txBody>
          <a:bodyPr>
            <a:normAutofit fontScale="90000"/>
          </a:bodyPr>
          <a:lstStyle/>
          <a:p>
            <a:r>
              <a:rPr lang="en-US" sz="4000" dirty="0" smtClean="0">
                <a:effectLst/>
              </a:rPr>
              <a:t>The </a:t>
            </a:r>
            <a:r>
              <a:rPr lang="en-US" sz="4000" dirty="0">
                <a:effectLst/>
              </a:rPr>
              <a:t>Next </a:t>
            </a:r>
            <a:r>
              <a:rPr lang="en-US" sz="4000" dirty="0" smtClean="0">
                <a:effectLst/>
              </a:rPr>
              <a:t>Step</a:t>
            </a:r>
            <a:endParaRPr lang="en-US" sz="4000" dirty="0">
              <a:effectLst/>
            </a:endParaRPr>
          </a:p>
        </p:txBody>
      </p:sp>
      <p:sp>
        <p:nvSpPr>
          <p:cNvPr id="56323" name="Rectangle 3"/>
          <p:cNvSpPr>
            <a:spLocks noGrp="1" noChangeArrowheads="1"/>
          </p:cNvSpPr>
          <p:nvPr>
            <p:ph idx="1"/>
          </p:nvPr>
        </p:nvSpPr>
        <p:spPr>
          <a:xfrm>
            <a:off x="152400" y="1219200"/>
            <a:ext cx="8915400" cy="5410200"/>
          </a:xfrm>
        </p:spPr>
        <p:txBody>
          <a:bodyPr>
            <a:normAutofit/>
          </a:bodyPr>
          <a:lstStyle/>
          <a:p>
            <a:pPr>
              <a:lnSpc>
                <a:spcPct val="80000"/>
              </a:lnSpc>
            </a:pPr>
            <a:r>
              <a:rPr lang="en-US" sz="2800" dirty="0" smtClean="0">
                <a:effectLst/>
              </a:rPr>
              <a:t>Manned </a:t>
            </a:r>
            <a:r>
              <a:rPr lang="en-US" sz="2800" dirty="0">
                <a:effectLst/>
              </a:rPr>
              <a:t>interplanetary space missions, possibly to Mars or Jupiter (one of it’s Moons), or the colonization of the moon are ideas that have surfaced recently. Building a remote spacecraft-launching site (on the Moon, or on the International Space Station) is the first step to enable interplanetary flight to become a reality and will reduce the cost dramatically. As more space stations are built the reaches of space will soon be within our grasp. </a:t>
            </a:r>
            <a:endParaRPr lang="en-US" sz="2800" dirty="0" smtClean="0">
              <a:effectLst/>
            </a:endParaRPr>
          </a:p>
          <a:p>
            <a:pPr marL="0" indent="0">
              <a:lnSpc>
                <a:spcPct val="80000"/>
              </a:lnSpc>
              <a:buNone/>
            </a:pPr>
            <a:endParaRPr lang="en-US" sz="2800" dirty="0">
              <a:effectLst/>
            </a:endParaRPr>
          </a:p>
          <a:p>
            <a:pPr>
              <a:lnSpc>
                <a:spcPct val="80000"/>
              </a:lnSpc>
            </a:pPr>
            <a:r>
              <a:rPr lang="en-US" sz="2800" dirty="0">
                <a:effectLst/>
              </a:rPr>
              <a:t>Private developers and companies are even planning tourist flights and possibly hotels and amusement parks in space, or, on the Moon</a:t>
            </a:r>
            <a:r>
              <a:rPr lang="en-US" sz="2800" dirty="0" smtClean="0">
                <a:effectLst/>
              </a:rPr>
              <a:t>.</a:t>
            </a:r>
            <a:endParaRPr lang="en-US" sz="2800" dirty="0">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7162800" cy="823690"/>
          </a:xfrm>
        </p:spPr>
        <p:txBody>
          <a:bodyPr>
            <a:normAutofit/>
          </a:bodyPr>
          <a:lstStyle/>
          <a:p>
            <a:r>
              <a:rPr lang="en-US" sz="4800" dirty="0" smtClean="0"/>
              <a:t>Homework This Week</a:t>
            </a:r>
            <a:endParaRPr lang="en-US" sz="4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6788760"/>
              </p:ext>
            </p:extLst>
          </p:nvPr>
        </p:nvGraphicFramePr>
        <p:xfrm>
          <a:off x="381000" y="1676400"/>
          <a:ext cx="8534400" cy="4267200"/>
        </p:xfrm>
        <a:graphic>
          <a:graphicData uri="http://schemas.openxmlformats.org/drawingml/2006/table">
            <a:tbl>
              <a:tblPr firstRow="1" firstCol="1" bandRow="1">
                <a:tableStyleId>{5C22544A-7EE6-4342-B048-85BDC9FD1C3A}</a:tableStyleId>
              </a:tblPr>
              <a:tblGrid>
                <a:gridCol w="8534400"/>
              </a:tblGrid>
              <a:tr h="1422400">
                <a:tc>
                  <a:txBody>
                    <a:bodyPr/>
                    <a:lstStyle/>
                    <a:p>
                      <a:pPr marL="342900" marR="0" lvl="0" indent="-342900">
                        <a:lnSpc>
                          <a:spcPct val="115000"/>
                        </a:lnSpc>
                        <a:spcBef>
                          <a:spcPts val="0"/>
                        </a:spcBef>
                        <a:spcAft>
                          <a:spcPts val="0"/>
                        </a:spcAft>
                        <a:buFont typeface="Symbol" panose="05050102010706020507" pitchFamily="18" charset="2"/>
                        <a:buChar char=""/>
                      </a:pPr>
                      <a:r>
                        <a:rPr lang="en-US" sz="4000" dirty="0">
                          <a:effectLst/>
                        </a:rPr>
                        <a:t>2.1 Tech for space transport</a:t>
                      </a:r>
                    </a:p>
                    <a:p>
                      <a:pPr marL="742950" marR="0" lvl="1" indent="-285750">
                        <a:lnSpc>
                          <a:spcPct val="115000"/>
                        </a:lnSpc>
                        <a:spcBef>
                          <a:spcPts val="0"/>
                        </a:spcBef>
                        <a:spcAft>
                          <a:spcPts val="0"/>
                        </a:spcAft>
                        <a:buFont typeface="Courier New" panose="02070309020205020404" pitchFamily="49" charset="0"/>
                        <a:buChar char="o"/>
                      </a:pPr>
                      <a:r>
                        <a:rPr lang="en-US" sz="4000" dirty="0">
                          <a:effectLst/>
                        </a:rPr>
                        <a:t>P. 417 # 1-8</a:t>
                      </a:r>
                      <a:endParaRPr lang="en-US" sz="4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704" marR="48704" marT="0" marB="0"/>
                </a:tc>
              </a:tr>
              <a:tr h="1422400">
                <a:tc>
                  <a:txBody>
                    <a:bodyPr/>
                    <a:lstStyle/>
                    <a:p>
                      <a:pPr marL="342900" marR="0" lvl="0" indent="-342900">
                        <a:lnSpc>
                          <a:spcPct val="115000"/>
                        </a:lnSpc>
                        <a:spcBef>
                          <a:spcPts val="0"/>
                        </a:spcBef>
                        <a:spcAft>
                          <a:spcPts val="0"/>
                        </a:spcAft>
                        <a:buFont typeface="Symbol" panose="05050102010706020507" pitchFamily="18" charset="2"/>
                        <a:buChar char=""/>
                      </a:pPr>
                      <a:r>
                        <a:rPr lang="en-US" sz="4000" dirty="0">
                          <a:effectLst/>
                        </a:rPr>
                        <a:t>2.2 Tech for living in Space</a:t>
                      </a:r>
                    </a:p>
                    <a:p>
                      <a:pPr marL="342900" marR="0" lvl="0" indent="-342900">
                        <a:lnSpc>
                          <a:spcPct val="115000"/>
                        </a:lnSpc>
                        <a:spcBef>
                          <a:spcPts val="0"/>
                        </a:spcBef>
                        <a:spcAft>
                          <a:spcPts val="0"/>
                        </a:spcAft>
                        <a:buFont typeface="Symbol" panose="05050102010706020507" pitchFamily="18" charset="2"/>
                        <a:buChar char=""/>
                      </a:pPr>
                      <a:r>
                        <a:rPr lang="en-US" sz="4000" dirty="0">
                          <a:effectLst/>
                        </a:rPr>
                        <a:t>P. 425 # 1-7</a:t>
                      </a:r>
                      <a:endParaRPr lang="en-US" sz="4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704" marR="48704" marT="0" marB="0"/>
                </a:tc>
              </a:tr>
              <a:tr h="1422400">
                <a:tc>
                  <a:txBody>
                    <a:bodyPr/>
                    <a:lstStyle/>
                    <a:p>
                      <a:pPr marL="342900" marR="0" lvl="0" indent="-342900">
                        <a:lnSpc>
                          <a:spcPct val="115000"/>
                        </a:lnSpc>
                        <a:spcBef>
                          <a:spcPts val="0"/>
                        </a:spcBef>
                        <a:spcAft>
                          <a:spcPts val="0"/>
                        </a:spcAft>
                        <a:buFont typeface="Symbol" panose="05050102010706020507" pitchFamily="18" charset="2"/>
                        <a:buChar char=""/>
                      </a:pPr>
                      <a:r>
                        <a:rPr lang="en-US" sz="4000" dirty="0">
                          <a:effectLst/>
                        </a:rPr>
                        <a:t>2.3 Space Tech on Earth</a:t>
                      </a:r>
                    </a:p>
                    <a:p>
                      <a:pPr marL="342900" marR="0" lvl="0" indent="-342900">
                        <a:lnSpc>
                          <a:spcPct val="115000"/>
                        </a:lnSpc>
                        <a:spcBef>
                          <a:spcPts val="0"/>
                        </a:spcBef>
                        <a:spcAft>
                          <a:spcPts val="0"/>
                        </a:spcAft>
                        <a:buFont typeface="Symbol" panose="05050102010706020507" pitchFamily="18" charset="2"/>
                        <a:buChar char=""/>
                      </a:pPr>
                      <a:r>
                        <a:rPr lang="en-US" sz="4000" dirty="0">
                          <a:effectLst/>
                        </a:rPr>
                        <a:t>P. 433 # 1-7</a:t>
                      </a:r>
                      <a:endParaRPr lang="en-US" sz="4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704" marR="48704" marT="0" marB="0"/>
                </a:tc>
              </a:tr>
            </a:tbl>
          </a:graphicData>
        </a:graphic>
      </p:graphicFrame>
    </p:spTree>
    <p:extLst>
      <p:ext uri="{BB962C8B-B14F-4D97-AF65-F5344CB8AC3E}">
        <p14:creationId xmlns:p14="http://schemas.microsoft.com/office/powerpoint/2010/main" val="4129889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371599" y="13447"/>
            <a:ext cx="7660449" cy="1139825"/>
          </a:xfrm>
        </p:spPr>
        <p:txBody>
          <a:bodyPr>
            <a:normAutofit fontScale="90000"/>
          </a:bodyPr>
          <a:lstStyle/>
          <a:p>
            <a:r>
              <a:rPr lang="en-US" sz="4000" dirty="0"/>
              <a:t>Getting There: </a:t>
            </a:r>
            <a:r>
              <a:rPr lang="en-US" sz="4000" dirty="0" smtClean="0"/>
              <a:t/>
            </a:r>
            <a:br>
              <a:rPr lang="en-US" sz="4000" dirty="0" smtClean="0"/>
            </a:br>
            <a:r>
              <a:rPr lang="en-US" sz="4000" dirty="0" smtClean="0"/>
              <a:t>Technologies </a:t>
            </a:r>
            <a:r>
              <a:rPr lang="en-US" sz="4000" dirty="0"/>
              <a:t>For Space Transport</a:t>
            </a:r>
            <a:r>
              <a:rPr lang="en-US" sz="4000" dirty="0">
                <a:effectLst/>
              </a:rPr>
              <a:t/>
            </a:r>
            <a:br>
              <a:rPr lang="en-US" sz="4000" dirty="0">
                <a:effectLst/>
              </a:rPr>
            </a:br>
            <a:endParaRPr lang="en-US" sz="4000" dirty="0">
              <a:effectLst/>
            </a:endParaRPr>
          </a:p>
        </p:txBody>
      </p:sp>
      <p:sp>
        <p:nvSpPr>
          <p:cNvPr id="40963" name="Rectangle 3"/>
          <p:cNvSpPr>
            <a:spLocks noGrp="1" noChangeArrowheads="1"/>
          </p:cNvSpPr>
          <p:nvPr>
            <p:ph idx="1"/>
          </p:nvPr>
        </p:nvSpPr>
        <p:spPr>
          <a:xfrm>
            <a:off x="-67235" y="2314575"/>
            <a:ext cx="4114800" cy="3810000"/>
          </a:xfrm>
        </p:spPr>
        <p:txBody>
          <a:bodyPr/>
          <a:lstStyle/>
          <a:p>
            <a:r>
              <a:rPr lang="en-US" sz="2800" dirty="0" smtClean="0">
                <a:effectLst/>
              </a:rPr>
              <a:t>The </a:t>
            </a:r>
            <a:r>
              <a:rPr lang="en-US" sz="2800" dirty="0">
                <a:effectLst/>
              </a:rPr>
              <a:t>gravitational escape velocity had to be achieved </a:t>
            </a:r>
            <a:r>
              <a:rPr lang="en-US" sz="2800" dirty="0" smtClean="0">
                <a:effectLst/>
              </a:rPr>
              <a:t>(28,000 km/h), </a:t>
            </a:r>
            <a:r>
              <a:rPr lang="en-US" sz="2800" dirty="0">
                <a:effectLst/>
              </a:rPr>
              <a:t>if humans were to venture into space	</a:t>
            </a:r>
          </a:p>
          <a:p>
            <a:endParaRPr lang="en-US" dirty="0">
              <a:effectLst/>
            </a:endParaRP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76400"/>
            <a:ext cx="4993449" cy="508635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8965"/>
            <a:ext cx="9067800" cy="676835"/>
          </a:xfrm>
        </p:spPr>
        <p:txBody>
          <a:bodyPr>
            <a:normAutofit fontScale="90000"/>
          </a:bodyPr>
          <a:lstStyle/>
          <a:p>
            <a:r>
              <a:rPr lang="en-US" sz="4000" dirty="0"/>
              <a:t>The Achievements of Rocket </a:t>
            </a:r>
            <a:r>
              <a:rPr lang="en-US" sz="4000" dirty="0" smtClean="0"/>
              <a:t>Science</a:t>
            </a:r>
            <a:endParaRPr lang="en-US" sz="4000" dirty="0">
              <a:effectLst/>
            </a:endParaRPr>
          </a:p>
        </p:txBody>
      </p:sp>
      <p:sp>
        <p:nvSpPr>
          <p:cNvPr id="41987" name="Rectangle 3"/>
          <p:cNvSpPr>
            <a:spLocks noGrp="1" noChangeArrowheads="1"/>
          </p:cNvSpPr>
          <p:nvPr>
            <p:ph idx="1"/>
          </p:nvPr>
        </p:nvSpPr>
        <p:spPr>
          <a:xfrm>
            <a:off x="-13447" y="1219200"/>
            <a:ext cx="9144000" cy="5638800"/>
          </a:xfrm>
        </p:spPr>
        <p:txBody>
          <a:bodyPr>
            <a:normAutofit fontScale="92500" lnSpcReduction="10000"/>
          </a:bodyPr>
          <a:lstStyle/>
          <a:p>
            <a:pPr>
              <a:lnSpc>
                <a:spcPct val="80000"/>
              </a:lnSpc>
            </a:pPr>
            <a:r>
              <a:rPr lang="en-US" sz="2400" dirty="0" smtClean="0">
                <a:effectLst/>
              </a:rPr>
              <a:t>400 </a:t>
            </a:r>
            <a:r>
              <a:rPr lang="en-US" sz="2400" dirty="0">
                <a:effectLst/>
              </a:rPr>
              <a:t>B.C </a:t>
            </a:r>
            <a:r>
              <a:rPr lang="en-US" sz="2400" dirty="0" smtClean="0">
                <a:effectLst/>
              </a:rPr>
              <a:t> </a:t>
            </a:r>
            <a:r>
              <a:rPr lang="en-US" sz="2400" dirty="0">
                <a:effectLst/>
              </a:rPr>
              <a:t>- </a:t>
            </a:r>
            <a:r>
              <a:rPr lang="en-US" sz="2400" dirty="0" err="1">
                <a:effectLst/>
              </a:rPr>
              <a:t>Archytas</a:t>
            </a:r>
            <a:r>
              <a:rPr lang="en-US" sz="2400" dirty="0">
                <a:effectLst/>
              </a:rPr>
              <a:t> used escaping steam to propel a model pigeon along some wires </a:t>
            </a:r>
          </a:p>
          <a:p>
            <a:pPr>
              <a:lnSpc>
                <a:spcPct val="80000"/>
              </a:lnSpc>
              <a:buFont typeface="Wingdings" panose="05000000000000000000" pitchFamily="2" charset="2"/>
              <a:buNone/>
            </a:pPr>
            <a:endParaRPr lang="en-US" sz="2400" dirty="0">
              <a:effectLst/>
            </a:endParaRPr>
          </a:p>
          <a:p>
            <a:pPr>
              <a:lnSpc>
                <a:spcPct val="80000"/>
              </a:lnSpc>
            </a:pPr>
            <a:r>
              <a:rPr lang="en-US" sz="2400" dirty="0">
                <a:effectLst/>
              </a:rPr>
              <a:t>1st Century </a:t>
            </a:r>
            <a:r>
              <a:rPr lang="en-US" sz="2400" dirty="0" smtClean="0">
                <a:effectLst/>
              </a:rPr>
              <a:t> </a:t>
            </a:r>
            <a:r>
              <a:rPr lang="en-US" sz="2400" dirty="0">
                <a:effectLst/>
              </a:rPr>
              <a:t>- Chinese used gunpowder to propelled ‘flaming arrows’ </a:t>
            </a:r>
          </a:p>
          <a:p>
            <a:pPr>
              <a:lnSpc>
                <a:spcPct val="80000"/>
              </a:lnSpc>
              <a:buFont typeface="Wingdings" panose="05000000000000000000" pitchFamily="2" charset="2"/>
              <a:buNone/>
            </a:pPr>
            <a:endParaRPr lang="en-US" sz="2400" dirty="0">
              <a:effectLst/>
            </a:endParaRPr>
          </a:p>
          <a:p>
            <a:pPr>
              <a:lnSpc>
                <a:spcPct val="80000"/>
              </a:lnSpc>
            </a:pPr>
            <a:r>
              <a:rPr lang="en-US" sz="2400" dirty="0">
                <a:effectLst/>
              </a:rPr>
              <a:t>17th Century </a:t>
            </a:r>
            <a:r>
              <a:rPr lang="en-US" sz="2400" dirty="0" smtClean="0">
                <a:effectLst/>
              </a:rPr>
              <a:t> </a:t>
            </a:r>
            <a:r>
              <a:rPr lang="en-US" sz="2400" dirty="0">
                <a:effectLst/>
              </a:rPr>
              <a:t>- Polish General uses solid fuel rockets in war </a:t>
            </a:r>
          </a:p>
          <a:p>
            <a:pPr>
              <a:lnSpc>
                <a:spcPct val="80000"/>
              </a:lnSpc>
              <a:buFont typeface="Wingdings" panose="05000000000000000000" pitchFamily="2" charset="2"/>
              <a:buNone/>
            </a:pPr>
            <a:r>
              <a:rPr lang="en-US" sz="2400" dirty="0">
                <a:effectLst/>
              </a:rPr>
              <a:t>  </a:t>
            </a:r>
          </a:p>
          <a:p>
            <a:pPr>
              <a:lnSpc>
                <a:spcPct val="80000"/>
              </a:lnSpc>
            </a:pPr>
            <a:r>
              <a:rPr lang="en-US" sz="2400" dirty="0">
                <a:effectLst/>
              </a:rPr>
              <a:t>Early 1900’s </a:t>
            </a:r>
            <a:r>
              <a:rPr lang="en-US" sz="2400" dirty="0" smtClean="0">
                <a:effectLst/>
              </a:rPr>
              <a:t> </a:t>
            </a:r>
            <a:r>
              <a:rPr lang="en-US" sz="2400" dirty="0">
                <a:effectLst/>
              </a:rPr>
              <a:t>- Konstantin </a:t>
            </a:r>
            <a:r>
              <a:rPr lang="en-US" sz="2400" dirty="0" err="1">
                <a:effectLst/>
              </a:rPr>
              <a:t>Tsiolkovskii</a:t>
            </a:r>
            <a:r>
              <a:rPr lang="en-US" sz="2400" dirty="0">
                <a:effectLst/>
              </a:rPr>
              <a:t> suggested liquid fuel be used for rockets </a:t>
            </a:r>
          </a:p>
          <a:p>
            <a:pPr>
              <a:lnSpc>
                <a:spcPct val="80000"/>
              </a:lnSpc>
              <a:buFont typeface="Wingdings" panose="05000000000000000000" pitchFamily="2" charset="2"/>
              <a:buNone/>
            </a:pPr>
            <a:endParaRPr lang="en-US" sz="2400" dirty="0">
              <a:effectLst/>
            </a:endParaRPr>
          </a:p>
          <a:p>
            <a:pPr>
              <a:lnSpc>
                <a:spcPct val="80000"/>
              </a:lnSpc>
            </a:pPr>
            <a:r>
              <a:rPr lang="en-US" sz="2400" dirty="0">
                <a:effectLst/>
              </a:rPr>
              <a:t>1920’s </a:t>
            </a:r>
            <a:r>
              <a:rPr lang="en-US" sz="2400" dirty="0" smtClean="0">
                <a:effectLst/>
              </a:rPr>
              <a:t> </a:t>
            </a:r>
            <a:r>
              <a:rPr lang="en-US" sz="2400" dirty="0">
                <a:effectLst/>
              </a:rPr>
              <a:t>- </a:t>
            </a:r>
            <a:r>
              <a:rPr lang="en-US" sz="2400" dirty="0" err="1">
                <a:effectLst/>
              </a:rPr>
              <a:t>Wernher</a:t>
            </a:r>
            <a:r>
              <a:rPr lang="en-US" sz="2400" dirty="0">
                <a:effectLst/>
              </a:rPr>
              <a:t> Von Braun developed the V-2 rocket for war </a:t>
            </a:r>
          </a:p>
          <a:p>
            <a:pPr>
              <a:lnSpc>
                <a:spcPct val="80000"/>
              </a:lnSpc>
              <a:buFont typeface="Wingdings" panose="05000000000000000000" pitchFamily="2" charset="2"/>
              <a:buNone/>
            </a:pPr>
            <a:endParaRPr lang="en-US" sz="2400" dirty="0">
              <a:effectLst/>
            </a:endParaRPr>
          </a:p>
          <a:p>
            <a:pPr>
              <a:lnSpc>
                <a:spcPct val="80000"/>
              </a:lnSpc>
            </a:pPr>
            <a:r>
              <a:rPr lang="en-US" sz="2400" dirty="0">
                <a:effectLst/>
              </a:rPr>
              <a:t>1926 </a:t>
            </a:r>
            <a:r>
              <a:rPr lang="en-US" sz="2400" dirty="0" smtClean="0">
                <a:effectLst/>
              </a:rPr>
              <a:t> </a:t>
            </a:r>
            <a:r>
              <a:rPr lang="en-US" sz="2400" dirty="0">
                <a:effectLst/>
              </a:rPr>
              <a:t>- Robert Goddard launched the world's first liquid-propellant rocket. </a:t>
            </a:r>
          </a:p>
          <a:p>
            <a:pPr>
              <a:lnSpc>
                <a:spcPct val="80000"/>
              </a:lnSpc>
              <a:buFont typeface="Wingdings" panose="05000000000000000000" pitchFamily="2" charset="2"/>
              <a:buNone/>
            </a:pPr>
            <a:r>
              <a:rPr lang="en-US" sz="1400" dirty="0">
                <a:effectLst/>
              </a:rPr>
              <a:t>  </a:t>
            </a:r>
          </a:p>
          <a:p>
            <a:pPr>
              <a:lnSpc>
                <a:spcPct val="80000"/>
              </a:lnSpc>
              <a:buFont typeface="Wingdings" panose="05000000000000000000" pitchFamily="2" charset="2"/>
              <a:buNone/>
            </a:pPr>
            <a:r>
              <a:rPr lang="en-US" sz="1400" dirty="0">
                <a:effectLst/>
              </a:rPr>
              <a:t>	</a:t>
            </a:r>
          </a:p>
          <a:p>
            <a:pPr>
              <a:lnSpc>
                <a:spcPct val="80000"/>
              </a:lnSpc>
              <a:buFont typeface="Wingdings" panose="05000000000000000000" pitchFamily="2" charset="2"/>
              <a:buNone/>
            </a:pPr>
            <a:endParaRPr lang="en-US" sz="1400" dirty="0">
              <a:effectLst/>
            </a:endParaRPr>
          </a:p>
          <a:p>
            <a:pPr>
              <a:lnSpc>
                <a:spcPct val="80000"/>
              </a:lnSpc>
            </a:pPr>
            <a:endParaRPr lang="en-US"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0" y="914400"/>
            <a:ext cx="9144000" cy="5943600"/>
          </a:xfrm>
        </p:spPr>
        <p:txBody>
          <a:bodyPr>
            <a:normAutofit lnSpcReduction="10000"/>
          </a:bodyPr>
          <a:lstStyle/>
          <a:p>
            <a:pPr>
              <a:lnSpc>
                <a:spcPct val="80000"/>
              </a:lnSpc>
            </a:pPr>
            <a:endParaRPr lang="en-US" sz="1400" dirty="0">
              <a:effectLst/>
            </a:endParaRPr>
          </a:p>
          <a:p>
            <a:pPr>
              <a:lnSpc>
                <a:spcPct val="80000"/>
              </a:lnSpc>
            </a:pPr>
            <a:r>
              <a:rPr lang="en-US" sz="2400" dirty="0" smtClean="0">
                <a:effectLst/>
              </a:rPr>
              <a:t>Oct</a:t>
            </a:r>
            <a:r>
              <a:rPr lang="en-US" sz="2400" dirty="0">
                <a:effectLst/>
              </a:rPr>
              <a:t>. 4, 1957 </a:t>
            </a:r>
            <a:r>
              <a:rPr lang="en-US" sz="2400" dirty="0" smtClean="0">
                <a:effectLst/>
              </a:rPr>
              <a:t> </a:t>
            </a:r>
            <a:r>
              <a:rPr lang="en-US" sz="2400" dirty="0">
                <a:effectLst/>
              </a:rPr>
              <a:t>- Sputnik was launched by the Russians </a:t>
            </a:r>
          </a:p>
          <a:p>
            <a:pPr>
              <a:lnSpc>
                <a:spcPct val="80000"/>
              </a:lnSpc>
              <a:buFont typeface="Wingdings" panose="05000000000000000000" pitchFamily="2" charset="2"/>
              <a:buNone/>
            </a:pPr>
            <a:r>
              <a:rPr lang="en-US" sz="2400" dirty="0">
                <a:effectLst/>
              </a:rPr>
              <a:t>  </a:t>
            </a:r>
            <a:endParaRPr lang="en-US" sz="2400" dirty="0" smtClean="0">
              <a:effectLst/>
            </a:endParaRPr>
          </a:p>
          <a:p>
            <a:pPr>
              <a:lnSpc>
                <a:spcPct val="80000"/>
              </a:lnSpc>
              <a:buFont typeface="Wingdings" panose="05000000000000000000" pitchFamily="2" charset="2"/>
              <a:buNone/>
            </a:pPr>
            <a:endParaRPr lang="en-US" sz="2400" dirty="0" smtClean="0">
              <a:effectLst/>
            </a:endParaRPr>
          </a:p>
          <a:p>
            <a:pPr>
              <a:lnSpc>
                <a:spcPct val="80000"/>
              </a:lnSpc>
              <a:buFont typeface="Wingdings" panose="05000000000000000000" pitchFamily="2" charset="2"/>
              <a:buNone/>
            </a:pPr>
            <a:endParaRPr lang="en-US" sz="2400" dirty="0">
              <a:effectLst/>
            </a:endParaRPr>
          </a:p>
          <a:p>
            <a:pPr>
              <a:lnSpc>
                <a:spcPct val="80000"/>
              </a:lnSpc>
            </a:pPr>
            <a:r>
              <a:rPr lang="en-US" sz="2400" dirty="0">
                <a:effectLst/>
              </a:rPr>
              <a:t>Nov, 1957 </a:t>
            </a:r>
            <a:r>
              <a:rPr lang="en-US" sz="2400" dirty="0" smtClean="0">
                <a:effectLst/>
              </a:rPr>
              <a:t> </a:t>
            </a:r>
            <a:r>
              <a:rPr lang="en-US" sz="2400" dirty="0">
                <a:effectLst/>
              </a:rPr>
              <a:t>- </a:t>
            </a:r>
            <a:r>
              <a:rPr lang="en-US" sz="2400" dirty="0" err="1">
                <a:effectLst/>
              </a:rPr>
              <a:t>Laika</a:t>
            </a:r>
            <a:r>
              <a:rPr lang="en-US" sz="2400" dirty="0">
                <a:effectLst/>
              </a:rPr>
              <a:t> (a </a:t>
            </a:r>
            <a:r>
              <a:rPr lang="en-US" sz="2400" dirty="0" smtClean="0">
                <a:effectLst/>
              </a:rPr>
              <a:t>dog)</a:t>
            </a:r>
          </a:p>
          <a:p>
            <a:pPr marL="0" indent="0">
              <a:lnSpc>
                <a:spcPct val="80000"/>
              </a:lnSpc>
              <a:buNone/>
            </a:pPr>
            <a:r>
              <a:rPr lang="en-US" sz="2400" dirty="0"/>
              <a:t> </a:t>
            </a:r>
            <a:r>
              <a:rPr lang="en-US" sz="2400" dirty="0" smtClean="0"/>
              <a:t>   </a:t>
            </a:r>
            <a:r>
              <a:rPr lang="en-US" sz="2400" dirty="0" smtClean="0">
                <a:effectLst/>
              </a:rPr>
              <a:t>survived </a:t>
            </a:r>
            <a:r>
              <a:rPr lang="en-US" sz="2400" dirty="0">
                <a:effectLst/>
              </a:rPr>
              <a:t>in Earth orbit for 7 days </a:t>
            </a:r>
          </a:p>
          <a:p>
            <a:pPr>
              <a:lnSpc>
                <a:spcPct val="80000"/>
              </a:lnSpc>
              <a:buFont typeface="Wingdings" panose="05000000000000000000" pitchFamily="2" charset="2"/>
              <a:buNone/>
            </a:pPr>
            <a:endParaRPr lang="en-US" sz="2400" dirty="0">
              <a:effectLst/>
            </a:endParaRPr>
          </a:p>
          <a:p>
            <a:pPr>
              <a:lnSpc>
                <a:spcPct val="80000"/>
              </a:lnSpc>
            </a:pPr>
            <a:r>
              <a:rPr lang="en-US" sz="2400" dirty="0">
                <a:effectLst/>
              </a:rPr>
              <a:t>1961 </a:t>
            </a:r>
            <a:r>
              <a:rPr lang="en-US" sz="2400" dirty="0" smtClean="0">
                <a:effectLst/>
              </a:rPr>
              <a:t> </a:t>
            </a:r>
            <a:r>
              <a:rPr lang="en-US" sz="2400" dirty="0">
                <a:effectLst/>
              </a:rPr>
              <a:t>- Explorer I launched by USA </a:t>
            </a:r>
          </a:p>
          <a:p>
            <a:pPr>
              <a:lnSpc>
                <a:spcPct val="80000"/>
              </a:lnSpc>
              <a:buFont typeface="Wingdings" panose="05000000000000000000" pitchFamily="2" charset="2"/>
              <a:buNone/>
            </a:pPr>
            <a:endParaRPr lang="en-US" sz="2400" dirty="0">
              <a:effectLst/>
            </a:endParaRPr>
          </a:p>
          <a:p>
            <a:pPr>
              <a:lnSpc>
                <a:spcPct val="80000"/>
              </a:lnSpc>
            </a:pPr>
            <a:r>
              <a:rPr lang="en-US" sz="2400" dirty="0">
                <a:effectLst/>
              </a:rPr>
              <a:t>1962 </a:t>
            </a:r>
            <a:r>
              <a:rPr lang="en-US" sz="2400" dirty="0" smtClean="0">
                <a:effectLst/>
              </a:rPr>
              <a:t> </a:t>
            </a:r>
            <a:r>
              <a:rPr lang="en-US" sz="2400" dirty="0">
                <a:effectLst/>
              </a:rPr>
              <a:t>- </a:t>
            </a:r>
            <a:r>
              <a:rPr lang="en-US" sz="2400" dirty="0" err="1">
                <a:effectLst/>
              </a:rPr>
              <a:t>Alouette</a:t>
            </a:r>
            <a:r>
              <a:rPr lang="en-US" sz="2400" dirty="0">
                <a:effectLst/>
              </a:rPr>
              <a:t> launched by Canada </a:t>
            </a:r>
          </a:p>
          <a:p>
            <a:pPr>
              <a:lnSpc>
                <a:spcPct val="80000"/>
              </a:lnSpc>
              <a:buFont typeface="Wingdings" panose="05000000000000000000" pitchFamily="2" charset="2"/>
              <a:buNone/>
            </a:pPr>
            <a:endParaRPr lang="en-US" sz="2400" dirty="0">
              <a:effectLst/>
            </a:endParaRPr>
          </a:p>
          <a:p>
            <a:pPr>
              <a:lnSpc>
                <a:spcPct val="80000"/>
              </a:lnSpc>
            </a:pPr>
            <a:r>
              <a:rPr lang="en-US" sz="2400" dirty="0">
                <a:effectLst/>
              </a:rPr>
              <a:t>1969 </a:t>
            </a:r>
            <a:r>
              <a:rPr lang="en-US" sz="2400" dirty="0" smtClean="0">
                <a:effectLst/>
              </a:rPr>
              <a:t> </a:t>
            </a:r>
            <a:r>
              <a:rPr lang="en-US" sz="2400" dirty="0">
                <a:effectLst/>
              </a:rPr>
              <a:t>- First man on the moon </a:t>
            </a:r>
          </a:p>
          <a:p>
            <a:pPr>
              <a:lnSpc>
                <a:spcPct val="80000"/>
              </a:lnSpc>
              <a:buFont typeface="Wingdings" panose="05000000000000000000" pitchFamily="2" charset="2"/>
              <a:buNone/>
            </a:pPr>
            <a:r>
              <a:rPr lang="en-US" sz="2400" dirty="0">
                <a:effectLst/>
              </a:rPr>
              <a:t>  </a:t>
            </a:r>
          </a:p>
          <a:p>
            <a:pPr>
              <a:lnSpc>
                <a:spcPct val="80000"/>
              </a:lnSpc>
            </a:pPr>
            <a:r>
              <a:rPr lang="en-US" sz="2400" dirty="0">
                <a:effectLst/>
              </a:rPr>
              <a:t>1981 </a:t>
            </a:r>
            <a:r>
              <a:rPr lang="en-US" sz="2400" dirty="0" smtClean="0">
                <a:effectLst/>
              </a:rPr>
              <a:t>- </a:t>
            </a:r>
            <a:r>
              <a:rPr lang="en-US" sz="2400" dirty="0">
                <a:effectLst/>
              </a:rPr>
              <a:t>First launch of the Shuttle </a:t>
            </a:r>
          </a:p>
          <a:p>
            <a:pPr>
              <a:lnSpc>
                <a:spcPct val="80000"/>
              </a:lnSpc>
              <a:buFont typeface="Wingdings" panose="05000000000000000000" pitchFamily="2" charset="2"/>
              <a:buNone/>
            </a:pPr>
            <a:r>
              <a:rPr lang="en-US" sz="1400" dirty="0">
                <a:effectLst/>
              </a:rPr>
              <a:t>  </a:t>
            </a:r>
          </a:p>
          <a:p>
            <a:pPr>
              <a:lnSpc>
                <a:spcPct val="80000"/>
              </a:lnSpc>
              <a:buFont typeface="Wingdings" panose="05000000000000000000" pitchFamily="2" charset="2"/>
              <a:buNone/>
            </a:pPr>
            <a:endParaRPr lang="en-US" sz="1400" dirty="0">
              <a:effectLst/>
            </a:endParaRPr>
          </a:p>
          <a:p>
            <a:pPr>
              <a:lnSpc>
                <a:spcPct val="80000"/>
              </a:lnSpc>
            </a:pPr>
            <a:endParaRPr lang="en-US" sz="1400" dirty="0">
              <a:effectLst/>
            </a:endParaRPr>
          </a:p>
          <a:p>
            <a:pPr>
              <a:lnSpc>
                <a:spcPct val="80000"/>
              </a:lnSpc>
            </a:pPr>
            <a:endParaRPr lang="en-US" sz="1400" dirty="0"/>
          </a:p>
        </p:txBody>
      </p:sp>
      <p:sp>
        <p:nvSpPr>
          <p:cNvPr id="5" name="Rectangle 2"/>
          <p:cNvSpPr>
            <a:spLocks noGrp="1" noChangeArrowheads="1"/>
          </p:cNvSpPr>
          <p:nvPr>
            <p:ph type="title"/>
          </p:nvPr>
        </p:nvSpPr>
        <p:spPr>
          <a:xfrm>
            <a:off x="0" y="8965"/>
            <a:ext cx="9067800" cy="676835"/>
          </a:xfrm>
        </p:spPr>
        <p:txBody>
          <a:bodyPr>
            <a:normAutofit fontScale="90000"/>
          </a:bodyPr>
          <a:lstStyle/>
          <a:p>
            <a:r>
              <a:rPr lang="en-US" sz="4000" dirty="0"/>
              <a:t>The Achievements of Rocket </a:t>
            </a:r>
            <a:r>
              <a:rPr lang="en-US" sz="4000" dirty="0" smtClean="0"/>
              <a:t>Science</a:t>
            </a:r>
            <a:endParaRPr lang="en-US" sz="4000" dirty="0">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4238" y="1545336"/>
            <a:ext cx="3603562" cy="2950464"/>
          </a:xfrm>
          <a:prstGeom prst="rect">
            <a:avLst/>
          </a:prstGeom>
        </p:spPr>
      </p:pic>
      <p:cxnSp>
        <p:nvCxnSpPr>
          <p:cNvPr id="7" name="Straight Arrow Connector 6"/>
          <p:cNvCxnSpPr/>
          <p:nvPr/>
        </p:nvCxnSpPr>
        <p:spPr>
          <a:xfrm>
            <a:off x="3276600" y="1545336"/>
            <a:ext cx="2057400" cy="816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25824" y="0"/>
            <a:ext cx="8229600" cy="560387"/>
          </a:xfrm>
        </p:spPr>
        <p:txBody>
          <a:bodyPr>
            <a:normAutofit fontScale="90000"/>
          </a:bodyPr>
          <a:lstStyle/>
          <a:p>
            <a:r>
              <a:rPr lang="en-US" sz="4000" dirty="0" smtClean="0">
                <a:effectLst/>
              </a:rPr>
              <a:t>The </a:t>
            </a:r>
            <a:r>
              <a:rPr lang="en-US" sz="4000" dirty="0">
                <a:effectLst/>
              </a:rPr>
              <a:t>Science of </a:t>
            </a:r>
            <a:r>
              <a:rPr lang="en-US" sz="4000" dirty="0" smtClean="0">
                <a:effectLst/>
              </a:rPr>
              <a:t>Rocketry</a:t>
            </a:r>
            <a:endParaRPr lang="en-US" sz="4000" dirty="0">
              <a:effectLst/>
            </a:endParaRPr>
          </a:p>
        </p:txBody>
      </p:sp>
      <p:sp>
        <p:nvSpPr>
          <p:cNvPr id="44035" name="Rectangle 3"/>
          <p:cNvSpPr>
            <a:spLocks noGrp="1" noChangeArrowheads="1"/>
          </p:cNvSpPr>
          <p:nvPr>
            <p:ph idx="1"/>
          </p:nvPr>
        </p:nvSpPr>
        <p:spPr>
          <a:xfrm>
            <a:off x="-31376" y="1066800"/>
            <a:ext cx="9144000" cy="1752600"/>
          </a:xfrm>
        </p:spPr>
        <p:txBody>
          <a:bodyPr>
            <a:normAutofit/>
          </a:bodyPr>
          <a:lstStyle/>
          <a:p>
            <a:pPr lvl="1"/>
            <a:r>
              <a:rPr lang="en-US" sz="2400" dirty="0" smtClean="0">
                <a:effectLst/>
              </a:rPr>
              <a:t>The </a:t>
            </a:r>
            <a:r>
              <a:rPr lang="en-US" sz="2400" dirty="0">
                <a:effectLst/>
              </a:rPr>
              <a:t>science of rocketry relies on a basic physics principle that you learned in Grade 7. </a:t>
            </a:r>
          </a:p>
          <a:p>
            <a:pPr lvl="2"/>
            <a:r>
              <a:rPr lang="en-US" sz="2000" dirty="0">
                <a:effectLst/>
              </a:rPr>
              <a:t>For every action – There is an equal and opposite reaction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2286000"/>
            <a:ext cx="5715000" cy="3810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76200"/>
            <a:ext cx="9144000" cy="685800"/>
          </a:xfrm>
        </p:spPr>
        <p:txBody>
          <a:bodyPr>
            <a:normAutofit fontScale="90000"/>
          </a:bodyPr>
          <a:lstStyle/>
          <a:p>
            <a:r>
              <a:rPr lang="en-US" sz="4000" dirty="0" smtClean="0">
                <a:effectLst/>
              </a:rPr>
              <a:t>3 basic </a:t>
            </a:r>
            <a:r>
              <a:rPr lang="en-US" sz="4000" dirty="0">
                <a:effectLst/>
              </a:rPr>
              <a:t>parts to a Rocket</a:t>
            </a:r>
            <a:r>
              <a:rPr lang="en-US" sz="4000" dirty="0" smtClean="0">
                <a:effectLst/>
              </a:rPr>
              <a:t>:</a:t>
            </a:r>
            <a:endParaRPr lang="en-US" sz="4000" dirty="0">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34415"/>
            <a:ext cx="8229600" cy="616349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76200"/>
            <a:ext cx="9144000" cy="1143000"/>
          </a:xfrm>
        </p:spPr>
        <p:txBody>
          <a:bodyPr>
            <a:normAutofit fontScale="90000"/>
          </a:bodyPr>
          <a:lstStyle/>
          <a:p>
            <a:r>
              <a:rPr lang="en-US" sz="4000" dirty="0" smtClean="0">
                <a:effectLst/>
              </a:rPr>
              <a:t>3 basic </a:t>
            </a:r>
            <a:r>
              <a:rPr lang="en-US" sz="4000" dirty="0">
                <a:effectLst/>
              </a:rPr>
              <a:t>parts to a Rocket</a:t>
            </a:r>
            <a:r>
              <a:rPr lang="en-US" sz="4000" dirty="0" smtClean="0">
                <a:effectLst/>
              </a:rPr>
              <a:t>:</a:t>
            </a:r>
            <a:br>
              <a:rPr lang="en-US" sz="4000" dirty="0" smtClean="0">
                <a:effectLst/>
              </a:rPr>
            </a:br>
            <a:r>
              <a:rPr lang="en-US" sz="4000" dirty="0" smtClean="0"/>
              <a:t>	 </a:t>
            </a:r>
            <a:r>
              <a:rPr lang="en-US" dirty="0" smtClean="0"/>
              <a:t>1</a:t>
            </a:r>
            <a:r>
              <a:rPr lang="en-US" dirty="0" smtClean="0">
                <a:sym typeface="Wingdings" panose="05000000000000000000" pitchFamily="2" charset="2"/>
              </a:rPr>
              <a:t> </a:t>
            </a:r>
            <a:r>
              <a:rPr lang="en-US" dirty="0" smtClean="0"/>
              <a:t>structural and mechanical elements </a:t>
            </a:r>
            <a:endParaRPr lang="en-US" sz="4000" dirty="0">
              <a:effectLst/>
            </a:endParaRPr>
          </a:p>
        </p:txBody>
      </p:sp>
      <p:sp>
        <p:nvSpPr>
          <p:cNvPr id="6" name="Rectangle 3"/>
          <p:cNvSpPr>
            <a:spLocks noGrp="1" noChangeArrowheads="1"/>
          </p:cNvSpPr>
          <p:nvPr>
            <p:ph idx="1"/>
          </p:nvPr>
        </p:nvSpPr>
        <p:spPr>
          <a:xfrm>
            <a:off x="0" y="1447800"/>
            <a:ext cx="9144000" cy="1600200"/>
          </a:xfrm>
        </p:spPr>
        <p:txBody>
          <a:bodyPr>
            <a:normAutofit/>
          </a:bodyPr>
          <a:lstStyle/>
          <a:p>
            <a:pPr>
              <a:lnSpc>
                <a:spcPct val="80000"/>
              </a:lnSpc>
              <a:buFont typeface="Wingdings" panose="05000000000000000000" pitchFamily="2" charset="2"/>
              <a:buNone/>
            </a:pPr>
            <a:r>
              <a:rPr lang="en-US" sz="2800" dirty="0" smtClean="0">
                <a:effectLst/>
              </a:rPr>
              <a:t>• </a:t>
            </a:r>
            <a:r>
              <a:rPr lang="en-US" sz="2800" dirty="0">
                <a:effectLst/>
              </a:rPr>
              <a:t>The structural and mechanical elements are everything from the rocket itself to engines, storage tanks, and the fins on the outside that help guide the rocket during its flight</a:t>
            </a:r>
            <a:r>
              <a:rPr lang="en-US" sz="2800" dirty="0" smtClean="0">
                <a:effectLst/>
              </a:rPr>
              <a:t>.</a:t>
            </a:r>
            <a:endParaRPr lang="en-US" sz="2800" dirty="0">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859845"/>
            <a:ext cx="5791200" cy="3998155"/>
          </a:xfrm>
          <a:prstGeom prst="rect">
            <a:avLst/>
          </a:prstGeom>
        </p:spPr>
      </p:pic>
    </p:spTree>
    <p:extLst>
      <p:ext uri="{BB962C8B-B14F-4D97-AF65-F5344CB8AC3E}">
        <p14:creationId xmlns:p14="http://schemas.microsoft.com/office/powerpoint/2010/main" val="3266695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600199"/>
            <a:ext cx="4572000" cy="3352801"/>
          </a:xfrm>
        </p:spPr>
        <p:txBody>
          <a:bodyPr>
            <a:normAutofit/>
          </a:bodyPr>
          <a:lstStyle/>
          <a:p>
            <a:pPr lvl="0">
              <a:lnSpc>
                <a:spcPct val="80000"/>
              </a:lnSpc>
              <a:buClr>
                <a:srgbClr val="A53010"/>
              </a:buClr>
              <a:buNone/>
            </a:pPr>
            <a:r>
              <a:rPr lang="en-US" sz="2600" dirty="0">
                <a:solidFill>
                  <a:prstClr val="black">
                    <a:lumMod val="75000"/>
                    <a:lumOff val="25000"/>
                  </a:prstClr>
                </a:solidFill>
              </a:rPr>
              <a:t>• The fuel can be any number of materials, including liquid oxygen, gasoline, and liquid hydrogen. The mixture is ignited in a combustion chamber, causing the gases to escape as exhaust out of the nozzle. </a:t>
            </a:r>
          </a:p>
          <a:p>
            <a:endParaRPr lang="en-US" dirty="0"/>
          </a:p>
        </p:txBody>
      </p:sp>
      <p:sp>
        <p:nvSpPr>
          <p:cNvPr id="4" name="Rectangle 2"/>
          <p:cNvSpPr>
            <a:spLocks noGrp="1" noChangeArrowheads="1"/>
          </p:cNvSpPr>
          <p:nvPr>
            <p:ph type="title"/>
          </p:nvPr>
        </p:nvSpPr>
        <p:spPr>
          <a:xfrm>
            <a:off x="0" y="76200"/>
            <a:ext cx="9144000" cy="1143000"/>
          </a:xfrm>
        </p:spPr>
        <p:txBody>
          <a:bodyPr>
            <a:normAutofit fontScale="90000"/>
          </a:bodyPr>
          <a:lstStyle/>
          <a:p>
            <a:r>
              <a:rPr lang="en-US" sz="4000" dirty="0" smtClean="0">
                <a:effectLst/>
              </a:rPr>
              <a:t>3 basic </a:t>
            </a:r>
            <a:r>
              <a:rPr lang="en-US" sz="4000" dirty="0">
                <a:effectLst/>
              </a:rPr>
              <a:t>parts to a Rocket</a:t>
            </a:r>
            <a:r>
              <a:rPr lang="en-US" sz="4000" dirty="0" smtClean="0">
                <a:effectLst/>
              </a:rPr>
              <a:t>:</a:t>
            </a:r>
            <a:br>
              <a:rPr lang="en-US" sz="4000" dirty="0" smtClean="0">
                <a:effectLst/>
              </a:rPr>
            </a:br>
            <a:r>
              <a:rPr lang="en-US" sz="4000" dirty="0" smtClean="0"/>
              <a:t>	</a:t>
            </a:r>
            <a:r>
              <a:rPr lang="en-US" sz="4000" dirty="0"/>
              <a:t> </a:t>
            </a:r>
            <a:r>
              <a:rPr lang="en-US" dirty="0"/>
              <a:t>2</a:t>
            </a:r>
            <a:r>
              <a:rPr lang="en-US" dirty="0" smtClean="0">
                <a:sym typeface="Wingdings" panose="05000000000000000000" pitchFamily="2" charset="2"/>
              </a:rPr>
              <a:t></a:t>
            </a:r>
            <a:r>
              <a:rPr lang="en-US" sz="4000" dirty="0" smtClean="0">
                <a:sym typeface="Wingdings" panose="05000000000000000000" pitchFamily="2" charset="2"/>
              </a:rPr>
              <a:t> </a:t>
            </a:r>
            <a:r>
              <a:rPr lang="en-US" sz="4000" dirty="0">
                <a:solidFill>
                  <a:prstClr val="black">
                    <a:lumMod val="75000"/>
                    <a:lumOff val="25000"/>
                  </a:prstClr>
                </a:solidFill>
              </a:rPr>
              <a:t>The F</a:t>
            </a:r>
            <a:r>
              <a:rPr lang="en-US" sz="4000" dirty="0" smtClean="0">
                <a:solidFill>
                  <a:prstClr val="black">
                    <a:lumMod val="75000"/>
                    <a:lumOff val="25000"/>
                  </a:prstClr>
                </a:solidFill>
              </a:rPr>
              <a:t>uel</a:t>
            </a:r>
            <a:endParaRPr lang="en-US" sz="4400" dirty="0">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1" y="1318934"/>
            <a:ext cx="4381499" cy="5476874"/>
          </a:xfrm>
          <a:prstGeom prst="rect">
            <a:avLst/>
          </a:prstGeom>
        </p:spPr>
      </p:pic>
    </p:spTree>
    <p:extLst>
      <p:ext uri="{BB962C8B-B14F-4D97-AF65-F5344CB8AC3E}">
        <p14:creationId xmlns:p14="http://schemas.microsoft.com/office/powerpoint/2010/main" val="4176150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371600"/>
            <a:ext cx="9143999" cy="1219200"/>
          </a:xfrm>
        </p:spPr>
        <p:txBody>
          <a:bodyPr/>
          <a:lstStyle/>
          <a:p>
            <a:pPr lvl="0">
              <a:lnSpc>
                <a:spcPct val="80000"/>
              </a:lnSpc>
              <a:buClr>
                <a:srgbClr val="A53010"/>
              </a:buClr>
              <a:buNone/>
            </a:pPr>
            <a:r>
              <a:rPr lang="en-US" sz="2800" dirty="0">
                <a:solidFill>
                  <a:prstClr val="black">
                    <a:lumMod val="75000"/>
                    <a:lumOff val="25000"/>
                  </a:prstClr>
                </a:solidFill>
              </a:rPr>
              <a:t>• The payload refers to the materials needed for the flight, including crew cabins, food, water, air, and people. </a:t>
            </a:r>
          </a:p>
          <a:p>
            <a:endParaRPr lang="en-US" b="1" dirty="0"/>
          </a:p>
        </p:txBody>
      </p:sp>
      <p:sp>
        <p:nvSpPr>
          <p:cNvPr id="4" name="Rectangle 2"/>
          <p:cNvSpPr>
            <a:spLocks noGrp="1" noChangeArrowheads="1"/>
          </p:cNvSpPr>
          <p:nvPr>
            <p:ph type="title"/>
          </p:nvPr>
        </p:nvSpPr>
        <p:spPr>
          <a:xfrm>
            <a:off x="0" y="76200"/>
            <a:ext cx="9144000" cy="1143000"/>
          </a:xfrm>
        </p:spPr>
        <p:txBody>
          <a:bodyPr>
            <a:normAutofit fontScale="90000"/>
          </a:bodyPr>
          <a:lstStyle/>
          <a:p>
            <a:r>
              <a:rPr lang="en-US" sz="4000" dirty="0" smtClean="0">
                <a:effectLst/>
              </a:rPr>
              <a:t>3 basic </a:t>
            </a:r>
            <a:r>
              <a:rPr lang="en-US" sz="4000" dirty="0">
                <a:effectLst/>
              </a:rPr>
              <a:t>parts to a Rocket</a:t>
            </a:r>
            <a:r>
              <a:rPr lang="en-US" sz="4000" dirty="0" smtClean="0">
                <a:effectLst/>
              </a:rPr>
              <a:t>:</a:t>
            </a:r>
            <a:br>
              <a:rPr lang="en-US" sz="4000" dirty="0" smtClean="0">
                <a:effectLst/>
              </a:rPr>
            </a:br>
            <a:r>
              <a:rPr lang="en-US" sz="4000" dirty="0" smtClean="0"/>
              <a:t>	</a:t>
            </a:r>
            <a:r>
              <a:rPr lang="en-US" sz="4000" dirty="0"/>
              <a:t> </a:t>
            </a:r>
            <a:r>
              <a:rPr lang="en-US" dirty="0"/>
              <a:t>3</a:t>
            </a:r>
            <a:r>
              <a:rPr lang="en-US" dirty="0" smtClean="0">
                <a:sym typeface="Wingdings" panose="05000000000000000000" pitchFamily="2" charset="2"/>
              </a:rPr>
              <a:t> </a:t>
            </a:r>
            <a:r>
              <a:rPr lang="en-US" dirty="0">
                <a:solidFill>
                  <a:prstClr val="black">
                    <a:lumMod val="75000"/>
                    <a:lumOff val="25000"/>
                  </a:prstClr>
                </a:solidFill>
              </a:rPr>
              <a:t>The </a:t>
            </a:r>
            <a:r>
              <a:rPr lang="en-US" dirty="0" smtClean="0">
                <a:solidFill>
                  <a:prstClr val="black">
                    <a:lumMod val="75000"/>
                    <a:lumOff val="25000"/>
                  </a:prstClr>
                </a:solidFill>
              </a:rPr>
              <a:t>Payload </a:t>
            </a:r>
            <a:endParaRPr lang="en-US" sz="4000" dirty="0">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493038"/>
            <a:ext cx="7557247" cy="4364962"/>
          </a:xfrm>
          <a:prstGeom prst="rect">
            <a:avLst/>
          </a:prstGeom>
        </p:spPr>
      </p:pic>
    </p:spTree>
    <p:extLst>
      <p:ext uri="{BB962C8B-B14F-4D97-AF65-F5344CB8AC3E}">
        <p14:creationId xmlns:p14="http://schemas.microsoft.com/office/powerpoint/2010/main" val="2948874871"/>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448</TotalTime>
  <Words>679</Words>
  <Application>Microsoft Office PowerPoint</Application>
  <PresentationFormat>On-screen Show (4:3)</PresentationFormat>
  <Paragraphs>79</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Verdana</vt:lpstr>
      <vt:lpstr>Wingdings</vt:lpstr>
      <vt:lpstr>Wisp</vt:lpstr>
      <vt:lpstr>Technological developments are making space exploration possible and offer benefits on Earth.</vt:lpstr>
      <vt:lpstr>Getting There:  Technologies For Space Transport </vt:lpstr>
      <vt:lpstr>The Achievements of Rocket Science</vt:lpstr>
      <vt:lpstr>The Achievements of Rocket Science</vt:lpstr>
      <vt:lpstr>The Science of Rocketry</vt:lpstr>
      <vt:lpstr>3 basic parts to a Rocket:</vt:lpstr>
      <vt:lpstr>3 basic parts to a Rocket:   1 structural and mechanical elements </vt:lpstr>
      <vt:lpstr>3 basic parts to a Rocket:   2 The Fuel</vt:lpstr>
      <vt:lpstr>3 basic parts to a Rocket:   3 The Payload </vt:lpstr>
      <vt:lpstr>The Future of Space Transport Technology  </vt:lpstr>
      <vt:lpstr>Solar Sail</vt:lpstr>
      <vt:lpstr>Shuttles     </vt:lpstr>
      <vt:lpstr>Space Probes</vt:lpstr>
      <vt:lpstr>Space Stations   </vt:lpstr>
      <vt:lpstr>The Next Step</vt:lpstr>
      <vt:lpstr>Homework This Week</vt:lpstr>
    </vt:vector>
  </TitlesOfParts>
  <Company>PWSD#76</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2</dc:title>
  <dc:creator>Standring, Daniel</dc:creator>
  <cp:lastModifiedBy>Standring, Daniel</cp:lastModifiedBy>
  <cp:revision>19</cp:revision>
  <cp:lastPrinted>2013-05-21T16:41:41Z</cp:lastPrinted>
  <dcterms:created xsi:type="dcterms:W3CDTF">2007-05-30T17:33:47Z</dcterms:created>
  <dcterms:modified xsi:type="dcterms:W3CDTF">2013-05-21T17:30:19Z</dcterms:modified>
</cp:coreProperties>
</file>