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71" autoAdjust="0"/>
  </p:normalViewPr>
  <p:slideViewPr>
    <p:cSldViewPr snapToGrid="0">
      <p:cViewPr>
        <p:scale>
          <a:sx n="69" d="100"/>
          <a:sy n="69" d="100"/>
        </p:scale>
        <p:origin x="-7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9AA2DA-CB4A-4353-B7DB-9626ABE33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0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F79CF3-866A-4818-A1B3-29FA86C0A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10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F135F8-2121-42F1-8F8B-2741641B765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J/m2/a </a:t>
            </a:r>
            <a:r>
              <a:rPr lang="en-US" smtClean="0">
                <a:sym typeface="Wingdings" pitchFamily="2" charset="2"/>
              </a:rPr>
              <a:t> energy per unit area per year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g/m2/a  biomass of vegetation added to an ecosystem per area per year</a:t>
            </a:r>
          </a:p>
          <a:p>
            <a:pPr eaLnBrk="1" hangingPunct="1"/>
            <a:endParaRPr lang="en-US" smtClean="0">
              <a:sym typeface="Wingdings" pitchFamily="2" charset="2"/>
            </a:endParaRPr>
          </a:p>
          <a:p>
            <a:pPr eaLnBrk="1" hangingPunct="1"/>
            <a:r>
              <a:rPr lang="en-US" smtClean="0">
                <a:sym typeface="Wingdings" pitchFamily="2" charset="2"/>
              </a:rPr>
              <a:t>Can too much solar radiation affect productivity?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	Discuss Thought Lab 2.3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CDE869-41BA-40EB-AA50-45E079B1D59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Needs constant energy input and cycling of nutrients.  We’ve already started to explore how this works by investigating the biogeochemical cycles.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5DBF3-3CA9-4BFC-8C06-4443D0E27F3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Bacteria that are able to live in low-oxygen conditions grow, forming mats.</a:t>
            </a:r>
          </a:p>
          <a:p>
            <a:pPr eaLnBrk="1" hangingPunct="1"/>
            <a:r>
              <a:rPr lang="en-US" smtClean="0"/>
              <a:t>The bacteria in the mats die, leaving cell bodies behind, which eventually forming sedimentary rocks – stromatolites.  Many stromatolites contained iron which bonded with oxygen, forming iron oxides.  When much of the iron was tied up in these stromatolites, the oxygen from photosynthetic micro-organisms (cyanobacteria) built up in the atmosphere as oxygen gas.</a:t>
            </a:r>
          </a:p>
          <a:p>
            <a:pPr eaLnBrk="1" hangingPunct="1"/>
            <a:r>
              <a:rPr lang="en-US" smtClean="0"/>
              <a:t>The change in atmospheric gases allowed plants and animals to evolve.</a:t>
            </a:r>
          </a:p>
          <a:p>
            <a:pPr eaLnBrk="1" hangingPunct="1"/>
            <a:r>
              <a:rPr lang="en-US" smtClean="0"/>
              <a:t>Now Earth has an atmosphere that is 21% oxygen.  Much different than 4 billion years ago.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13C492-2228-438F-A51C-8B3334E6A60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Plants produce compounds that stimulate bacteria metabolism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Plants with fibrous roots readily adsorb (attract to their surface) hydrocarbons </a:t>
            </a:r>
            <a:r>
              <a:rPr lang="en-US" smtClean="0">
                <a:sym typeface="Wingdings" pitchFamily="2" charset="2"/>
              </a:rPr>
              <a:t> take up contaminated water, removing contaminants from soil</a:t>
            </a:r>
          </a:p>
          <a:p>
            <a:pPr eaLnBrk="1" hangingPunct="1">
              <a:buFontTx/>
              <a:buChar char="•"/>
            </a:pPr>
            <a:r>
              <a:rPr lang="en-US" smtClean="0">
                <a:sym typeface="Wingdings" pitchFamily="2" charset="2"/>
              </a:rPr>
              <a:t>Plants break down some hydrocarbons</a:t>
            </a:r>
          </a:p>
          <a:p>
            <a:pPr eaLnBrk="1" hangingPunct="1">
              <a:buFontTx/>
              <a:buChar char="•"/>
            </a:pPr>
            <a:r>
              <a:rPr lang="en-US" smtClean="0">
                <a:sym typeface="Wingdings" pitchFamily="2" charset="2"/>
              </a:rPr>
              <a:t>Transpiration releases volatile hydrocarbons into the atmosphere</a:t>
            </a:r>
          </a:p>
          <a:p>
            <a:pPr eaLnBrk="1" hangingPunct="1">
              <a:buFontTx/>
              <a:buChar char="•"/>
            </a:pPr>
            <a:r>
              <a:rPr lang="en-US" smtClean="0">
                <a:sym typeface="Wingdings" pitchFamily="2" charset="2"/>
              </a:rPr>
              <a:t>Slow process</a:t>
            </a:r>
          </a:p>
          <a:p>
            <a:pPr eaLnBrk="1" hangingPunct="1">
              <a:buFontTx/>
              <a:buChar char="•"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en-US" smtClean="0">
                <a:sym typeface="Wingdings" pitchFamily="2" charset="2"/>
              </a:rPr>
              <a:t>Petrochemical spills may be treated on site (</a:t>
            </a:r>
            <a:r>
              <a:rPr lang="en-US" i="1" smtClean="0">
                <a:sym typeface="Wingdings" pitchFamily="2" charset="2"/>
              </a:rPr>
              <a:t>in situ</a:t>
            </a:r>
            <a:r>
              <a:rPr lang="en-US" smtClean="0">
                <a:sym typeface="Wingdings" pitchFamily="2" charset="2"/>
              </a:rPr>
              <a:t>) or off site in a lab, depending on whether there is an immediate threat to wildlife/humans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D781-4D8A-4206-A175-2A0153F41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2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6197A-D101-4D8F-BDC9-FF85D7780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FC164-35DA-497A-8CD4-1A42BB9B6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7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D1D7C-C3E3-49D9-B8DF-558BB8897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73ECC-9FA5-4EA3-9BF7-6630D2EDD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13FCF-800A-4055-B783-E40AEA677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8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298C-B40A-40DC-9918-ED583D52A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3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B7106-3C6E-4E2D-B2C7-B56F0E2AD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1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3720-DBE9-42CD-86B8-76A052429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C0FF3-9570-419D-848D-66053FC30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14C87-F75A-4499-8658-98C580757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3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F09D5E-2E16-4E36-8DD9-160CB91F9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 of Matter and Energy Exchange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2.3</a:t>
            </a:r>
          </a:p>
        </p:txBody>
      </p:sp>
      <p:pic>
        <p:nvPicPr>
          <p:cNvPr id="3076" name="Picture 5" descr="http://www.miratelinc.com/blog/wp-content/uploads/2010/01/bal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3355975"/>
            <a:ext cx="40957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981200"/>
            <a:ext cx="4343400" cy="4114800"/>
          </a:xfrm>
        </p:spPr>
        <p:txBody>
          <a:bodyPr/>
          <a:lstStyle/>
          <a:p>
            <a:pPr eaLnBrk="1" hangingPunct="1"/>
            <a:r>
              <a:rPr lang="en-US" smtClean="0"/>
              <a:t>No significant exchange of matter between biosphere &amp; space</a:t>
            </a:r>
          </a:p>
          <a:p>
            <a:pPr eaLnBrk="1" hangingPunct="1"/>
            <a:r>
              <a:rPr lang="en-US" smtClean="0"/>
              <a:t>Constant energy input</a:t>
            </a:r>
          </a:p>
          <a:p>
            <a:pPr lvl="1" eaLnBrk="1" hangingPunct="1"/>
            <a:r>
              <a:rPr lang="en-US" smtClean="0"/>
              <a:t>Amount of solar energy received determines the </a:t>
            </a:r>
            <a:r>
              <a:rPr lang="en-US" b="1" i="1" smtClean="0"/>
              <a:t>productivity </a:t>
            </a:r>
            <a:r>
              <a:rPr lang="en-US" smtClean="0"/>
              <a:t>of an ecosystem</a:t>
            </a:r>
          </a:p>
        </p:txBody>
      </p:sp>
      <p:pic>
        <p:nvPicPr>
          <p:cNvPr id="4100" name="Picture 5" descr="sun_path.gif (56951 byte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158875"/>
            <a:ext cx="6959600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Productivity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954213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rate at which organisms produce new biomass or energy, measured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J/m</a:t>
            </a:r>
            <a:r>
              <a:rPr lang="en-US" baseline="30000" smtClean="0"/>
              <a:t>2</a:t>
            </a:r>
            <a:r>
              <a:rPr lang="en-US" smtClean="0"/>
              <a:t>/a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g/m</a:t>
            </a:r>
            <a:r>
              <a:rPr lang="en-US" baseline="30000" smtClean="0"/>
              <a:t>2</a:t>
            </a:r>
            <a:r>
              <a:rPr lang="en-US" smtClean="0"/>
              <a:t>/a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Dependent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# of producers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Rainfall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Heat &amp; light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Available nutrients</a:t>
            </a:r>
          </a:p>
        </p:txBody>
      </p:sp>
      <p:pic>
        <p:nvPicPr>
          <p:cNvPr id="5124" name="Picture 5" descr="http://www.designzzz.com/wp-content/uploads/2011/01/productiv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75" y="2736850"/>
            <a:ext cx="3806825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Maintaining Equilibrium in the Biosphere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0" y="1966913"/>
            <a:ext cx="6350000" cy="4114800"/>
          </a:xfrm>
        </p:spPr>
        <p:txBody>
          <a:bodyPr/>
          <a:lstStyle/>
          <a:p>
            <a:pPr eaLnBrk="1" hangingPunct="1"/>
            <a:r>
              <a:rPr lang="en-US" smtClean="0"/>
              <a:t>Human – maintains internal conditions within a narrow range </a:t>
            </a:r>
            <a:r>
              <a:rPr lang="en-US" i="1" smtClean="0"/>
              <a:t>(homeostasis)</a:t>
            </a:r>
            <a:endParaRPr lang="en-US" smtClean="0"/>
          </a:p>
          <a:p>
            <a:pPr eaLnBrk="1" hangingPunct="1"/>
            <a:r>
              <a:rPr lang="en-US" smtClean="0"/>
              <a:t>Earth – must do the same</a:t>
            </a:r>
          </a:p>
          <a:p>
            <a:pPr eaLnBrk="1" hangingPunct="1"/>
            <a:r>
              <a:rPr lang="en-US" b="1" smtClean="0"/>
              <a:t>Gaia Hypothesis</a:t>
            </a:r>
            <a:endParaRPr lang="en-US" smtClean="0"/>
          </a:p>
          <a:p>
            <a:pPr lvl="1" eaLnBrk="1" hangingPunct="1"/>
            <a:r>
              <a:rPr lang="en-US" smtClean="0"/>
              <a:t>Biosphere acts as an organism, maintaining environmental conditions within certain limits.</a:t>
            </a:r>
          </a:p>
        </p:txBody>
      </p:sp>
      <p:pic>
        <p:nvPicPr>
          <p:cNvPr id="6148" name="Picture 5" descr="http://www.owlnet.rice.edu/~jl10/figures/earth%20cartoon%20draw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2259013"/>
            <a:ext cx="28321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Changing Atmosphere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939925"/>
            <a:ext cx="7010400" cy="4114800"/>
          </a:xfrm>
        </p:spPr>
        <p:txBody>
          <a:bodyPr/>
          <a:lstStyle/>
          <a:p>
            <a:pPr eaLnBrk="1" hangingPunct="1"/>
            <a:r>
              <a:rPr lang="en-US" i="1" smtClean="0"/>
              <a:t>Life</a:t>
            </a:r>
            <a:r>
              <a:rPr lang="en-US" smtClean="0"/>
              <a:t> changes concentration of gases in atmosphere</a:t>
            </a:r>
          </a:p>
          <a:p>
            <a:pPr lvl="1" eaLnBrk="1" hangingPunct="1"/>
            <a:r>
              <a:rPr lang="en-US" smtClean="0"/>
              <a:t>Stromatolites (free oxygen increases due to photosynthetic activity)</a:t>
            </a:r>
          </a:p>
          <a:p>
            <a:pPr lvl="1" eaLnBrk="1" hangingPunct="1"/>
            <a:r>
              <a:rPr lang="en-US" smtClean="0"/>
              <a:t>Plants</a:t>
            </a:r>
          </a:p>
          <a:p>
            <a:pPr lvl="1" eaLnBrk="1" hangingPunct="1"/>
            <a:r>
              <a:rPr lang="en-US" smtClean="0"/>
              <a:t>Animals</a:t>
            </a:r>
          </a:p>
        </p:txBody>
      </p:sp>
      <p:pic>
        <p:nvPicPr>
          <p:cNvPr id="7172" name="Picture 5" descr="http://upload.wikimedia.org/wikipedia/commons/5/57/Proterozoic_Stromatoli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3271838"/>
            <a:ext cx="4522787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Preserving the Natural Balance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925638"/>
            <a:ext cx="7010400" cy="4114800"/>
          </a:xfrm>
        </p:spPr>
        <p:txBody>
          <a:bodyPr/>
          <a:lstStyle/>
          <a:p>
            <a:pPr eaLnBrk="1" hangingPunct="1"/>
            <a:r>
              <a:rPr lang="en-US" smtClean="0"/>
              <a:t>Develop new technologies/tools to meet human needs while preserving the natural balance</a:t>
            </a:r>
          </a:p>
          <a:p>
            <a:pPr lvl="1" eaLnBrk="1" hangingPunct="1"/>
            <a:r>
              <a:rPr lang="en-US" smtClean="0"/>
              <a:t>Eg. Wind-powered turbines used to create electricity</a:t>
            </a:r>
          </a:p>
        </p:txBody>
      </p:sp>
      <p:pic>
        <p:nvPicPr>
          <p:cNvPr id="8196" name="Picture 5" descr="http://www.cbc.ca/gfx/images/news/photos/2009/04/16/w-wind-turbines-cp-58397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3748088"/>
            <a:ext cx="53816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Phytoremediation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0838"/>
            <a:ext cx="7010400" cy="4114800"/>
          </a:xfrm>
        </p:spPr>
        <p:txBody>
          <a:bodyPr/>
          <a:lstStyle/>
          <a:p>
            <a:pPr eaLnBrk="1" hangingPunct="1"/>
            <a:r>
              <a:rPr lang="en-US" smtClean="0"/>
              <a:t>The natural ability of plants and microorganisms to degrade/remove contaminants from soil and water</a:t>
            </a:r>
          </a:p>
          <a:p>
            <a:pPr eaLnBrk="1" hangingPunct="1"/>
            <a:r>
              <a:rPr lang="en-US" smtClean="0"/>
              <a:t>Converts contaminants to less-harmful materials</a:t>
            </a:r>
          </a:p>
        </p:txBody>
      </p:sp>
      <p:pic>
        <p:nvPicPr>
          <p:cNvPr id="9220" name="Picture 5" descr="http://www.mobot.org/jwcross/phytoremediation/graphics/Citizens_Guide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3470275"/>
            <a:ext cx="489585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2">
      <a:dk1>
        <a:srgbClr val="CC99FF"/>
      </a:dk1>
      <a:lt1>
        <a:srgbClr val="FFFFFF"/>
      </a:lt1>
      <a:dk2>
        <a:srgbClr val="400040"/>
      </a:dk2>
      <a:lt2>
        <a:srgbClr val="FFFFFF"/>
      </a:lt2>
      <a:accent1>
        <a:srgbClr val="FF66FF"/>
      </a:accent1>
      <a:accent2>
        <a:srgbClr val="CC00CC"/>
      </a:accent2>
      <a:accent3>
        <a:srgbClr val="AFAAAF"/>
      </a:accent3>
      <a:accent4>
        <a:srgbClr val="DADADA"/>
      </a:accent4>
      <a:accent5>
        <a:srgbClr val="FFB8FF"/>
      </a:accent5>
      <a:accent6>
        <a:srgbClr val="B900B9"/>
      </a:accent6>
      <a:hlink>
        <a:srgbClr val="FF7C80"/>
      </a:hlink>
      <a:folHlink>
        <a:srgbClr val="990099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208</TotalTime>
  <Words>396</Words>
  <Application>Microsoft Office PowerPoint</Application>
  <PresentationFormat>On-screen Show (4:3)</PresentationFormat>
  <Paragraphs>51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Cascade</vt:lpstr>
      <vt:lpstr>Balance of Matter and Energy Exchange</vt:lpstr>
      <vt:lpstr>PowerPoint Presentation</vt:lpstr>
      <vt:lpstr>Productivity</vt:lpstr>
      <vt:lpstr>Maintaining Equilibrium in the Biosphere</vt:lpstr>
      <vt:lpstr>The Changing Atmosphere</vt:lpstr>
      <vt:lpstr>Preserving the Natural Balance</vt:lpstr>
      <vt:lpstr>Phytoremediation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of Matter and Energy Exchange</dc:title>
  <dc:creator>Daniel Standring</dc:creator>
  <cp:lastModifiedBy>Windows User</cp:lastModifiedBy>
  <cp:revision>14</cp:revision>
  <dcterms:created xsi:type="dcterms:W3CDTF">2007-06-19T01:21:38Z</dcterms:created>
  <dcterms:modified xsi:type="dcterms:W3CDTF">2014-01-23T21:58:15Z</dcterms:modified>
</cp:coreProperties>
</file>