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9948-917F-4586-A793-CB157D04841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C5F2C-1BC0-4555-8437-7D15285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F79401-F303-47C6-8B3B-80B5E4BCF6B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ECC194-97B1-42EB-80E9-6AA22A23D1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2133600"/>
            <a:ext cx="6911975" cy="863600"/>
          </a:xfrm>
        </p:spPr>
        <p:txBody>
          <a:bodyPr/>
          <a:lstStyle/>
          <a:p>
            <a:r>
              <a:rPr lang="en-US"/>
              <a:t>Population Genetics: An introduction</a:t>
            </a:r>
          </a:p>
        </p:txBody>
      </p:sp>
      <p:pic>
        <p:nvPicPr>
          <p:cNvPr id="2057" name="Picture 9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2053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2055" name="Picture 7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pic>
        <p:nvPicPr>
          <p:cNvPr id="2059" name="Picture 11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213100"/>
            <a:ext cx="2413000" cy="259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5365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5366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9750" y="1065212"/>
            <a:ext cx="81724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The formula shows the frequency of alleles as they appear in the genotypes in an entire population.</a:t>
            </a:r>
          </a:p>
          <a:p>
            <a:pPr marL="342900" indent="-342900">
              <a:spcBef>
                <a:spcPct val="50000"/>
              </a:spcBef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 dirty="0">
              <a:latin typeface="Arial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511" y="4145986"/>
            <a:ext cx="4945857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p</a:t>
            </a:r>
            <a:r>
              <a:rPr lang="en-US" sz="2000" b="1" baseline="30000" dirty="0"/>
              <a:t>2</a:t>
            </a:r>
            <a:r>
              <a:rPr lang="en-US" sz="2000" b="1" dirty="0"/>
              <a:t> + 2pq + q</a:t>
            </a:r>
            <a:r>
              <a:rPr lang="en-US" sz="2000" b="1" baseline="30000" dirty="0"/>
              <a:t>2</a:t>
            </a:r>
            <a:r>
              <a:rPr lang="en-US" sz="2000" b="1" dirty="0"/>
              <a:t> = 1</a:t>
            </a:r>
          </a:p>
          <a:p>
            <a:pPr algn="ctr">
              <a:spcBef>
                <a:spcPct val="50000"/>
              </a:spcBef>
            </a:pPr>
            <a:r>
              <a:rPr lang="en-US" sz="2000" b="1" dirty="0"/>
              <a:t>A</a:t>
            </a:r>
            <a:r>
              <a:rPr lang="en-US" sz="2000" b="1" baseline="30000" dirty="0"/>
              <a:t>2</a:t>
            </a:r>
            <a:r>
              <a:rPr lang="en-US" sz="2000" b="1" dirty="0"/>
              <a:t> + 2Aa + a</a:t>
            </a:r>
            <a:r>
              <a:rPr lang="en-US" sz="2000" b="1" baseline="30000" dirty="0"/>
              <a:t>2</a:t>
            </a:r>
            <a:r>
              <a:rPr lang="en-US" sz="2000" b="1" dirty="0"/>
              <a:t> = 1</a:t>
            </a:r>
          </a:p>
          <a:p>
            <a:pPr algn="ctr">
              <a:spcBef>
                <a:spcPct val="50000"/>
              </a:spcBef>
            </a:pPr>
            <a:r>
              <a:rPr lang="en-US" sz="2000" b="1" dirty="0"/>
              <a:t>(            )</a:t>
            </a:r>
            <a:r>
              <a:rPr lang="en-US" sz="2000" b="1" baseline="30000" dirty="0"/>
              <a:t>2</a:t>
            </a:r>
            <a:r>
              <a:rPr lang="en-US" sz="2000" b="1" dirty="0"/>
              <a:t>+ (                   ) + (           )</a:t>
            </a:r>
            <a:r>
              <a:rPr lang="en-US" sz="2000" b="1" baseline="30000" dirty="0"/>
              <a:t>2</a:t>
            </a:r>
            <a:r>
              <a:rPr lang="en-US" sz="2000" b="1" dirty="0"/>
              <a:t> = 1</a:t>
            </a:r>
          </a:p>
          <a:p>
            <a:pPr algn="ctr">
              <a:spcBef>
                <a:spcPct val="50000"/>
              </a:spcBef>
            </a:pPr>
            <a:r>
              <a:rPr lang="en-US" sz="2000" b="1" dirty="0"/>
              <a:t>(            ) + (             ) + (          ) = 1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508625" y="2708275"/>
            <a:ext cx="2519363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38455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 of allele A = 0.7</a:t>
            </a:r>
          </a:p>
          <a:p>
            <a:pPr>
              <a:spcBef>
                <a:spcPct val="50000"/>
              </a:spcBef>
            </a:pPr>
            <a:r>
              <a:rPr lang="en-US"/>
              <a:t>Frequency of allele a = 0.3</a:t>
            </a:r>
          </a:p>
          <a:p>
            <a:pPr>
              <a:spcBef>
                <a:spcPct val="50000"/>
              </a:spcBef>
            </a:pPr>
            <a:r>
              <a:rPr lang="en-US"/>
              <a:t>(p + q = 1;  0.7 + 0.3 = 1)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732588" y="27082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508625" y="3644900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508625" y="22050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(0.7)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732588" y="22050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(0.3)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500563" y="29241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(0.7)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427538" y="39338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(0.3)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4341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4342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0825" y="1268413"/>
            <a:ext cx="8893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Example 1: A recessive genetic disorder occurs in 9% of the population. What percentage of the population are carriers, but do not have the disorder?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6388" name="Picture 4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6389" name="Picture 5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0825" y="1268413"/>
            <a:ext cx="8893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Example 2: For a moth population 60% of moths are white (dominant) and 40% are black. Three years later 65% of moths are white and 35% are black. What is the change in allele frequencies for W and 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7412" name="Picture 4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7413" name="Picture 5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50825" y="1268413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                                          Challenge: 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752600"/>
            <a:ext cx="8964612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196975"/>
            <a:ext cx="6911975" cy="863600"/>
          </a:xfrm>
        </p:spPr>
        <p:txBody>
          <a:bodyPr/>
          <a:lstStyle/>
          <a:p>
            <a:r>
              <a:rPr lang="en-US"/>
              <a:t>Major topics &amp; questions in Unit 4:</a:t>
            </a:r>
          </a:p>
        </p:txBody>
      </p:sp>
      <p:pic>
        <p:nvPicPr>
          <p:cNvPr id="7171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7173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7174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" y="1905000"/>
            <a:ext cx="81724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b="1" dirty="0"/>
              <a:t>Populations can be described in terms of gene pools: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What kinds of events can change a gene pool?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Can we measures changes in a gene pool?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What happens to native gene pools if we introduce an exotic species into an ecosystem?</a:t>
            </a:r>
          </a:p>
          <a:p>
            <a:pPr marL="800100" lvl="1" indent="-342900">
              <a:spcBef>
                <a:spcPct val="50000"/>
              </a:spcBef>
            </a:pPr>
            <a:endParaRPr lang="en-US" sz="2000" b="1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b="1" dirty="0"/>
              <a:t>Populations interact with each other: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What kind of relationships exist in ecosystems 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000" b="1" dirty="0"/>
              <a:t>                    (Biology 20 review)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196975"/>
            <a:ext cx="6911975" cy="863600"/>
          </a:xfrm>
        </p:spPr>
        <p:txBody>
          <a:bodyPr/>
          <a:lstStyle/>
          <a:p>
            <a:r>
              <a:rPr lang="en-US"/>
              <a:t>Major topics &amp; questions in Unit 4:</a:t>
            </a:r>
          </a:p>
        </p:txBody>
      </p:sp>
      <p:pic>
        <p:nvPicPr>
          <p:cNvPr id="8195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8197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8198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71550" y="2276475"/>
            <a:ext cx="8172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000" b="1"/>
              <a:t>Populations grow in characteristic ways: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2000" b="1"/>
              <a:t>What factors influence population growth?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n-US" sz="2000" b="1"/>
              <a:t>How does chaos theory affect population growth?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9221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9222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3850" y="4292600"/>
            <a:ext cx="1728788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Community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52400" y="4876800"/>
            <a:ext cx="19431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Population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3850" y="1484313"/>
            <a:ext cx="12954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Species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3850" y="2205038"/>
            <a:ext cx="12954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Gene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5288" y="3500438"/>
            <a:ext cx="17287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Mutation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5288" y="2852738"/>
            <a:ext cx="12954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Allele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28600" y="5486400"/>
            <a:ext cx="1728788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Gene Pool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95513" y="1484313"/>
            <a:ext cx="65532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Random change in DNA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268538" y="2852738"/>
            <a:ext cx="65532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All genes in a specific population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332577" y="3509963"/>
            <a:ext cx="6696075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Members of 1 species within a certain area &amp; time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590800" y="4221163"/>
            <a:ext cx="65532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Segment of DNA that codes for a protein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590800" y="4941888"/>
            <a:ext cx="65532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All populations that interact with each other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133600" y="5562600"/>
            <a:ext cx="6875462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Individuals that can mate &amp; produce viable offspring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339975" y="2205038"/>
            <a:ext cx="65532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Alternative form of a 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196975"/>
            <a:ext cx="6911975" cy="863600"/>
          </a:xfrm>
        </p:spPr>
        <p:txBody>
          <a:bodyPr/>
          <a:lstStyle/>
          <a:p>
            <a:pPr algn="ctr"/>
            <a:r>
              <a:rPr lang="en-US"/>
              <a:t>Pause for Math Review</a:t>
            </a:r>
          </a:p>
        </p:txBody>
      </p:sp>
      <p:pic>
        <p:nvPicPr>
          <p:cNvPr id="18435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8437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8438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71550" y="2276475"/>
            <a:ext cx="8172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b="1" dirty="0"/>
              <a:t>Convert the following percentages to decimals: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 b="1" dirty="0"/>
              <a:t>42% =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 b="1" dirty="0"/>
              <a:t>9%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196975"/>
            <a:ext cx="6911975" cy="863600"/>
          </a:xfrm>
        </p:spPr>
        <p:txBody>
          <a:bodyPr/>
          <a:lstStyle/>
          <a:p>
            <a:pPr algn="ctr"/>
            <a:r>
              <a:rPr lang="en-US"/>
              <a:t>Hardy – Weinberg Principle</a:t>
            </a:r>
          </a:p>
        </p:txBody>
      </p:sp>
      <p:pic>
        <p:nvPicPr>
          <p:cNvPr id="11267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1269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1270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71550" y="1989138"/>
            <a:ext cx="81724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We can measure the allele frequency of genes in a given population using the Hardy-Weinberg principle.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The principle predicts that if all factors remain constant, the gene pool will have the same composition of alleles generation after generation.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This stability of the gene pool is called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genetic equilibrium.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6911975" cy="863600"/>
          </a:xfrm>
        </p:spPr>
        <p:txBody>
          <a:bodyPr/>
          <a:lstStyle/>
          <a:p>
            <a:pPr algn="ctr"/>
            <a:r>
              <a:rPr lang="en-US" dirty="0"/>
              <a:t>Hardy – Weinberg Principle</a:t>
            </a:r>
          </a:p>
        </p:txBody>
      </p:sp>
      <p:pic>
        <p:nvPicPr>
          <p:cNvPr id="12291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2293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2294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8172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Notice that the equation applies to an idealized population that is not evolving.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Conditions where no change (evolution) occurs: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latin typeface="Arial" charset="0"/>
              </a:rPr>
              <a:t>Large populations ( to reduce effect of chance)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latin typeface="Arial" charset="0"/>
              </a:rPr>
              <a:t>Random mating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latin typeface="Arial" charset="0"/>
              </a:rPr>
              <a:t>No mutations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latin typeface="Arial" charset="0"/>
              </a:rPr>
              <a:t>No immigration or emigration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latin typeface="Arial" charset="0"/>
              </a:rPr>
              <a:t>No selection (all genotypes reproduce equally)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13317" name="Picture 5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13318" name="Picture 6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81724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If a population is not evolving, the frequency of alleles will remain the same from generation to generation and can be predicted as follows: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 smtClean="0">
                <a:latin typeface="Arial" charset="0"/>
              </a:rPr>
              <a:t>Where </a:t>
            </a:r>
            <a:r>
              <a:rPr lang="en-US" sz="2400" b="1" dirty="0">
                <a:latin typeface="Arial" charset="0"/>
              </a:rPr>
              <a:t>p = frequency of allele A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        q = frequency of allele a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Note:      p + q = 1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67000" y="2743200"/>
            <a:ext cx="42481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p</a:t>
            </a:r>
            <a:r>
              <a:rPr lang="en-US" sz="2800" b="1" baseline="30000" dirty="0"/>
              <a:t>2</a:t>
            </a:r>
            <a:r>
              <a:rPr lang="en-US" sz="2800" b="1" dirty="0"/>
              <a:t> + 2pq + q</a:t>
            </a:r>
            <a:r>
              <a:rPr lang="en-US" sz="2800" b="1" baseline="30000" dirty="0"/>
              <a:t>2 </a:t>
            </a:r>
            <a:r>
              <a:rPr lang="en-US" sz="2800" b="1" dirty="0"/>
              <a:t>= 1</a:t>
            </a:r>
            <a:endParaRPr lang="en-US" sz="2800" b="1" baseline="30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ons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488" cy="1052513"/>
          </a:xfrm>
          <a:prstGeom prst="rect">
            <a:avLst/>
          </a:prstGeo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55875" y="0"/>
            <a:ext cx="5616575" cy="101441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Change in Populations &amp; Communities: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Bradley Hand ITC" pitchFamily="66" charset="0"/>
              </a:rPr>
              <a:t>Population Genetics</a:t>
            </a:r>
          </a:p>
        </p:txBody>
      </p:sp>
      <p:pic>
        <p:nvPicPr>
          <p:cNvPr id="27652" name="Picture 4" descr="d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063" y="14288"/>
            <a:ext cx="1331912" cy="1022350"/>
          </a:xfrm>
          <a:prstGeom prst="rect">
            <a:avLst/>
          </a:prstGeom>
          <a:noFill/>
        </p:spPr>
      </p:pic>
      <p:pic>
        <p:nvPicPr>
          <p:cNvPr id="27653" name="Picture 5" descr="finchc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0"/>
            <a:ext cx="1439862" cy="1054100"/>
          </a:xfrm>
          <a:prstGeom prst="rect">
            <a:avLst/>
          </a:prstGeom>
          <a:noFill/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04800" y="1143000"/>
            <a:ext cx="817245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charset="0"/>
              </a:rPr>
              <a:t>The formula shows the frequency of alleles as they appear in the genotypes in an entire population.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charset="0"/>
              </a:rPr>
              <a:t>Example – What are genotype frequencies in a population for alleles </a:t>
            </a:r>
            <a:r>
              <a:rPr lang="en-US" sz="2000" b="1" i="1" dirty="0">
                <a:latin typeface="Arial" charset="0"/>
              </a:rPr>
              <a:t>A</a:t>
            </a:r>
            <a:r>
              <a:rPr lang="en-US" sz="2000" b="1" dirty="0">
                <a:latin typeface="Arial" charset="0"/>
              </a:rPr>
              <a:t> and </a:t>
            </a:r>
            <a:r>
              <a:rPr lang="en-US" sz="2000" b="1" i="1" dirty="0">
                <a:latin typeface="Arial" charset="0"/>
              </a:rPr>
              <a:t>a</a:t>
            </a:r>
            <a:r>
              <a:rPr lang="en-US" sz="2000" b="1" dirty="0">
                <a:latin typeface="Arial" charset="0"/>
              </a:rPr>
              <a:t> if the frequency of allele A is 0.7.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     Step 1: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 dirty="0">
              <a:latin typeface="Arial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203575" y="4724400"/>
            <a:ext cx="4968875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</a:t>
            </a:r>
            <a:r>
              <a:rPr lang="en-US" sz="2000" b="1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+ 2pq + q</a:t>
            </a:r>
            <a:r>
              <a:rPr lang="en-US" sz="2000" b="1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(      )</a:t>
            </a:r>
            <a:r>
              <a:rPr lang="en-US" sz="2000" b="1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+ (                   ) + (        )</a:t>
            </a:r>
            <a:r>
              <a:rPr lang="en-US" sz="2000" b="1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(            ) + (           ) + (          ) = 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276600" y="2781300"/>
            <a:ext cx="4608513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P = frequency of allele A = 0.7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1-p = q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1-0.7 = 0.3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q = frequency of allele a = 0.3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692275" y="4868863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</TotalTime>
  <Words>720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Peace Wapiti School Division No. 76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alisonlario</dc:creator>
  <cp:lastModifiedBy>Windows User</cp:lastModifiedBy>
  <cp:revision>17</cp:revision>
  <dcterms:created xsi:type="dcterms:W3CDTF">2010-05-18T13:22:31Z</dcterms:created>
  <dcterms:modified xsi:type="dcterms:W3CDTF">2014-05-06T19:41:34Z</dcterms:modified>
</cp:coreProperties>
</file>