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5E5C13E-31AA-4BEC-969F-E027CB04B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2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36CF57A-F553-4C7F-9AA4-51163112A917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Taxonomy is continually changing as scientists try to fit all animals into a nice classification scheme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1E93C7E-ECD7-4985-8382-3114C9995F07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Archaea and Bacteria both consist of single celled organisms that lack a nucleus </a:t>
            </a:r>
            <a:r>
              <a:rPr lang="en-US" i="1" smtClean="0"/>
              <a:t>(prokaryotes).</a:t>
            </a:r>
            <a:r>
              <a:rPr lang="en-US" smtClean="0"/>
              <a:t>  Archaea are well adapted to extreme conditions.</a:t>
            </a:r>
          </a:p>
          <a:p>
            <a:pPr eaLnBrk="1" hangingPunct="1"/>
            <a:r>
              <a:rPr lang="en-US" smtClean="0"/>
              <a:t>All other kingdoms contain single or multi-cellular organisms whose cells contain a nucleus (</a:t>
            </a:r>
            <a:r>
              <a:rPr lang="en-US" i="1" smtClean="0"/>
              <a:t>eukaryotes</a:t>
            </a:r>
            <a:r>
              <a:rPr lang="en-US" smtClean="0"/>
              <a:t>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4A1F51B-84CE-495D-B2EC-11F73121BD21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Prokaryotes are single-celled organisms that lack a nucleus</a:t>
            </a:r>
          </a:p>
          <a:p>
            <a:pPr eaLnBrk="1" hangingPunct="1"/>
            <a:r>
              <a:rPr lang="en-US" smtClean="0"/>
              <a:t>Bacteria - On the left is </a:t>
            </a:r>
            <a:r>
              <a:rPr lang="en-US" i="1" smtClean="0"/>
              <a:t>E. coli</a:t>
            </a:r>
            <a:r>
              <a:rPr lang="en-US" smtClean="0"/>
              <a:t>, on the right is </a:t>
            </a:r>
            <a:r>
              <a:rPr lang="en-US" i="1" smtClean="0"/>
              <a:t>Staphylococcus epidermis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1AD36C3-78F2-4DF9-AB98-B4F452714E87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This system was developed by Carolus Linnaeus.  It used simple physical characteristics to categorize and describe organisms.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05E30E3-C505-4B7B-8714-3E5E3340D6C1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Binomial nomenclature – a two part name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4EAF525-FFCA-467D-80C2-E39223599880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Section </a:t>
            </a:r>
            <a:r>
              <a:rPr lang="en-US" dirty="0" smtClean="0"/>
              <a:t>3.2 Review questions, page 92, </a:t>
            </a:r>
            <a:r>
              <a:rPr lang="en-US" smtClean="0"/>
              <a:t>#</a:t>
            </a:r>
            <a:r>
              <a:rPr lang="en-US" smtClean="0"/>
              <a:t>1-3,5,6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33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510D89-8560-4B1E-914C-5DC219B5E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6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F59C7-48A6-461D-A20A-E9A1A852F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4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BEFDC-65E0-41C7-A7C7-CF09DFF8B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3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71C69-44F0-464C-B116-F708A94A8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6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7C1B4-E454-49C7-8203-5C6B1100C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7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C7AB7-EB4A-4AE2-931C-B7B4F2892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1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46B6A-FDDB-44EF-9ABB-32D0A4128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3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EEE84-1AB5-46AF-A056-B5CA1763B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4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318B5-A08E-41E7-8E1B-24C599804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0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BBAD1-23E8-4324-BD91-841934339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1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FEDB-B6CA-4B3E-BCBE-32C18A4B6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3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229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958762-7C37-45EC-844B-607AC9583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hickerphoto.com/data/media/42/sea-animals_4260.jpg&amp;imgrefurl=http://www.hickerphoto.com/sea-animals-4260-pictures.htm&amp;h=312&amp;w=468&amp;sz=60&amp;hl=en&amp;start=6&amp;um=1&amp;tbnid=sfjZw0v2djtW9M:&amp;tbnh=85&amp;tbnw=128&amp;prev=/images?q=animals&amp;svnum=10&amp;um=1&amp;hl=en&amp;rls=com.microsoft:en-us" TargetMode="External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images.google.com/imgres?imgurl=http://www.birminghamzoo.com/images/giraffe.png&amp;imgrefurl=http://www.birminghamzoo.com/animals.asp&amp;h=750&amp;w=500&amp;sz=1687&amp;hl=en&amp;start=1&amp;um=1&amp;tbnid=SgDQ93M3F5z9XM:&amp;tbnh=141&amp;tbnw=94&amp;prev=/images?q=animals&amp;svnum=10&amp;um=1&amp;hl=en&amp;rls=com.microsoft:en-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news.nationalgeographic.com/news/2007/06/images/070605-amazon-photos.jpg&amp;imgrefurl=http://news.nationalgeographic.com/news/2007/06/070605-amazon-photos.html&amp;h=346&amp;w=461&amp;sz=50&amp;hl=en&amp;start=15&amp;um=1&amp;tbnid=xrXX9Oqcq9ZRGM:&amp;tbnh=96&amp;tbnw=128&amp;prev=/images?q=animals&amp;svnum=10&amp;um=1&amp;hl=en&amp;rls=com.microsoft:en-us" TargetMode="External"/><Relationship Id="rId5" Type="http://schemas.openxmlformats.org/officeDocument/2006/relationships/image" Target="../media/image16.jpeg"/><Relationship Id="rId10" Type="http://schemas.openxmlformats.org/officeDocument/2006/relationships/image" Target="../media/image19.jpeg"/><Relationship Id="rId4" Type="http://schemas.openxmlformats.org/officeDocument/2006/relationships/hyperlink" Target="http://images.google.com/imgres?imgurl=http://www.bohnettfoundation.org/img/programs/Animals.jpg&amp;imgrefurl=http://www.bohnettfoundation.org/Programs/Animal/&amp;h=330&amp;w=313&amp;sz=14&amp;hl=en&amp;start=4&amp;um=1&amp;tbnid=j3d8OD3cxuYLdM:&amp;tbnh=119&amp;tbnw=113&amp;prev=/images?q=animals&amp;svnum=10&amp;um=1&amp;hl=en&amp;rls=com.microsoft:en-us" TargetMode="External"/><Relationship Id="rId9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images.google.com/imgres?imgurl=http://web.mit.edu/12.000/www/m2005/a2/finalwebsite/environ/bio/archea.gif&amp;imgrefurl=http://web.mit.edu/12.000/www/m2005/a2/finalwebsite/environ/bio/index.shtml&amp;h=533&amp;w=504&amp;sz=262&amp;hl=en&amp;start=1&amp;um=1&amp;tbnid=1oMGVxTLbjGpLM:&amp;tbnh=132&amp;tbnw=125&amp;prev=/images?q=archaea&amp;svnum=10&amp;um=1&amp;hl=en&amp;rls=com.microsoft:en-us" TargetMode="External"/><Relationship Id="rId7" Type="http://schemas.openxmlformats.org/officeDocument/2006/relationships/hyperlink" Target="http://images.google.com/imgres?imgurl=http://www.scharfphoto.com/fine_art_prints/archives/199812-026-Staph-Bacteria.jpg&amp;imgrefurl=http://www.scharfphoto.com/fine_art_prints/archives/000608.php&amp;h=408&amp;w=400&amp;sz=47&amp;hl=en&amp;start=4&amp;um=1&amp;tbnid=TJZyVqIk2ZZGcM:&amp;tbnh=125&amp;tbnw=123&amp;prev=/images?q=bacteria&amp;svnum=10&amp;um=1&amp;hl=en&amp;rls=com.microsoft:en-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images.google.com/imgres?imgurl=http://www.greenfacts.org/images/glossary/bacteria.jpg&amp;imgrefurl=http://www.greenfacts.org/glossary/abc/bacteria.htm&amp;h=234&amp;w=278&amp;sz=20&amp;hl=en&amp;start=2&amp;um=1&amp;tbnid=4NQ-mL1yv_zfwM:&amp;tbnh=96&amp;tbnw=114&amp;prev=/images?q=bacteria&amp;svnum=10&amp;um=1&amp;hl=en&amp;rls=com.microsoft:en-us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biodidac.bio.uottawa.ca/Thumbnails/showimage.cfm?File_name=BRIE013P&amp;File_type=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m/imgres?imgurl=http://www.biltek.tubitak.gov.tr/bilgipaket/canlilar/img/plantae_giris.jpg&amp;imgrefurl=http://www.biltek.tubitak.gov.tr/bilgipaket/canlilar/plantae/plantae_giris.htm&amp;h=202&amp;w=196&amp;sz=8&amp;hl=en&amp;start=10&amp;um=1&amp;tbnid=RVJ5E8gi2a0uzM:&amp;tbnh=105&amp;tbnw=102&amp;prev=/images?q=plantae&amp;svnum=10&amp;um=1&amp;hl=en&amp;rls=com.microsoft:en-u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3.2 – Classifying and Naming Organisms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5" descr="http://science.pppst.com/banner_organism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2470150"/>
            <a:ext cx="66484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Kingdom Animalia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Ingest food</a:t>
            </a:r>
          </a:p>
          <a:p>
            <a:pPr eaLnBrk="1" hangingPunct="1"/>
            <a:r>
              <a:rPr lang="en-US" smtClean="0"/>
              <a:t>Motile (able to move on their own)</a:t>
            </a:r>
          </a:p>
          <a:p>
            <a:pPr eaLnBrk="1" hangingPunct="1"/>
            <a:r>
              <a:rPr lang="en-US" smtClean="0"/>
              <a:t>Complex, specialized cells</a:t>
            </a:r>
          </a:p>
          <a:p>
            <a:pPr eaLnBrk="1" hangingPunct="1"/>
            <a:r>
              <a:rPr lang="en-US" smtClean="0"/>
              <a:t>Insects, Mammals, Birds</a:t>
            </a:r>
          </a:p>
        </p:txBody>
      </p:sp>
      <p:pic>
        <p:nvPicPr>
          <p:cNvPr id="11268" name="Picture 5" descr="giraff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4646613"/>
            <a:ext cx="1209675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Animal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4781550"/>
            <a:ext cx="12700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9" descr="070605-amazon-photos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613" y="4684713"/>
            <a:ext cx="1671637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1" descr="sea-animals_4260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4768850"/>
            <a:ext cx="1766887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3" descr="http://inlinethumb53.webshots.com/42036/2912595530104237032S600x600Q85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25" y="4586288"/>
            <a:ext cx="2020888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Levels of Classification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Domain</a:t>
            </a:r>
          </a:p>
          <a:p>
            <a:pPr lvl="1" eaLnBrk="1" hangingPunct="1"/>
            <a:r>
              <a:rPr lang="en-US" smtClean="0"/>
              <a:t>Kingdom</a:t>
            </a:r>
          </a:p>
          <a:p>
            <a:pPr lvl="2" eaLnBrk="1" hangingPunct="1"/>
            <a:r>
              <a:rPr lang="en-US" smtClean="0"/>
              <a:t>Phylum</a:t>
            </a:r>
          </a:p>
          <a:p>
            <a:pPr lvl="3" eaLnBrk="1" hangingPunct="1"/>
            <a:r>
              <a:rPr lang="en-US" smtClean="0"/>
              <a:t>Class</a:t>
            </a:r>
          </a:p>
          <a:p>
            <a:pPr lvl="4" eaLnBrk="1" hangingPunct="1"/>
            <a:r>
              <a:rPr lang="en-US" smtClean="0"/>
              <a:t>Order</a:t>
            </a:r>
          </a:p>
          <a:p>
            <a:pPr lvl="4" eaLnBrk="1" hangingPunct="1"/>
            <a:r>
              <a:rPr lang="en-US" smtClean="0"/>
              <a:t>    Family</a:t>
            </a:r>
          </a:p>
          <a:p>
            <a:pPr lvl="4" eaLnBrk="1" hangingPunct="1"/>
            <a:r>
              <a:rPr lang="en-US" smtClean="0"/>
              <a:t>         Genus</a:t>
            </a:r>
          </a:p>
          <a:p>
            <a:pPr lvl="4" eaLnBrk="1" hangingPunct="1"/>
            <a:r>
              <a:rPr lang="en-US" smtClean="0"/>
              <a:t>             Species</a:t>
            </a:r>
          </a:p>
          <a:p>
            <a:pPr eaLnBrk="1" hangingPunct="1"/>
            <a:r>
              <a:rPr lang="en-US" b="1" smtClean="0"/>
              <a:t>D</a:t>
            </a:r>
            <a:r>
              <a:rPr lang="en-US" smtClean="0"/>
              <a:t>anish </a:t>
            </a:r>
            <a:r>
              <a:rPr lang="en-US" b="1" smtClean="0"/>
              <a:t>K</a:t>
            </a:r>
            <a:r>
              <a:rPr lang="en-US" smtClean="0"/>
              <a:t>ing </a:t>
            </a:r>
            <a:r>
              <a:rPr lang="en-US" b="1" smtClean="0"/>
              <a:t>P</a:t>
            </a:r>
            <a:r>
              <a:rPr lang="en-US" smtClean="0"/>
              <a:t>hilip </a:t>
            </a:r>
            <a:r>
              <a:rPr lang="en-US" b="1" smtClean="0"/>
              <a:t>C</a:t>
            </a:r>
            <a:r>
              <a:rPr lang="en-US" smtClean="0"/>
              <a:t>ame </a:t>
            </a:r>
            <a:r>
              <a:rPr lang="en-US" b="1" smtClean="0"/>
              <a:t>O</a:t>
            </a:r>
            <a:r>
              <a:rPr lang="en-US" smtClean="0"/>
              <a:t>ver </a:t>
            </a:r>
            <a:r>
              <a:rPr lang="en-US" b="1" smtClean="0"/>
              <a:t>F</a:t>
            </a:r>
            <a:r>
              <a:rPr lang="en-US" smtClean="0"/>
              <a:t>or </a:t>
            </a:r>
            <a:r>
              <a:rPr lang="en-US" b="1" smtClean="0"/>
              <a:t>G</a:t>
            </a:r>
            <a:r>
              <a:rPr lang="en-US" smtClean="0"/>
              <a:t>reen </a:t>
            </a:r>
            <a:r>
              <a:rPr lang="en-US" b="1" smtClean="0"/>
              <a:t>S</a:t>
            </a:r>
            <a:r>
              <a:rPr lang="en-US" smtClean="0"/>
              <a:t>pinach</a:t>
            </a:r>
          </a:p>
        </p:txBody>
      </p:sp>
      <p:pic>
        <p:nvPicPr>
          <p:cNvPr id="13316" name="Picture 5" descr="http://api.ning.com/files/n0YUr5BV56TwjKb5Xxw-gDvX1lwC-sqoE4WEvFZ6jZg5tVZr2mSSetoOpoCbNvyMkjDf9S2f3UsGgUkqWZ7vsMNc8V5St4BB/levelsoftaxonom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5" y="1066800"/>
            <a:ext cx="142875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3163" y="1827213"/>
            <a:ext cx="4970462" cy="4114800"/>
          </a:xfrm>
        </p:spPr>
        <p:txBody>
          <a:bodyPr/>
          <a:lstStyle/>
          <a:p>
            <a:pPr eaLnBrk="1" hangingPunct="1"/>
            <a:r>
              <a:rPr lang="en-US" smtClean="0"/>
              <a:t>Use the Linnean system with Genus and Species names</a:t>
            </a:r>
          </a:p>
          <a:p>
            <a:pPr lvl="1" eaLnBrk="1" hangingPunct="1"/>
            <a:r>
              <a:rPr lang="en-US" smtClean="0"/>
              <a:t>Eg.) </a:t>
            </a:r>
            <a:r>
              <a:rPr lang="en-US" i="1" smtClean="0"/>
              <a:t>Lynx rufus </a:t>
            </a:r>
            <a:r>
              <a:rPr lang="en-US" smtClean="0"/>
              <a:t>(bobcat)</a:t>
            </a:r>
          </a:p>
          <a:p>
            <a:pPr lvl="1" eaLnBrk="1" hangingPunct="1"/>
            <a:r>
              <a:rPr lang="en-US" smtClean="0"/>
              <a:t>Latin or Greek</a:t>
            </a:r>
          </a:p>
          <a:p>
            <a:pPr eaLnBrk="1" hangingPunct="1"/>
            <a:r>
              <a:rPr lang="en-US" smtClean="0"/>
              <a:t>World wide naming system allows people from around the world to understand each other</a:t>
            </a:r>
          </a:p>
        </p:txBody>
      </p:sp>
      <p:pic>
        <p:nvPicPr>
          <p:cNvPr id="14340" name="Picture 5" descr="http://www.cartoonstock.com/newscartoons/cartoonists/cga/lowres/cgan385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0" y="2193925"/>
            <a:ext cx="3710866" cy="412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Dichotomous Keys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Multi-step identification keys</a:t>
            </a:r>
          </a:p>
          <a:p>
            <a:pPr lvl="1" eaLnBrk="1" hangingPunct="1"/>
            <a:r>
              <a:rPr lang="en-US" smtClean="0"/>
              <a:t>Two choices at each step</a:t>
            </a:r>
          </a:p>
          <a:p>
            <a:pPr lvl="1" eaLnBrk="1" hangingPunct="1"/>
            <a:r>
              <a:rPr lang="en-US" smtClean="0"/>
              <a:t>Moves from general to more specific</a:t>
            </a:r>
          </a:p>
        </p:txBody>
      </p:sp>
      <p:pic>
        <p:nvPicPr>
          <p:cNvPr id="15364" name="Picture 5" descr="http://1.bp.blogspot.com/_MKjmc7YmuZU/SJm45yYWsTI/AAAAAAAAAAs/HhOnG0PHapA/S1600-R/mag+carto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20" y="3176525"/>
            <a:ext cx="4820575" cy="3610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Classification of Organisms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Taxonomy</a:t>
            </a:r>
          </a:p>
          <a:p>
            <a:pPr lvl="1" eaLnBrk="1" hangingPunct="1"/>
            <a:r>
              <a:rPr lang="en-US" smtClean="0"/>
              <a:t>The classification of living things</a:t>
            </a:r>
          </a:p>
        </p:txBody>
      </p:sp>
      <p:pic>
        <p:nvPicPr>
          <p:cNvPr id="4100" name="Picture 5" descr="http://www.biologycorner.com/resources/orca_taxonom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67" y="2953120"/>
            <a:ext cx="5856550" cy="3819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In the Past…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313" y="1827213"/>
            <a:ext cx="5167312" cy="4114800"/>
          </a:xfrm>
        </p:spPr>
        <p:txBody>
          <a:bodyPr/>
          <a:lstStyle/>
          <a:p>
            <a:pPr eaLnBrk="1" hangingPunct="1"/>
            <a:r>
              <a:rPr lang="en-US" smtClean="0"/>
              <a:t>Aristotle put organisms into 2 large groups:</a:t>
            </a:r>
          </a:p>
          <a:p>
            <a:pPr lvl="1" eaLnBrk="1" hangingPunct="1"/>
            <a:r>
              <a:rPr lang="en-US" smtClean="0"/>
              <a:t>Kingdom Plantae, Kingdom Animalia</a:t>
            </a:r>
          </a:p>
          <a:p>
            <a:pPr eaLnBrk="1" hangingPunct="1"/>
            <a:r>
              <a:rPr lang="en-US" smtClean="0"/>
              <a:t>1866 – Ernst Haeckel</a:t>
            </a:r>
          </a:p>
          <a:p>
            <a:pPr lvl="1" eaLnBrk="1" hangingPunct="1"/>
            <a:r>
              <a:rPr lang="en-US" smtClean="0"/>
              <a:t>Came up with 3</a:t>
            </a:r>
            <a:r>
              <a:rPr lang="en-US" baseline="30000" smtClean="0"/>
              <a:t>rd</a:t>
            </a:r>
            <a:r>
              <a:rPr lang="en-US" smtClean="0"/>
              <a:t> Kingdom (Protista) that was neither plant nor animal</a:t>
            </a:r>
          </a:p>
          <a:p>
            <a:pPr eaLnBrk="1" hangingPunct="1"/>
            <a:endParaRPr lang="en-US" smtClean="0"/>
          </a:p>
        </p:txBody>
      </p:sp>
      <p:pic>
        <p:nvPicPr>
          <p:cNvPr id="5124" name="Picture 5" descr="http://www.greekmedicine.net/images/Aristo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54" y="131993"/>
            <a:ext cx="2642992" cy="3223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http://conservapedia.com/images/c/c8/Haeck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104" y="3589939"/>
            <a:ext cx="2338742" cy="2915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5" descr="http://www.biology.iupui.edu/biocourses/n100/images/threedomai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655" y="1883054"/>
            <a:ext cx="5563101" cy="4974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Domains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00580"/>
            <a:ext cx="843505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Bacteria, </a:t>
            </a:r>
            <a:r>
              <a:rPr lang="en-US" dirty="0" err="1" smtClean="0"/>
              <a:t>Archaea</a:t>
            </a:r>
            <a:r>
              <a:rPr lang="en-US" dirty="0" smtClean="0"/>
              <a:t>, </a:t>
            </a:r>
            <a:r>
              <a:rPr lang="en-US" dirty="0" err="1" smtClean="0"/>
              <a:t>Eukarya</a:t>
            </a:r>
            <a:endParaRPr lang="en-US" dirty="0" smtClean="0"/>
          </a:p>
          <a:p>
            <a:pPr eaLnBrk="1" hangingPunct="1"/>
            <a:r>
              <a:rPr lang="en-US" dirty="0" smtClean="0"/>
              <a:t>Domains are based</a:t>
            </a:r>
          </a:p>
          <a:p>
            <a:pPr marL="0" indent="0" eaLnBrk="1" hangingPunct="1">
              <a:buNone/>
            </a:pPr>
            <a:r>
              <a:rPr lang="en-US" dirty="0" smtClean="0"/>
              <a:t>on cellular composition</a:t>
            </a:r>
          </a:p>
          <a:p>
            <a:pPr marL="0" indent="0" eaLnBrk="1" hangingPunct="1">
              <a:buNone/>
            </a:pPr>
            <a:r>
              <a:rPr lang="en-US" dirty="0" smtClean="0"/>
              <a:t>of organisms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Current Classification </a:t>
            </a:r>
            <a:br>
              <a:rPr lang="en-US" smtClean="0"/>
            </a:br>
            <a:r>
              <a:rPr lang="en-US" smtClean="0"/>
              <a:t>(See Handout)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6 Kingdoms:</a:t>
            </a:r>
          </a:p>
          <a:p>
            <a:pPr lvl="1" eaLnBrk="1" hangingPunct="1"/>
            <a:r>
              <a:rPr lang="en-US" smtClean="0"/>
              <a:t>Archaea</a:t>
            </a:r>
          </a:p>
          <a:p>
            <a:pPr lvl="1" eaLnBrk="1" hangingPunct="1"/>
            <a:r>
              <a:rPr lang="en-US" smtClean="0"/>
              <a:t>Bacteria</a:t>
            </a:r>
          </a:p>
          <a:p>
            <a:pPr lvl="1" eaLnBrk="1" hangingPunct="1"/>
            <a:r>
              <a:rPr lang="en-US" smtClean="0"/>
              <a:t>Protista</a:t>
            </a:r>
          </a:p>
          <a:p>
            <a:pPr lvl="1" eaLnBrk="1" hangingPunct="1"/>
            <a:r>
              <a:rPr lang="en-US" smtClean="0"/>
              <a:t>Fungi</a:t>
            </a:r>
          </a:p>
          <a:p>
            <a:pPr lvl="1" eaLnBrk="1" hangingPunct="1"/>
            <a:r>
              <a:rPr lang="en-US" smtClean="0"/>
              <a:t>Plantae</a:t>
            </a:r>
          </a:p>
          <a:p>
            <a:pPr lvl="1" eaLnBrk="1" hangingPunct="1"/>
            <a:r>
              <a:rPr lang="en-US" smtClean="0"/>
              <a:t>Animalia</a:t>
            </a:r>
          </a:p>
        </p:txBody>
      </p:sp>
      <p:sp>
        <p:nvSpPr>
          <p:cNvPr id="6148" name="AutoShape 5" descr="http://www.oum.ox.ac.uk/thezone/animals/animalid/images/kingdoms.gif"/>
          <p:cNvSpPr>
            <a:spLocks noChangeAspect="1" noChangeArrowheads="1"/>
          </p:cNvSpPr>
          <p:nvPr/>
        </p:nvSpPr>
        <p:spPr bwMode="auto">
          <a:xfrm>
            <a:off x="63500" y="-136525"/>
            <a:ext cx="542925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9" name="Picture 7" descr="http://www.oum.ox.ac.uk/thezone/animals/animalid/images/kingdom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75" y="1843088"/>
            <a:ext cx="41687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5382010" y="1642369"/>
            <a:ext cx="1920104" cy="1784412"/>
          </a:xfrm>
          <a:prstGeom prst="ellipse">
            <a:avLst/>
          </a:prstGeom>
          <a:solidFill>
            <a:srgbClr val="00B050">
              <a:alpha val="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3586579" y="2370338"/>
            <a:ext cx="1713390" cy="2574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3586579" y="2370338"/>
            <a:ext cx="1713390" cy="6835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Prokaryotes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Kingdom Archaea</a:t>
            </a:r>
          </a:p>
          <a:p>
            <a:pPr lvl="1" eaLnBrk="1" hangingPunct="1"/>
            <a:r>
              <a:rPr lang="en-US" smtClean="0"/>
              <a:t>Single celled</a:t>
            </a:r>
          </a:p>
          <a:p>
            <a:pPr lvl="1" eaLnBrk="1" hangingPunct="1"/>
            <a:r>
              <a:rPr lang="en-US" smtClean="0"/>
              <a:t>Live in extreme environments</a:t>
            </a:r>
          </a:p>
          <a:p>
            <a:pPr lvl="2" eaLnBrk="1" hangingPunct="1"/>
            <a:r>
              <a:rPr lang="en-US" smtClean="0"/>
              <a:t>Eg) deep sea vents</a:t>
            </a:r>
          </a:p>
          <a:p>
            <a:pPr eaLnBrk="1" hangingPunct="1"/>
            <a:r>
              <a:rPr lang="en-US" smtClean="0"/>
              <a:t>Kingdom Bacteria</a:t>
            </a:r>
          </a:p>
          <a:p>
            <a:pPr lvl="1" eaLnBrk="1" hangingPunct="1"/>
            <a:r>
              <a:rPr lang="en-US" smtClean="0"/>
              <a:t>Single celled Prokaryotes</a:t>
            </a:r>
          </a:p>
          <a:p>
            <a:pPr lvl="1" eaLnBrk="1" hangingPunct="1"/>
            <a:r>
              <a:rPr lang="en-US" smtClean="0"/>
              <a:t>Very diverse</a:t>
            </a:r>
          </a:p>
          <a:p>
            <a:pPr lvl="1" eaLnBrk="1" hangingPunct="1"/>
            <a:r>
              <a:rPr lang="en-US" smtClean="0"/>
              <a:t>Wide range of habitats</a:t>
            </a:r>
          </a:p>
          <a:p>
            <a:pPr lvl="1" eaLnBrk="1" hangingPunct="1"/>
            <a:endParaRPr lang="en-US" smtClean="0"/>
          </a:p>
        </p:txBody>
      </p:sp>
      <p:pic>
        <p:nvPicPr>
          <p:cNvPr id="7172" name="Picture 5" descr="arche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1093788"/>
            <a:ext cx="1643063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bacteria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311650"/>
            <a:ext cx="16510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7" descr="199812-026-Staph-Bacteria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4043363"/>
            <a:ext cx="171291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1327150" y="3695700"/>
            <a:ext cx="7015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Kingdom Protista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Unicellular or multicellular</a:t>
            </a:r>
          </a:p>
          <a:p>
            <a:pPr eaLnBrk="1" hangingPunct="1"/>
            <a:r>
              <a:rPr lang="en-US" smtClean="0"/>
              <a:t>Obtain food one of three ways:</a:t>
            </a:r>
          </a:p>
          <a:p>
            <a:pPr lvl="1" eaLnBrk="1" hangingPunct="1"/>
            <a:r>
              <a:rPr lang="en-US" smtClean="0"/>
              <a:t>Photosynthesis</a:t>
            </a:r>
          </a:p>
          <a:p>
            <a:pPr lvl="1" eaLnBrk="1" hangingPunct="1"/>
            <a:r>
              <a:rPr lang="en-US" smtClean="0"/>
              <a:t>Ingestion</a:t>
            </a:r>
          </a:p>
          <a:p>
            <a:pPr lvl="1" eaLnBrk="1" hangingPunct="1"/>
            <a:r>
              <a:rPr lang="en-US" smtClean="0"/>
              <a:t>Decomposition</a:t>
            </a:r>
          </a:p>
          <a:p>
            <a:pPr eaLnBrk="1" hangingPunct="1"/>
            <a:r>
              <a:rPr lang="en-US" smtClean="0"/>
              <a:t>Includes algae</a:t>
            </a:r>
          </a:p>
        </p:txBody>
      </p:sp>
      <p:pic>
        <p:nvPicPr>
          <p:cNvPr id="8196" name="Picture 5" descr="[Image, BIODIDAC, BRIE013P.jpg Mastigophora Euglenophyta Euglena ]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3656013"/>
            <a:ext cx="3965575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Kingdom Fungi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3970337" cy="4114800"/>
          </a:xfrm>
        </p:spPr>
        <p:txBody>
          <a:bodyPr/>
          <a:lstStyle/>
          <a:p>
            <a:pPr eaLnBrk="1" hangingPunct="1"/>
            <a:r>
              <a:rPr lang="en-US" smtClean="0"/>
              <a:t>Decomposers</a:t>
            </a:r>
          </a:p>
          <a:p>
            <a:pPr lvl="1" eaLnBrk="1" hangingPunct="1"/>
            <a:r>
              <a:rPr lang="en-US" smtClean="0"/>
              <a:t>Secrete enzymes to digest their substrate, then absorb nutrient molecules</a:t>
            </a:r>
          </a:p>
          <a:p>
            <a:pPr eaLnBrk="1" hangingPunct="1"/>
            <a:r>
              <a:rPr lang="en-US" smtClean="0"/>
              <a:t>Mushrooms, moulds, and yeasts</a:t>
            </a:r>
          </a:p>
        </p:txBody>
      </p:sp>
      <p:pic>
        <p:nvPicPr>
          <p:cNvPr id="9220" name="Picture 7" descr="fungi-pics1-04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038" y="1898650"/>
            <a:ext cx="35909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Kingdom Plantae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89125"/>
            <a:ext cx="7313612" cy="4114800"/>
          </a:xfrm>
        </p:spPr>
        <p:txBody>
          <a:bodyPr/>
          <a:lstStyle/>
          <a:p>
            <a:pPr eaLnBrk="1" hangingPunct="1"/>
            <a:r>
              <a:rPr lang="en-US" smtClean="0"/>
              <a:t>Organisms that photosynthesize to make their own food</a:t>
            </a:r>
          </a:p>
          <a:p>
            <a:pPr eaLnBrk="1" hangingPunct="1"/>
            <a:r>
              <a:rPr lang="en-US" smtClean="0"/>
              <a:t>Have specialized cells to carry out life functions</a:t>
            </a:r>
          </a:p>
          <a:p>
            <a:pPr eaLnBrk="1" hangingPunct="1"/>
            <a:r>
              <a:rPr lang="en-US" smtClean="0"/>
              <a:t>Mosses, ferns, coniferous trees, flowering plants</a:t>
            </a:r>
          </a:p>
        </p:txBody>
      </p:sp>
      <p:pic>
        <p:nvPicPr>
          <p:cNvPr id="10244" name="Picture 5" descr="plantae_giri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4883150"/>
            <a:ext cx="1724025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http://www.adamlyon.com/gallery/d/2179-2/07_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925" y="4852988"/>
            <a:ext cx="2363788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9" descr="http://www.zentertainment.com.au/images/plant2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4867275"/>
            <a:ext cx="24384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2">
      <a:dk1>
        <a:srgbClr val="000000"/>
      </a:dk1>
      <a:lt1>
        <a:srgbClr val="FFFFFF"/>
      </a:lt1>
      <a:dk2>
        <a:srgbClr val="333366"/>
      </a:dk2>
      <a:lt2>
        <a:srgbClr val="5F5F5F"/>
      </a:lt2>
      <a:accent1>
        <a:srgbClr val="CC99FF"/>
      </a:accent1>
      <a:accent2>
        <a:srgbClr val="99CCCC"/>
      </a:accent2>
      <a:accent3>
        <a:srgbClr val="FFFFFF"/>
      </a:accent3>
      <a:accent4>
        <a:srgbClr val="000000"/>
      </a:accent4>
      <a:accent5>
        <a:srgbClr val="E2CAFF"/>
      </a:accent5>
      <a:accent6>
        <a:srgbClr val="8AB9B9"/>
      </a:accent6>
      <a:hlink>
        <a:srgbClr val="666699"/>
      </a:hlink>
      <a:folHlink>
        <a:srgbClr val="660066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181</TotalTime>
  <Words>382</Words>
  <Application>Microsoft Office PowerPoint</Application>
  <PresentationFormat>On-screen Show (4:3)</PresentationFormat>
  <Paragraphs>84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Eclipse</vt:lpstr>
      <vt:lpstr>3.2 – Classifying and Naming Organisms</vt:lpstr>
      <vt:lpstr>The Classification of Organisms</vt:lpstr>
      <vt:lpstr>In the Past…</vt:lpstr>
      <vt:lpstr>Three Domains</vt:lpstr>
      <vt:lpstr>Current Classification  (See Handout)</vt:lpstr>
      <vt:lpstr>Prokaryotes</vt:lpstr>
      <vt:lpstr>Kingdom Protista</vt:lpstr>
      <vt:lpstr>Kingdom Fungi</vt:lpstr>
      <vt:lpstr>Kingdom Plantae</vt:lpstr>
      <vt:lpstr>Kingdom Animalia</vt:lpstr>
      <vt:lpstr>Levels of Classification</vt:lpstr>
      <vt:lpstr>Naming</vt:lpstr>
      <vt:lpstr>Dichotomous Keys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– Classifying and Naming Organisms</dc:title>
  <dc:creator>Standring Daniel</dc:creator>
  <cp:lastModifiedBy>Standring, Daniel</cp:lastModifiedBy>
  <cp:revision>11</cp:revision>
  <dcterms:created xsi:type="dcterms:W3CDTF">2007-08-13T21:28:09Z</dcterms:created>
  <dcterms:modified xsi:type="dcterms:W3CDTF">2012-10-01T17:18:49Z</dcterms:modified>
</cp:coreProperties>
</file>