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handoutMasterIdLst>
    <p:handoutMasterId r:id="rId31"/>
  </p:handoutMasterIdLst>
  <p:sldIdLst>
    <p:sldId id="256" r:id="rId2"/>
    <p:sldId id="258"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 id="289" r:id="rId17"/>
    <p:sldId id="275" r:id="rId18"/>
    <p:sldId id="276" r:id="rId19"/>
    <p:sldId id="277" r:id="rId20"/>
    <p:sldId id="279" r:id="rId21"/>
    <p:sldId id="290" r:id="rId22"/>
    <p:sldId id="280" r:id="rId23"/>
    <p:sldId id="281" r:id="rId24"/>
    <p:sldId id="282" r:id="rId25"/>
    <p:sldId id="283" r:id="rId26"/>
    <p:sldId id="284" r:id="rId27"/>
    <p:sldId id="285" r:id="rId28"/>
    <p:sldId id="286" r:id="rId29"/>
    <p:sldId id="287" r:id="rId30"/>
  </p:sldIdLst>
  <p:sldSz cx="9144000" cy="6858000" type="screen4x3"/>
  <p:notesSz cx="9305925" cy="7019925"/>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2568" cy="35221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5271204" y="1"/>
            <a:ext cx="4032568" cy="352215"/>
          </a:xfrm>
          <a:prstGeom prst="rect">
            <a:avLst/>
          </a:prstGeom>
        </p:spPr>
        <p:txBody>
          <a:bodyPr vert="horz" lIns="93287" tIns="46644" rIns="93287" bIns="46644" rtlCol="0"/>
          <a:lstStyle>
            <a:lvl1pPr algn="r">
              <a:defRPr sz="1200"/>
            </a:lvl1pPr>
          </a:lstStyle>
          <a:p>
            <a:fld id="{68FBC0CE-39F5-4C10-BFC8-0529F4A07F04}" type="datetimeFigureOut">
              <a:rPr lang="en-US" smtClean="0"/>
              <a:t>5/27/2013</a:t>
            </a:fld>
            <a:endParaRPr lang="en-US"/>
          </a:p>
        </p:txBody>
      </p:sp>
      <p:sp>
        <p:nvSpPr>
          <p:cNvPr id="4" name="Footer Placeholder 3"/>
          <p:cNvSpPr>
            <a:spLocks noGrp="1"/>
          </p:cNvSpPr>
          <p:nvPr>
            <p:ph type="ftr" sz="quarter" idx="2"/>
          </p:nvPr>
        </p:nvSpPr>
        <p:spPr>
          <a:xfrm>
            <a:off x="0" y="6667711"/>
            <a:ext cx="4032568" cy="352214"/>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5271204" y="6667711"/>
            <a:ext cx="4032568" cy="352214"/>
          </a:xfrm>
          <a:prstGeom prst="rect">
            <a:avLst/>
          </a:prstGeom>
        </p:spPr>
        <p:txBody>
          <a:bodyPr vert="horz" lIns="93287" tIns="46644" rIns="93287" bIns="46644" rtlCol="0" anchor="b"/>
          <a:lstStyle>
            <a:lvl1pPr algn="r">
              <a:defRPr sz="1200"/>
            </a:lvl1pPr>
          </a:lstStyle>
          <a:p>
            <a:fld id="{12BC2B16-C3E0-4AE6-B59D-55997384B9B6}" type="slidenum">
              <a:rPr lang="en-US" smtClean="0"/>
              <a:t>‹#›</a:t>
            </a:fld>
            <a:endParaRPr lang="en-US"/>
          </a:p>
        </p:txBody>
      </p:sp>
    </p:spTree>
    <p:extLst>
      <p:ext uri="{BB962C8B-B14F-4D97-AF65-F5344CB8AC3E}">
        <p14:creationId xmlns:p14="http://schemas.microsoft.com/office/powerpoint/2010/main" val="22218941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9874" name="Group 2"/>
          <p:cNvGrpSpPr>
            <a:grpSpLocks/>
          </p:cNvGrpSpPr>
          <p:nvPr/>
        </p:nvGrpSpPr>
        <p:grpSpPr bwMode="auto">
          <a:xfrm>
            <a:off x="0" y="0"/>
            <a:ext cx="9148763" cy="6851650"/>
            <a:chOff x="1" y="0"/>
            <a:chExt cx="5763" cy="4316"/>
          </a:xfrm>
        </p:grpSpPr>
        <p:sp>
          <p:nvSpPr>
            <p:cNvPr id="7987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7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7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9878" name="Group 6"/>
            <p:cNvGrpSpPr>
              <a:grpSpLocks/>
            </p:cNvGrpSpPr>
            <p:nvPr/>
          </p:nvGrpSpPr>
          <p:grpSpPr bwMode="auto">
            <a:xfrm>
              <a:off x="288" y="0"/>
              <a:ext cx="5098" cy="4316"/>
              <a:chOff x="288" y="0"/>
              <a:chExt cx="5098" cy="4316"/>
            </a:xfrm>
          </p:grpSpPr>
          <p:sp>
            <p:nvSpPr>
              <p:cNvPr id="7987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989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5"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6"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8"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9"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0"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1"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2"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903" name="Group 31"/>
            <p:cNvGrpSpPr>
              <a:grpSpLocks/>
            </p:cNvGrpSpPr>
            <p:nvPr/>
          </p:nvGrpSpPr>
          <p:grpSpPr bwMode="auto">
            <a:xfrm>
              <a:off x="1" y="392"/>
              <a:ext cx="5758" cy="1571"/>
              <a:chOff x="1" y="392"/>
              <a:chExt cx="5758" cy="1571"/>
            </a:xfrm>
          </p:grpSpPr>
          <p:sp>
            <p:nvSpPr>
              <p:cNvPr id="7990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09"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10"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91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7991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79913" name="Rectangle 41"/>
          <p:cNvSpPr>
            <a:spLocks noGrp="1" noChangeArrowheads="1"/>
          </p:cNvSpPr>
          <p:nvPr>
            <p:ph type="dt" sz="quarter" idx="2"/>
          </p:nvPr>
        </p:nvSpPr>
        <p:spPr/>
        <p:txBody>
          <a:bodyPr/>
          <a:lstStyle>
            <a:lvl1pPr>
              <a:defRPr/>
            </a:lvl1pPr>
          </a:lstStyle>
          <a:p>
            <a:endParaRPr lang="en-US"/>
          </a:p>
        </p:txBody>
      </p:sp>
      <p:sp>
        <p:nvSpPr>
          <p:cNvPr id="79914" name="Rectangle 42"/>
          <p:cNvSpPr>
            <a:spLocks noGrp="1" noChangeArrowheads="1"/>
          </p:cNvSpPr>
          <p:nvPr>
            <p:ph type="ftr" sz="quarter" idx="3"/>
          </p:nvPr>
        </p:nvSpPr>
        <p:spPr/>
        <p:txBody>
          <a:bodyPr/>
          <a:lstStyle>
            <a:lvl1pPr>
              <a:defRPr/>
            </a:lvl1pPr>
          </a:lstStyle>
          <a:p>
            <a:endParaRPr lang="en-US"/>
          </a:p>
        </p:txBody>
      </p:sp>
      <p:sp>
        <p:nvSpPr>
          <p:cNvPr id="79915" name="Rectangle 43"/>
          <p:cNvSpPr>
            <a:spLocks noGrp="1" noChangeArrowheads="1"/>
          </p:cNvSpPr>
          <p:nvPr>
            <p:ph type="sldNum" sz="quarter" idx="4"/>
          </p:nvPr>
        </p:nvSpPr>
        <p:spPr/>
        <p:txBody>
          <a:bodyPr/>
          <a:lstStyle>
            <a:lvl1pPr>
              <a:defRPr/>
            </a:lvl1pPr>
          </a:lstStyle>
          <a:p>
            <a:fld id="{7365F98B-3386-4BDC-9C1C-0515FB4200DF}" type="slidenum">
              <a:rPr lang="en-US"/>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B41C98-5CF5-4BBD-9B19-51EF87D7EBC2}" type="slidenum">
              <a:rPr lang="en-US"/>
              <a:pPr/>
              <a:t>‹#›</a:t>
            </a:fld>
            <a:endParaRPr lang="en-US"/>
          </a:p>
        </p:txBody>
      </p:sp>
    </p:spTree>
    <p:extLst>
      <p:ext uri="{BB962C8B-B14F-4D97-AF65-F5344CB8AC3E}">
        <p14:creationId xmlns:p14="http://schemas.microsoft.com/office/powerpoint/2010/main" val="206517543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8DE1F8-BE03-4F32-A376-A75183B9E6C9}" type="slidenum">
              <a:rPr lang="en-US"/>
              <a:pPr/>
              <a:t>‹#›</a:t>
            </a:fld>
            <a:endParaRPr lang="en-US"/>
          </a:p>
        </p:txBody>
      </p:sp>
    </p:spTree>
    <p:extLst>
      <p:ext uri="{BB962C8B-B14F-4D97-AF65-F5344CB8AC3E}">
        <p14:creationId xmlns:p14="http://schemas.microsoft.com/office/powerpoint/2010/main" val="180138477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9EEAEC-779D-4AC7-816B-9707854C70FE}" type="slidenum">
              <a:rPr lang="en-US"/>
              <a:pPr/>
              <a:t>‹#›</a:t>
            </a:fld>
            <a:endParaRPr lang="en-US"/>
          </a:p>
        </p:txBody>
      </p:sp>
    </p:spTree>
    <p:extLst>
      <p:ext uri="{BB962C8B-B14F-4D97-AF65-F5344CB8AC3E}">
        <p14:creationId xmlns:p14="http://schemas.microsoft.com/office/powerpoint/2010/main" val="248706033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86F6C6-8738-4CB2-98BD-112636A5D801}" type="slidenum">
              <a:rPr lang="en-US"/>
              <a:pPr/>
              <a:t>‹#›</a:t>
            </a:fld>
            <a:endParaRPr lang="en-US"/>
          </a:p>
        </p:txBody>
      </p:sp>
    </p:spTree>
    <p:extLst>
      <p:ext uri="{BB962C8B-B14F-4D97-AF65-F5344CB8AC3E}">
        <p14:creationId xmlns:p14="http://schemas.microsoft.com/office/powerpoint/2010/main" val="33335395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F07AB2-AB56-4D58-8E62-AECB59A0039F}" type="slidenum">
              <a:rPr lang="en-US"/>
              <a:pPr/>
              <a:t>‹#›</a:t>
            </a:fld>
            <a:endParaRPr lang="en-US"/>
          </a:p>
        </p:txBody>
      </p:sp>
    </p:spTree>
    <p:extLst>
      <p:ext uri="{BB962C8B-B14F-4D97-AF65-F5344CB8AC3E}">
        <p14:creationId xmlns:p14="http://schemas.microsoft.com/office/powerpoint/2010/main" val="72263887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B55883-5333-4D2A-BAD2-FDFB5A4BCBBC}" type="slidenum">
              <a:rPr lang="en-US"/>
              <a:pPr/>
              <a:t>‹#›</a:t>
            </a:fld>
            <a:endParaRPr lang="en-US"/>
          </a:p>
        </p:txBody>
      </p:sp>
    </p:spTree>
    <p:extLst>
      <p:ext uri="{BB962C8B-B14F-4D97-AF65-F5344CB8AC3E}">
        <p14:creationId xmlns:p14="http://schemas.microsoft.com/office/powerpoint/2010/main" val="24034570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82BA37-4625-42DB-A23F-CD919EB141D0}" type="slidenum">
              <a:rPr lang="en-US"/>
              <a:pPr/>
              <a:t>‹#›</a:t>
            </a:fld>
            <a:endParaRPr lang="en-US"/>
          </a:p>
        </p:txBody>
      </p:sp>
    </p:spTree>
    <p:extLst>
      <p:ext uri="{BB962C8B-B14F-4D97-AF65-F5344CB8AC3E}">
        <p14:creationId xmlns:p14="http://schemas.microsoft.com/office/powerpoint/2010/main" val="129190978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57C9EC-2C0A-4FB0-BE75-13EDD96B27C0}" type="slidenum">
              <a:rPr lang="en-US"/>
              <a:pPr/>
              <a:t>‹#›</a:t>
            </a:fld>
            <a:endParaRPr lang="en-US"/>
          </a:p>
        </p:txBody>
      </p:sp>
    </p:spTree>
    <p:extLst>
      <p:ext uri="{BB962C8B-B14F-4D97-AF65-F5344CB8AC3E}">
        <p14:creationId xmlns:p14="http://schemas.microsoft.com/office/powerpoint/2010/main" val="115636931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631468-8F89-40B2-93EF-7EDFA43F6D23}" type="slidenum">
              <a:rPr lang="en-US"/>
              <a:pPr/>
              <a:t>‹#›</a:t>
            </a:fld>
            <a:endParaRPr lang="en-US"/>
          </a:p>
        </p:txBody>
      </p:sp>
    </p:spTree>
    <p:extLst>
      <p:ext uri="{BB962C8B-B14F-4D97-AF65-F5344CB8AC3E}">
        <p14:creationId xmlns:p14="http://schemas.microsoft.com/office/powerpoint/2010/main" val="36656973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318F5A-2002-4273-B0F6-29AF2C3DEC9C}" type="slidenum">
              <a:rPr lang="en-US"/>
              <a:pPr/>
              <a:t>‹#›</a:t>
            </a:fld>
            <a:endParaRPr lang="en-US"/>
          </a:p>
        </p:txBody>
      </p:sp>
    </p:spTree>
    <p:extLst>
      <p:ext uri="{BB962C8B-B14F-4D97-AF65-F5344CB8AC3E}">
        <p14:creationId xmlns:p14="http://schemas.microsoft.com/office/powerpoint/2010/main" val="7949561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1588" y="0"/>
            <a:ext cx="9148762" cy="6851650"/>
            <a:chOff x="1" y="0"/>
            <a:chExt cx="5763" cy="4316"/>
          </a:xfrm>
        </p:grpSpPr>
        <p:sp>
          <p:nvSpPr>
            <p:cNvPr id="7885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5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5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8854" name="Group 6"/>
            <p:cNvGrpSpPr>
              <a:grpSpLocks/>
            </p:cNvGrpSpPr>
            <p:nvPr/>
          </p:nvGrpSpPr>
          <p:grpSpPr bwMode="auto">
            <a:xfrm>
              <a:off x="288" y="0"/>
              <a:ext cx="5098" cy="4316"/>
              <a:chOff x="288" y="0"/>
              <a:chExt cx="5098" cy="4316"/>
            </a:xfrm>
          </p:grpSpPr>
          <p:sp>
            <p:nvSpPr>
              <p:cNvPr id="7885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5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5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5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5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886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6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7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8879" name="Group 31"/>
            <p:cNvGrpSpPr>
              <a:grpSpLocks/>
            </p:cNvGrpSpPr>
            <p:nvPr/>
          </p:nvGrpSpPr>
          <p:grpSpPr bwMode="auto">
            <a:xfrm>
              <a:off x="1" y="392"/>
              <a:ext cx="5758" cy="1571"/>
              <a:chOff x="1" y="392"/>
              <a:chExt cx="5758" cy="1571"/>
            </a:xfrm>
          </p:grpSpPr>
          <p:sp>
            <p:nvSpPr>
              <p:cNvPr id="788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88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88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888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p>
        </p:txBody>
      </p:sp>
      <p:sp>
        <p:nvSpPr>
          <p:cNvPr id="7888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p>
        </p:txBody>
      </p:sp>
      <p:sp>
        <p:nvSpPr>
          <p:cNvPr id="7889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EC55C252-0F70-495C-8A13-826491550187}" type="slidenum">
              <a:rPr lang="en-US"/>
              <a:pPr/>
              <a:t>‹#›</a:t>
            </a:fld>
            <a:endParaRPr lang="en-US"/>
          </a:p>
        </p:txBody>
      </p:sp>
      <p:sp>
        <p:nvSpPr>
          <p:cNvPr id="7889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random/>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a:t>Chapter 3</a:t>
            </a:r>
            <a:r>
              <a:rPr lang="en-US" sz="4800">
                <a:effectLst/>
              </a:rPr>
              <a:t/>
            </a:r>
            <a:br>
              <a:rPr lang="en-US" sz="4800">
                <a:effectLst/>
              </a:rPr>
            </a:br>
            <a:r>
              <a:rPr lang="en-US" sz="4800">
                <a:effectLst/>
              </a:rPr>
              <a:t/>
            </a:r>
            <a:br>
              <a:rPr lang="en-US" sz="4800">
                <a:effectLst/>
              </a:rPr>
            </a:br>
            <a:r>
              <a:rPr lang="en-US" sz="3600">
                <a:effectLst/>
              </a:rPr>
              <a:t>Optical telescopes, radio telescopes, and other technologies advance our understanding of space.</a:t>
            </a:r>
            <a:endParaRPr lang="en-US" sz="4800">
              <a:effectLst/>
            </a:endParaRPr>
          </a:p>
        </p:txBody>
      </p:sp>
      <p:sp>
        <p:nvSpPr>
          <p:cNvPr id="2051" name="Rectangle 3"/>
          <p:cNvSpPr>
            <a:spLocks noGrp="1" noChangeArrowheads="1"/>
          </p:cNvSpPr>
          <p:nvPr>
            <p:ph type="subTitle" idx="1"/>
          </p:nvPr>
        </p:nvSpPr>
        <p:spPr/>
        <p:txBody>
          <a:bodyPr/>
          <a:lstStyle/>
          <a:p>
            <a:pPr>
              <a:lnSpc>
                <a:spcPct val="80000"/>
              </a:lnSpc>
            </a:pPr>
            <a:r>
              <a:rPr lang="en-US" sz="2800"/>
              <a:t>3.1 </a:t>
            </a:r>
          </a:p>
          <a:p>
            <a:pPr>
              <a:lnSpc>
                <a:spcPct val="80000"/>
              </a:lnSpc>
            </a:pPr>
            <a:endParaRPr lang="en-US" sz="2800">
              <a:effectLst/>
            </a:endParaRPr>
          </a:p>
          <a:p>
            <a:pPr>
              <a:lnSpc>
                <a:spcPct val="80000"/>
              </a:lnSpc>
            </a:pPr>
            <a:r>
              <a:rPr lang="en-US" sz="2800">
                <a:effectLst/>
              </a:rPr>
              <a:t>Using Technology to See the Visible 	</a:t>
            </a:r>
          </a:p>
          <a:p>
            <a:pPr>
              <a:lnSpc>
                <a:spcPct val="80000"/>
              </a:lnSpc>
            </a:pPr>
            <a:endParaRPr lang="en-US" sz="2800">
              <a:effectLst/>
            </a:endParaRPr>
          </a:p>
          <a:p>
            <a:pPr>
              <a:lnSpc>
                <a:spcPct val="80000"/>
              </a:lnSpc>
            </a:pPr>
            <a:endParaRPr lang="en-US" sz="2800"/>
          </a:p>
        </p:txBody>
      </p:sp>
    </p:spTree>
  </p:cSld>
  <p:clrMapOvr>
    <a:masterClrMapping/>
  </p:clrMapOvr>
  <p:transition>
    <p:random/>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981075"/>
            <a:ext cx="8229600" cy="5149850"/>
          </a:xfrm>
        </p:spPr>
        <p:txBody>
          <a:bodyPr/>
          <a:lstStyle/>
          <a:p>
            <a:endParaRPr lang="en-US">
              <a:effectLst/>
            </a:endParaRPr>
          </a:p>
          <a:p>
            <a:r>
              <a:rPr lang="en-US">
                <a:effectLst/>
              </a:rPr>
              <a:t>Besides the visible light that optical telescopes can give us, other forms of electromagnetic energy can also give us information about objects in space. 	</a:t>
            </a:r>
          </a:p>
          <a:p>
            <a:endParaRPr lang="en-US"/>
          </a:p>
        </p:txBody>
      </p:sp>
    </p:spTree>
    <p:extLst>
      <p:ext uri="{BB962C8B-B14F-4D97-AF65-F5344CB8AC3E}">
        <p14:creationId xmlns:p14="http://schemas.microsoft.com/office/powerpoint/2010/main" val="1581614314"/>
      </p:ext>
    </p:extLst>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3" y="764704"/>
            <a:ext cx="9068894" cy="5472608"/>
          </a:xfrm>
          <a:prstGeom prst="rect">
            <a:avLst/>
          </a:prstGeom>
        </p:spPr>
      </p:pic>
    </p:spTree>
    <p:extLst>
      <p:ext uri="{BB962C8B-B14F-4D97-AF65-F5344CB8AC3E}">
        <p14:creationId xmlns:p14="http://schemas.microsoft.com/office/powerpoint/2010/main" val="3150550725"/>
      </p:ext>
    </p:extLst>
  </p:cSld>
  <p:clrMapOvr>
    <a:masterClrMapping/>
  </p:clrMapOvr>
  <p:transition>
    <p:cover dir="r"/>
    <p:sndAc>
      <p:stSnd>
        <p:snd r:embed="rId2"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5496" y="981075"/>
            <a:ext cx="9073008" cy="4530725"/>
          </a:xfrm>
        </p:spPr>
        <p:txBody>
          <a:bodyPr/>
          <a:lstStyle/>
          <a:p>
            <a:endParaRPr lang="en-US" sz="2800" dirty="0">
              <a:effectLst/>
            </a:endParaRPr>
          </a:p>
          <a:p>
            <a:r>
              <a:rPr lang="en-US" sz="2800" dirty="0">
                <a:effectLst/>
              </a:rPr>
              <a:t>This energy travels at the speed of light, but has different wavelengths and frequencies from those of visible light. Energy with a short wavelength has a high frequency. Gamma rays are the most dangerous and radio waves are the safest. Visible light is measured in micrometers with 1 micrometer equal to 1 millionth of a meter. 	</a:t>
            </a:r>
          </a:p>
          <a:p>
            <a:endParaRPr lang="en-US" sz="2800" dirty="0">
              <a:effectLst/>
            </a:endParaRPr>
          </a:p>
          <a:p>
            <a:endParaRPr lang="en-US" sz="2800" dirty="0"/>
          </a:p>
        </p:txBody>
      </p:sp>
    </p:spTree>
    <p:extLst>
      <p:ext uri="{BB962C8B-B14F-4D97-AF65-F5344CB8AC3E}">
        <p14:creationId xmlns:p14="http://schemas.microsoft.com/office/powerpoint/2010/main" val="2976714489"/>
      </p:ext>
    </p:extLst>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effectLst/>
              </a:rPr>
              <a:t/>
            </a:r>
            <a:br>
              <a:rPr lang="en-US" sz="4000">
                <a:effectLst/>
              </a:rPr>
            </a:br>
            <a:r>
              <a:rPr lang="en-US" sz="4000">
                <a:effectLst/>
              </a:rPr>
              <a:t>Radio Telescopes 	</a:t>
            </a:r>
            <a:br>
              <a:rPr lang="en-US" sz="4000">
                <a:effectLst/>
              </a:rPr>
            </a:br>
            <a:r>
              <a:rPr lang="en-US" sz="4000">
                <a:effectLst/>
              </a:rPr>
              <a:t/>
            </a:r>
            <a:br>
              <a:rPr lang="en-US" sz="4000">
                <a:effectLst/>
              </a:rPr>
            </a:br>
            <a:endParaRPr lang="en-US" sz="4000">
              <a:effectLst/>
            </a:endParaRPr>
          </a:p>
        </p:txBody>
      </p:sp>
      <p:sp>
        <p:nvSpPr>
          <p:cNvPr id="10243" name="Rectangle 3"/>
          <p:cNvSpPr>
            <a:spLocks noGrp="1" noChangeArrowheads="1"/>
          </p:cNvSpPr>
          <p:nvPr>
            <p:ph type="body" idx="1"/>
          </p:nvPr>
        </p:nvSpPr>
        <p:spPr>
          <a:xfrm>
            <a:off x="0" y="765175"/>
            <a:ext cx="9144000" cy="5040089"/>
          </a:xfrm>
        </p:spPr>
        <p:txBody>
          <a:bodyPr/>
          <a:lstStyle/>
          <a:p>
            <a:pPr>
              <a:lnSpc>
                <a:spcPct val="80000"/>
              </a:lnSpc>
            </a:pPr>
            <a:r>
              <a:rPr lang="en-US" sz="2800" dirty="0" smtClean="0">
                <a:effectLst/>
              </a:rPr>
              <a:t>Radio </a:t>
            </a:r>
            <a:r>
              <a:rPr lang="en-US" sz="2800" dirty="0">
                <a:effectLst/>
              </a:rPr>
              <a:t>waves are received from stars, galaxies, nebulae, the Sun and even some planets. With the development of radio telescopes, astronomers gain an advantage over optical telescopes, because they are not affected by weather, clouds, atmosphere or pollution and can be detected day or night. Much information has been gained about the composition and distribution of matter in space, namely neutral hydrogen, which makes up a large proportion of matter in our Milky Way galaxy. Radio telescopes are made of metal mesh and resemble a satellite dish, but are much larger, curved inward and have a receiver in the center. </a:t>
            </a:r>
          </a:p>
        </p:txBody>
      </p:sp>
    </p:spTree>
    <p:extLst>
      <p:ext uri="{BB962C8B-B14F-4D97-AF65-F5344CB8AC3E}">
        <p14:creationId xmlns:p14="http://schemas.microsoft.com/office/powerpoint/2010/main" val="2642994770"/>
      </p:ext>
    </p:extLst>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125538"/>
            <a:ext cx="8218487" cy="1139825"/>
          </a:xfrm>
        </p:spPr>
        <p:txBody>
          <a:bodyPr/>
          <a:lstStyle/>
          <a:p>
            <a:r>
              <a:rPr lang="en-US" sz="4000">
                <a:effectLst/>
              </a:rPr>
              <a:t/>
            </a:r>
            <a:br>
              <a:rPr lang="en-US" sz="4000">
                <a:effectLst/>
              </a:rPr>
            </a:br>
            <a:r>
              <a:rPr lang="en-US" sz="4000">
                <a:effectLst/>
              </a:rPr>
              <a:t/>
            </a:r>
            <a:br>
              <a:rPr lang="en-US" sz="4000">
                <a:effectLst/>
              </a:rPr>
            </a:br>
            <a:r>
              <a:rPr lang="en-US" sz="4000">
                <a:effectLst/>
              </a:rPr>
              <a:t>Radio telescope in </a:t>
            </a:r>
            <a:br>
              <a:rPr lang="en-US" sz="4000">
                <a:effectLst/>
              </a:rPr>
            </a:br>
            <a:r>
              <a:rPr lang="en-US" sz="4000">
                <a:effectLst/>
              </a:rPr>
              <a:t>Arecibo, Puerto Rico. </a:t>
            </a:r>
            <a:br>
              <a:rPr lang="en-US" sz="4000">
                <a:effectLst/>
              </a:rPr>
            </a:br>
            <a:r>
              <a:rPr lang="en-US" sz="4000">
                <a:effectLst/>
              </a:rPr>
              <a:t>p. 442 text  </a:t>
            </a:r>
            <a:br>
              <a:rPr lang="en-US" sz="4000">
                <a:effectLst/>
              </a:rPr>
            </a:br>
            <a:r>
              <a:rPr lang="en-US" sz="4000">
                <a:effectLst/>
              </a:rPr>
              <a:t>	</a:t>
            </a:r>
            <a:br>
              <a:rPr lang="en-US" sz="4000">
                <a:effectLst/>
              </a:rPr>
            </a:br>
            <a:r>
              <a:rPr lang="en-US" sz="4000">
                <a:effectLst/>
              </a:rPr>
              <a:t/>
            </a:r>
            <a:br>
              <a:rPr lang="en-US" sz="4000">
                <a:effectLst/>
              </a:rPr>
            </a:br>
            <a:endParaRPr lang="en-US" sz="4000">
              <a:effectLst/>
            </a:endParaRPr>
          </a:p>
        </p:txBody>
      </p:sp>
      <p:pic>
        <p:nvPicPr>
          <p:cNvPr id="11268"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771775" y="2924175"/>
            <a:ext cx="4021138" cy="2771775"/>
          </a:xfrm>
          <a:noFill/>
          <a:ln/>
        </p:spPr>
      </p:pic>
    </p:spTree>
    <p:extLst>
      <p:ext uri="{BB962C8B-B14F-4D97-AF65-F5344CB8AC3E}">
        <p14:creationId xmlns:p14="http://schemas.microsoft.com/office/powerpoint/2010/main" val="3665088499"/>
      </p:ext>
    </p:extLst>
  </p:cSld>
  <p:clrMapOvr>
    <a:masterClrMapping/>
  </p:clrMapOvr>
  <p:transition>
    <p:checker dir="vert"/>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effectLst/>
              </a:rPr>
              <a:t/>
            </a:r>
            <a:br>
              <a:rPr lang="en-US" sz="4000">
                <a:effectLst/>
              </a:rPr>
            </a:br>
            <a:r>
              <a:rPr lang="en-US" sz="4000">
                <a:effectLst/>
              </a:rPr>
              <a:t>Radio Interferometry 	</a:t>
            </a:r>
            <a:br>
              <a:rPr lang="en-US" sz="4000">
                <a:effectLst/>
              </a:rPr>
            </a:br>
            <a:r>
              <a:rPr lang="en-US" sz="4000">
                <a:effectLst/>
              </a:rPr>
              <a:t/>
            </a:r>
            <a:br>
              <a:rPr lang="en-US" sz="4000">
                <a:effectLst/>
              </a:rPr>
            </a:br>
            <a:endParaRPr lang="en-US" sz="4000">
              <a:effectLst/>
            </a:endParaRPr>
          </a:p>
        </p:txBody>
      </p:sp>
      <p:sp>
        <p:nvSpPr>
          <p:cNvPr id="12291" name="Rectangle 3"/>
          <p:cNvSpPr>
            <a:spLocks noGrp="1" noChangeArrowheads="1"/>
          </p:cNvSpPr>
          <p:nvPr>
            <p:ph type="body" idx="1"/>
          </p:nvPr>
        </p:nvSpPr>
        <p:spPr>
          <a:xfrm>
            <a:off x="0" y="981075"/>
            <a:ext cx="9144000" cy="3168005"/>
          </a:xfrm>
        </p:spPr>
        <p:txBody>
          <a:bodyPr/>
          <a:lstStyle/>
          <a:p>
            <a:pPr>
              <a:lnSpc>
                <a:spcPct val="80000"/>
              </a:lnSpc>
            </a:pPr>
            <a:r>
              <a:rPr lang="en-US" sz="2800" dirty="0">
                <a:effectLst/>
              </a:rPr>
              <a:t>By combining several small radio telescopes ( just like they do with optical telescopes ) greater resolving power can be achieved. This is referred to as radio interferometry, improving the accuracy and performance of the image in making radio maps. The greater the distance between the radio telescopes the more accurately they can measure position. </a:t>
            </a:r>
          </a:p>
          <a:p>
            <a:pPr>
              <a:lnSpc>
                <a:spcPct val="80000"/>
              </a:lnSpc>
            </a:pPr>
            <a:endParaRPr lang="en-US" sz="2800" dirty="0"/>
          </a:p>
        </p:txBody>
      </p:sp>
    </p:spTree>
    <p:extLst>
      <p:ext uri="{BB962C8B-B14F-4D97-AF65-F5344CB8AC3E}">
        <p14:creationId xmlns:p14="http://schemas.microsoft.com/office/powerpoint/2010/main" val="2312884938"/>
      </p:ext>
    </p:extLst>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16632"/>
            <a:ext cx="8229600" cy="558899"/>
          </a:xfrm>
        </p:spPr>
        <p:txBody>
          <a:bodyPr/>
          <a:lstStyle/>
          <a:p>
            <a:r>
              <a:rPr lang="en-US" dirty="0">
                <a:effectLst/>
              </a:rPr>
              <a:t>Arrays</a:t>
            </a:r>
            <a:endParaRPr lang="en-US" dirty="0"/>
          </a:p>
        </p:txBody>
      </p:sp>
      <p:sp>
        <p:nvSpPr>
          <p:cNvPr id="5" name="Content Placeholder 4"/>
          <p:cNvSpPr>
            <a:spLocks noGrp="1"/>
          </p:cNvSpPr>
          <p:nvPr>
            <p:ph sz="half" idx="1"/>
          </p:nvPr>
        </p:nvSpPr>
        <p:spPr>
          <a:xfrm>
            <a:off x="-34078" y="675531"/>
            <a:ext cx="9178077" cy="1529333"/>
          </a:xfrm>
        </p:spPr>
        <p:txBody>
          <a:bodyPr/>
          <a:lstStyle/>
          <a:p>
            <a:r>
              <a:rPr lang="en-US" sz="2800" dirty="0">
                <a:effectLst/>
              </a:rPr>
              <a:t>Arrays, like the Very Large Array in </a:t>
            </a:r>
            <a:r>
              <a:rPr lang="en-US" sz="2800" dirty="0" err="1">
                <a:effectLst/>
              </a:rPr>
              <a:t>Sorocco</a:t>
            </a:r>
            <a:r>
              <a:rPr lang="en-US" sz="2800" dirty="0">
                <a:effectLst/>
              </a:rPr>
              <a:t>, New Mexico, which uses 27 telescopes arranged in a Y, can improve accuracy even more.</a:t>
            </a:r>
            <a:endParaRPr lang="en-US" sz="2800" b="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3645024"/>
            <a:ext cx="4086200" cy="306465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2202226"/>
            <a:ext cx="4317849" cy="2810949"/>
          </a:xfrm>
          <a:prstGeom prst="rect">
            <a:avLst/>
          </a:prstGeom>
        </p:spPr>
      </p:pic>
    </p:spTree>
    <p:extLst>
      <p:ext uri="{BB962C8B-B14F-4D97-AF65-F5344CB8AC3E}">
        <p14:creationId xmlns:p14="http://schemas.microsoft.com/office/powerpoint/2010/main" val="4007328879"/>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44624"/>
            <a:ext cx="9144000" cy="720080"/>
          </a:xfrm>
        </p:spPr>
        <p:txBody>
          <a:bodyPr/>
          <a:lstStyle/>
          <a:p>
            <a:r>
              <a:rPr lang="en-US" sz="3600" dirty="0" smtClean="0">
                <a:effectLst/>
              </a:rPr>
              <a:t>Viewing </a:t>
            </a:r>
            <a:r>
              <a:rPr lang="en-US" sz="3600" dirty="0">
                <a:effectLst/>
              </a:rPr>
              <a:t>More Than What The Eye </a:t>
            </a:r>
            <a:r>
              <a:rPr lang="en-US" sz="3600" dirty="0" smtClean="0">
                <a:effectLst/>
              </a:rPr>
              <a:t>Can See</a:t>
            </a:r>
            <a:endParaRPr lang="en-US" sz="4000" dirty="0">
              <a:effectLst/>
            </a:endParaRPr>
          </a:p>
        </p:txBody>
      </p:sp>
      <p:sp>
        <p:nvSpPr>
          <p:cNvPr id="14339" name="Rectangle 3"/>
          <p:cNvSpPr>
            <a:spLocks noGrp="1" noChangeArrowheads="1"/>
          </p:cNvSpPr>
          <p:nvPr>
            <p:ph type="body" idx="1"/>
          </p:nvPr>
        </p:nvSpPr>
        <p:spPr>
          <a:xfrm>
            <a:off x="0" y="764705"/>
            <a:ext cx="9108504" cy="4104456"/>
          </a:xfrm>
        </p:spPr>
        <p:txBody>
          <a:bodyPr/>
          <a:lstStyle/>
          <a:p>
            <a:pPr>
              <a:lnSpc>
                <a:spcPct val="80000"/>
              </a:lnSpc>
              <a:buFont typeface="Wingdings" panose="05000000000000000000" pitchFamily="2" charset="2"/>
              <a:buNone/>
            </a:pPr>
            <a:r>
              <a:rPr lang="en-US" sz="2400" dirty="0">
                <a:effectLst/>
              </a:rPr>
              <a:t>   Ultraviolet radiation is absorbed by the atmosphere and therefore cannot be studied very well from Earth. A distant planet orbiting a distant star cannot be seen because of the bright light from its star. However, when viewed in the infrared spectrum through a radio telescope, the stars brightness dims and the planets brightness peaks. The Keck Observatory in Hawaii is actively searching for planets, with its radio telescope. Other discoveries include fluctuations in microwave energy left over from the formation of the universe; X-rays emitted from black holes and pulsating stars; and huge bursts of gamma rays appearing without warning and then fading just as quickly. 		</a:t>
            </a:r>
          </a:p>
          <a:p>
            <a:pPr>
              <a:lnSpc>
                <a:spcPct val="80000"/>
              </a:lnSpc>
            </a:pPr>
            <a:endParaRPr lang="en-US" sz="2400" dirty="0">
              <a:effectLst/>
            </a:endParaRPr>
          </a:p>
          <a:p>
            <a:pPr>
              <a:lnSpc>
                <a:spcPct val="80000"/>
              </a:lnSpc>
            </a:pPr>
            <a:endParaRPr lang="en-US" sz="2400" dirty="0"/>
          </a:p>
        </p:txBody>
      </p:sp>
    </p:spTree>
    <p:extLst>
      <p:ext uri="{BB962C8B-B14F-4D97-AF65-F5344CB8AC3E}">
        <p14:creationId xmlns:p14="http://schemas.microsoft.com/office/powerpoint/2010/main" val="2784611192"/>
      </p:ext>
    </p:extLst>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981"/>
            <a:ext cx="8229600" cy="630907"/>
          </a:xfrm>
        </p:spPr>
        <p:txBody>
          <a:bodyPr/>
          <a:lstStyle/>
          <a:p>
            <a:r>
              <a:rPr lang="en-US" sz="4000" dirty="0" smtClean="0">
                <a:effectLst/>
              </a:rPr>
              <a:t>Space </a:t>
            </a:r>
            <a:r>
              <a:rPr lang="en-US" sz="4000" dirty="0">
                <a:effectLst/>
              </a:rPr>
              <a:t>Probes 	</a:t>
            </a:r>
          </a:p>
        </p:txBody>
      </p:sp>
      <p:sp>
        <p:nvSpPr>
          <p:cNvPr id="15363" name="Rectangle 3"/>
          <p:cNvSpPr>
            <a:spLocks noGrp="1" noChangeArrowheads="1"/>
          </p:cNvSpPr>
          <p:nvPr>
            <p:ph type="body" idx="1"/>
          </p:nvPr>
        </p:nvSpPr>
        <p:spPr>
          <a:xfrm>
            <a:off x="0" y="643888"/>
            <a:ext cx="9144000" cy="3816424"/>
          </a:xfrm>
        </p:spPr>
        <p:txBody>
          <a:bodyPr/>
          <a:lstStyle/>
          <a:p>
            <a:pPr>
              <a:lnSpc>
                <a:spcPct val="80000"/>
              </a:lnSpc>
            </a:pPr>
            <a:r>
              <a:rPr lang="en-US" sz="2800" dirty="0" smtClean="0">
                <a:effectLst/>
              </a:rPr>
              <a:t>Observation </a:t>
            </a:r>
            <a:r>
              <a:rPr lang="en-US" sz="2800" dirty="0">
                <a:effectLst/>
              </a:rPr>
              <a:t>equipment is sent out into space to explore distant areas of our solar system. Space probes are unmanned satellites or remote-controlled ‘landers’ that put equipment on or close to planets where no 	</a:t>
            </a:r>
          </a:p>
          <a:p>
            <a:pPr>
              <a:lnSpc>
                <a:spcPct val="80000"/>
              </a:lnSpc>
            </a:pPr>
            <a:r>
              <a:rPr lang="en-US" sz="2800" dirty="0">
                <a:effectLst/>
              </a:rPr>
              <a:t>human has gone before. Probes have done remote sensing on Mercury and Jupiter, taken soil samples </a:t>
            </a:r>
          </a:p>
          <a:p>
            <a:pPr>
              <a:lnSpc>
                <a:spcPct val="80000"/>
              </a:lnSpc>
            </a:pPr>
            <a:r>
              <a:rPr lang="en-US" sz="2800" dirty="0">
                <a:effectLst/>
              </a:rPr>
              <a:t>on Mars, landed on Venus, and studied Saturn’s rings up close. (See chart in SIA p. 444). 	</a:t>
            </a:r>
          </a:p>
          <a:p>
            <a:pPr>
              <a:lnSpc>
                <a:spcPct val="80000"/>
              </a:lnSpc>
            </a:pPr>
            <a:endParaRPr lang="en-US" sz="2800" dirty="0">
              <a:effectLst/>
            </a:endParaRPr>
          </a:p>
          <a:p>
            <a:pPr>
              <a:lnSpc>
                <a:spcPct val="80000"/>
              </a:lnSpc>
            </a:pPr>
            <a:endParaRPr lang="en-US" sz="2800" dirty="0">
              <a:effectLst/>
            </a:endParaRPr>
          </a:p>
          <a:p>
            <a:pPr>
              <a:lnSpc>
                <a:spcPct val="80000"/>
              </a:lnSpc>
            </a:pPr>
            <a:endParaRPr lang="en-US" sz="2800" dirty="0">
              <a:effectLst/>
            </a:endParaRPr>
          </a:p>
          <a:p>
            <a:pPr>
              <a:lnSpc>
                <a:spcPct val="80000"/>
              </a:lnSpc>
            </a:pPr>
            <a:endParaRPr lang="en-US" sz="28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875"/>
          <a:stretch/>
        </p:blipFill>
        <p:spPr>
          <a:xfrm>
            <a:off x="3201406" y="4365104"/>
            <a:ext cx="5934075" cy="2412226"/>
          </a:xfrm>
          <a:prstGeom prst="rect">
            <a:avLst/>
          </a:prstGeom>
        </p:spPr>
      </p:pic>
    </p:spTree>
    <p:extLst>
      <p:ext uri="{BB962C8B-B14F-4D97-AF65-F5344CB8AC3E}">
        <p14:creationId xmlns:p14="http://schemas.microsoft.com/office/powerpoint/2010/main" val="3226079863"/>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88640"/>
            <a:ext cx="9036496" cy="2592263"/>
          </a:xfrm>
        </p:spPr>
        <p:txBody>
          <a:bodyPr/>
          <a:lstStyle/>
          <a:p>
            <a:r>
              <a:rPr lang="en-US" sz="2800" dirty="0" smtClean="0">
                <a:effectLst/>
              </a:rPr>
              <a:t>Recent probes to explore </a:t>
            </a:r>
            <a:r>
              <a:rPr lang="en-US" sz="2800" dirty="0" smtClean="0">
                <a:effectLst/>
              </a:rPr>
              <a:t>Mars, </a:t>
            </a:r>
            <a:r>
              <a:rPr lang="en-US" sz="2800" dirty="0">
                <a:effectLst/>
              </a:rPr>
              <a:t>Spirit and </a:t>
            </a:r>
            <a:r>
              <a:rPr lang="en-US" sz="2800" dirty="0" smtClean="0">
                <a:effectLst/>
              </a:rPr>
              <a:t>Opportunity, are </a:t>
            </a:r>
            <a:r>
              <a:rPr lang="en-US" sz="2800" dirty="0" smtClean="0">
                <a:effectLst/>
              </a:rPr>
              <a:t>still there. They were looking </a:t>
            </a:r>
            <a:r>
              <a:rPr lang="en-US" sz="2800" dirty="0">
                <a:effectLst/>
              </a:rPr>
              <a:t>for evidence of water to determine if Mars at one time could have sustained life</a:t>
            </a:r>
            <a:r>
              <a:rPr lang="en-US" sz="2800" dirty="0" smtClean="0">
                <a:effectLst/>
              </a:rPr>
              <a:t>.</a:t>
            </a:r>
          </a:p>
          <a:p>
            <a:r>
              <a:rPr lang="en-US" sz="2800" dirty="0" smtClean="0">
                <a:effectLst/>
              </a:rPr>
              <a:t>Curiosity is larger and more sophisticated.</a:t>
            </a:r>
            <a:endParaRPr lang="en-US" sz="2800" dirty="0">
              <a:effectLs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191" b="2650"/>
          <a:stretch/>
        </p:blipFill>
        <p:spPr>
          <a:xfrm>
            <a:off x="107504" y="2603386"/>
            <a:ext cx="8856984" cy="4254614"/>
          </a:xfrm>
          <a:prstGeom prst="rect">
            <a:avLst/>
          </a:prstGeom>
        </p:spPr>
      </p:pic>
    </p:spTree>
    <p:extLst>
      <p:ext uri="{BB962C8B-B14F-4D97-AF65-F5344CB8AC3E}">
        <p14:creationId xmlns:p14="http://schemas.microsoft.com/office/powerpoint/2010/main" val="819420722"/>
      </p:ext>
    </p:extLst>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a:effectLst/>
              </a:rPr>
              <a:t/>
            </a:r>
            <a:br>
              <a:rPr lang="en-US" sz="4000">
                <a:effectLst/>
              </a:rPr>
            </a:br>
            <a:r>
              <a:rPr lang="en-US" sz="4000">
                <a:effectLst/>
              </a:rPr>
              <a:t>Optical Telescopes 	</a:t>
            </a:r>
            <a:br>
              <a:rPr lang="en-US" sz="4000">
                <a:effectLst/>
              </a:rPr>
            </a:br>
            <a:r>
              <a:rPr lang="en-US" sz="4000">
                <a:effectLst/>
              </a:rPr>
              <a:t/>
            </a:r>
            <a:br>
              <a:rPr lang="en-US" sz="4000">
                <a:effectLst/>
              </a:rPr>
            </a:br>
            <a:endParaRPr lang="en-US" sz="4000">
              <a:effectLst/>
            </a:endParaRPr>
          </a:p>
        </p:txBody>
      </p:sp>
      <p:sp>
        <p:nvSpPr>
          <p:cNvPr id="81923" name="Rectangle 3"/>
          <p:cNvSpPr>
            <a:spLocks noGrp="1" noChangeArrowheads="1"/>
          </p:cNvSpPr>
          <p:nvPr>
            <p:ph type="body" idx="1"/>
          </p:nvPr>
        </p:nvSpPr>
        <p:spPr>
          <a:xfrm>
            <a:off x="468313" y="1196975"/>
            <a:ext cx="8229600" cy="4530725"/>
          </a:xfrm>
        </p:spPr>
        <p:txBody>
          <a:bodyPr/>
          <a:lstStyle/>
          <a:p>
            <a:endParaRPr lang="en-US" sz="2800">
              <a:effectLst/>
            </a:endParaRPr>
          </a:p>
          <a:p>
            <a:r>
              <a:rPr lang="en-US" sz="2800">
                <a:effectLst/>
              </a:rPr>
              <a:t>In 1608, Hans Lippershey made one of the first telescopes – but it was Galileo Galilei who made practical use of it. Optical telescopes are ‘light collectors’. The series of lenses or mirrors enable the optical device to collect and focus the light from stars. </a:t>
            </a:r>
          </a:p>
          <a:p>
            <a:r>
              <a:rPr lang="en-US" sz="2800">
                <a:effectLst/>
              </a:rPr>
              <a:t>There are two types of optical telescopes: </a:t>
            </a:r>
          </a:p>
          <a:p>
            <a:pPr>
              <a:buFont typeface="Wingdings" panose="05000000000000000000" pitchFamily="2" charset="2"/>
              <a:buNone/>
            </a:pPr>
            <a:endParaRPr lang="en-US" sz="2800">
              <a:effectLst/>
            </a:endParaRPr>
          </a:p>
          <a:p>
            <a:endParaRPr lang="en-US" sz="2800">
              <a:effectLst/>
            </a:endParaRPr>
          </a:p>
          <a:p>
            <a:endParaRPr lang="en-US" sz="280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8114" y="116633"/>
            <a:ext cx="9144000" cy="2880319"/>
          </a:xfrm>
        </p:spPr>
        <p:txBody>
          <a:bodyPr/>
          <a:lstStyle/>
          <a:p>
            <a:pPr>
              <a:lnSpc>
                <a:spcPct val="90000"/>
              </a:lnSpc>
            </a:pPr>
            <a:r>
              <a:rPr lang="en-US" dirty="0" smtClean="0">
                <a:effectLst/>
              </a:rPr>
              <a:t>The </a:t>
            </a:r>
            <a:r>
              <a:rPr lang="en-US" dirty="0">
                <a:effectLst/>
              </a:rPr>
              <a:t>only place that has been explored by humans in space, other than our Earth is the Moon. Apollo 11 was the first landing and there have been many others since. The next step is to establish a base for interplanetary manned missions to Mars.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726"/>
          <a:stretch/>
        </p:blipFill>
        <p:spPr>
          <a:xfrm>
            <a:off x="2915816" y="2780928"/>
            <a:ext cx="6120680" cy="39604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996951"/>
            <a:ext cx="2777683" cy="3124893"/>
          </a:xfrm>
          <a:prstGeom prst="rect">
            <a:avLst/>
          </a:prstGeom>
        </p:spPr>
      </p:pic>
    </p:spTree>
    <p:extLst>
      <p:ext uri="{BB962C8B-B14F-4D97-AF65-F5344CB8AC3E}">
        <p14:creationId xmlns:p14="http://schemas.microsoft.com/office/powerpoint/2010/main" val="3346831794"/>
      </p:ext>
    </p:extLst>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lvl="0"/>
            <a:r>
              <a:rPr lang="en-US" sz="4400" dirty="0">
                <a:effectLst/>
              </a:rPr>
              <a:t>3.1 Tech to see the visible better</a:t>
            </a:r>
          </a:p>
          <a:p>
            <a:pPr lvl="1"/>
            <a:r>
              <a:rPr lang="en-US" sz="4000" dirty="0">
                <a:effectLst/>
              </a:rPr>
              <a:t>P. 439 # 1-9</a:t>
            </a:r>
          </a:p>
          <a:p>
            <a:pPr lvl="0"/>
            <a:r>
              <a:rPr lang="en-US" sz="4400" dirty="0">
                <a:effectLst/>
              </a:rPr>
              <a:t>3.2 Tech to see the invisible</a:t>
            </a:r>
          </a:p>
          <a:p>
            <a:pPr lvl="1"/>
            <a:r>
              <a:rPr lang="en-US" sz="4000" dirty="0">
                <a:effectLst/>
              </a:rPr>
              <a:t>P. 445 # 1-7</a:t>
            </a:r>
            <a:endParaRPr lang="en-US" sz="4000" dirty="0"/>
          </a:p>
        </p:txBody>
      </p:sp>
    </p:spTree>
    <p:extLst>
      <p:ext uri="{BB962C8B-B14F-4D97-AF65-F5344CB8AC3E}">
        <p14:creationId xmlns:p14="http://schemas.microsoft.com/office/powerpoint/2010/main" val="384833124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052513"/>
            <a:ext cx="7772400" cy="1736725"/>
          </a:xfrm>
        </p:spPr>
        <p:txBody>
          <a:bodyPr/>
          <a:lstStyle/>
          <a:p>
            <a:r>
              <a:rPr lang="en-US">
                <a:effectLst/>
              </a:rPr>
              <a:t>3.3.</a:t>
            </a:r>
          </a:p>
        </p:txBody>
      </p:sp>
      <p:sp>
        <p:nvSpPr>
          <p:cNvPr id="2051" name="Rectangle 3"/>
          <p:cNvSpPr>
            <a:spLocks noGrp="1" noChangeArrowheads="1"/>
          </p:cNvSpPr>
          <p:nvPr>
            <p:ph type="subTitle" idx="1"/>
          </p:nvPr>
        </p:nvSpPr>
        <p:spPr>
          <a:xfrm>
            <a:off x="1331640" y="2996952"/>
            <a:ext cx="6400800" cy="1224334"/>
          </a:xfrm>
        </p:spPr>
        <p:txBody>
          <a:bodyPr/>
          <a:lstStyle/>
          <a:p>
            <a:r>
              <a:rPr lang="en-US" dirty="0" smtClean="0">
                <a:effectLst/>
              </a:rPr>
              <a:t>Using </a:t>
            </a:r>
            <a:r>
              <a:rPr lang="en-US" dirty="0">
                <a:effectLst/>
              </a:rPr>
              <a:t>Technology to Interpret Space </a:t>
            </a:r>
          </a:p>
          <a:p>
            <a:endParaRPr lang="en-US" dirty="0"/>
          </a:p>
        </p:txBody>
      </p:sp>
    </p:spTree>
    <p:extLst>
      <p:ext uri="{BB962C8B-B14F-4D97-AF65-F5344CB8AC3E}">
        <p14:creationId xmlns:p14="http://schemas.microsoft.com/office/powerpoint/2010/main" val="383563228"/>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552" y="116632"/>
            <a:ext cx="8229600" cy="648047"/>
          </a:xfrm>
        </p:spPr>
        <p:txBody>
          <a:bodyPr/>
          <a:lstStyle/>
          <a:p>
            <a:r>
              <a:rPr lang="en-US" sz="4000" dirty="0">
                <a:effectLst/>
              </a:rPr>
              <a:t/>
            </a:r>
            <a:br>
              <a:rPr lang="en-US" sz="4000" dirty="0">
                <a:effectLst/>
              </a:rPr>
            </a:br>
            <a:r>
              <a:rPr lang="en-US" sz="4000" dirty="0">
                <a:effectLst/>
              </a:rPr>
              <a:t>Measuring Distance 	</a:t>
            </a:r>
            <a:br>
              <a:rPr lang="en-US" sz="4000" dirty="0">
                <a:effectLst/>
              </a:rPr>
            </a:br>
            <a:endParaRPr lang="en-US" sz="4000" dirty="0">
              <a:effectLst/>
            </a:endParaRPr>
          </a:p>
        </p:txBody>
      </p:sp>
      <p:sp>
        <p:nvSpPr>
          <p:cNvPr id="7171" name="Rectangle 3"/>
          <p:cNvSpPr>
            <a:spLocks noGrp="1" noChangeArrowheads="1"/>
          </p:cNvSpPr>
          <p:nvPr>
            <p:ph type="body" idx="1"/>
          </p:nvPr>
        </p:nvSpPr>
        <p:spPr>
          <a:xfrm>
            <a:off x="0" y="764679"/>
            <a:ext cx="9108504" cy="1756792"/>
          </a:xfrm>
        </p:spPr>
        <p:txBody>
          <a:bodyPr/>
          <a:lstStyle/>
          <a:p>
            <a:r>
              <a:rPr lang="en-US" dirty="0" smtClean="0">
                <a:effectLst/>
              </a:rPr>
              <a:t>Triangulation </a:t>
            </a:r>
            <a:r>
              <a:rPr lang="en-US" dirty="0">
                <a:effectLst/>
              </a:rPr>
              <a:t>and Parallax are two ways to measure distances indirectly, on the ground, or in space. </a:t>
            </a:r>
          </a:p>
        </p:txBody>
      </p:sp>
    </p:spTree>
    <p:extLst>
      <p:ext uri="{BB962C8B-B14F-4D97-AF65-F5344CB8AC3E}">
        <p14:creationId xmlns:p14="http://schemas.microsoft.com/office/powerpoint/2010/main" val="92746643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68" decel="100000"/>
                                        <p:tgtEl>
                                          <p:spTgt spid="7170"/>
                                        </p:tgtEl>
                                      </p:cBhvr>
                                    </p:animEffect>
                                    <p:animScale>
                                      <p:cBhvr>
                                        <p:cTn id="8" dur="768" decel="100000"/>
                                        <p:tgtEl>
                                          <p:spTgt spid="7170"/>
                                        </p:tgtEl>
                                      </p:cBhvr>
                                      <p:from x="10000" y="10000"/>
                                      <p:to x="200000" y="450000"/>
                                    </p:animScale>
                                    <p:animScale>
                                      <p:cBhvr>
                                        <p:cTn id="9" dur="1230" accel="100000" fill="hold">
                                          <p:stCondLst>
                                            <p:cond delay="768"/>
                                          </p:stCondLst>
                                        </p:cTn>
                                        <p:tgtEl>
                                          <p:spTgt spid="7170"/>
                                        </p:tgtEl>
                                      </p:cBhvr>
                                      <p:from x="200000" y="450000"/>
                                      <p:to x="100000" y="100000"/>
                                    </p:animScale>
                                    <p:set>
                                      <p:cBhvr>
                                        <p:cTn id="10" dur="768" fill="hold"/>
                                        <p:tgtEl>
                                          <p:spTgt spid="7170"/>
                                        </p:tgtEl>
                                        <p:attrNameLst>
                                          <p:attrName>ppt_x</p:attrName>
                                        </p:attrNameLst>
                                      </p:cBhvr>
                                      <p:to>
                                        <p:strVal val="(0.5)"/>
                                      </p:to>
                                    </p:set>
                                    <p:anim from="(0.5)" to="(#ppt_x)" calcmode="lin" valueType="num">
                                      <p:cBhvr>
                                        <p:cTn id="11" dur="1230" accel="100000" fill="hold">
                                          <p:stCondLst>
                                            <p:cond delay="768"/>
                                          </p:stCondLst>
                                        </p:cTn>
                                        <p:tgtEl>
                                          <p:spTgt spid="7170"/>
                                        </p:tgtEl>
                                        <p:attrNameLst>
                                          <p:attrName>ppt_x</p:attrName>
                                        </p:attrNameLst>
                                      </p:cBhvr>
                                    </p:anim>
                                    <p:set>
                                      <p:cBhvr>
                                        <p:cTn id="12" dur="768" fill="hold"/>
                                        <p:tgtEl>
                                          <p:spTgt spid="7170"/>
                                        </p:tgtEl>
                                        <p:attrNameLst>
                                          <p:attrName>ppt_y</p:attrName>
                                        </p:attrNameLst>
                                      </p:cBhvr>
                                      <p:to>
                                        <p:strVal val="(#ppt_y+0.4)"/>
                                      </p:to>
                                    </p:set>
                                    <p:anim from="(#ppt_y+0.4)" to="(#ppt_y)" calcmode="lin" valueType="num">
                                      <p:cBhvr>
                                        <p:cTn id="13" dur="1230" accel="100000" fill="hold">
                                          <p:stCondLst>
                                            <p:cond delay="768"/>
                                          </p:stCondLst>
                                        </p:cTn>
                                        <p:tgtEl>
                                          <p:spTgt spid="71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calcmode="lin" valueType="num">
                                      <p:cBhvr>
                                        <p:cTn id="18"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1723" y="116632"/>
            <a:ext cx="8229600" cy="593847"/>
          </a:xfrm>
        </p:spPr>
        <p:txBody>
          <a:bodyPr/>
          <a:lstStyle/>
          <a:p>
            <a:r>
              <a:rPr lang="en-US" sz="4000" dirty="0">
                <a:effectLst/>
              </a:rPr>
              <a:t/>
            </a:r>
            <a:br>
              <a:rPr lang="en-US" sz="4000" dirty="0">
                <a:effectLst/>
              </a:rPr>
            </a:br>
            <a:r>
              <a:rPr lang="en-US" sz="4000" dirty="0">
                <a:effectLst/>
              </a:rPr>
              <a:t>Triangulation 	</a:t>
            </a:r>
            <a:br>
              <a:rPr lang="en-US" sz="4000" dirty="0">
                <a:effectLst/>
              </a:rPr>
            </a:br>
            <a:endParaRPr lang="en-US" sz="4000" dirty="0">
              <a:effectLst/>
            </a:endParaRPr>
          </a:p>
        </p:txBody>
      </p:sp>
      <p:sp>
        <p:nvSpPr>
          <p:cNvPr id="8195" name="Rectangle 3"/>
          <p:cNvSpPr>
            <a:spLocks noGrp="1" noChangeArrowheads="1"/>
          </p:cNvSpPr>
          <p:nvPr>
            <p:ph type="body" idx="1"/>
          </p:nvPr>
        </p:nvSpPr>
        <p:spPr>
          <a:xfrm>
            <a:off x="-5477" y="871661"/>
            <a:ext cx="9144000" cy="3781476"/>
          </a:xfrm>
        </p:spPr>
        <p:txBody>
          <a:bodyPr/>
          <a:lstStyle/>
          <a:p>
            <a:pPr>
              <a:lnSpc>
                <a:spcPct val="80000"/>
              </a:lnSpc>
            </a:pPr>
            <a:r>
              <a:rPr lang="en-US" sz="2800" dirty="0" smtClean="0">
                <a:effectLst/>
              </a:rPr>
              <a:t>Triangulation </a:t>
            </a:r>
            <a:r>
              <a:rPr lang="en-US" sz="2800" dirty="0">
                <a:effectLst/>
              </a:rPr>
              <a:t>is based on the geometry of a triangle. By measuring the angles between the baseline and a target object, you can determine the distance to that object. 	</a:t>
            </a:r>
          </a:p>
          <a:p>
            <a:pPr>
              <a:lnSpc>
                <a:spcPct val="80000"/>
              </a:lnSpc>
            </a:pPr>
            <a:endParaRPr lang="en-US" sz="2800" dirty="0">
              <a:effectLst/>
            </a:endParaRPr>
          </a:p>
          <a:p>
            <a:pPr>
              <a:lnSpc>
                <a:spcPct val="80000"/>
              </a:lnSpc>
            </a:pPr>
            <a:r>
              <a:rPr lang="en-US" sz="2800" dirty="0">
                <a:effectLst/>
              </a:rPr>
              <a:t>To measure the distance indirectly, you need to know the length of one side of the triangle (baseline) and the size of the angles created when imaginary lines are drawn from the ends of the baseline to the object. 	</a:t>
            </a:r>
          </a:p>
        </p:txBody>
      </p:sp>
    </p:spTree>
    <p:extLst>
      <p:ext uri="{BB962C8B-B14F-4D97-AF65-F5344CB8AC3E}">
        <p14:creationId xmlns:p14="http://schemas.microsoft.com/office/powerpoint/2010/main" val="229879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8195">
                                            <p:txEl>
                                              <p:pRg st="0" end="0"/>
                                            </p:txEl>
                                          </p:spTgt>
                                        </p:tgtEl>
                                        <p:attrNameLst>
                                          <p:attrName>style.opacity</p:attrName>
                                        </p:attrNameLst>
                                      </p:cBhvr>
                                      <p:to>
                                        <p:strVal val="0.25"/>
                                      </p:to>
                                    </p:set>
                                    <p:animEffect filter="image" prLst="opacity: 0.25">
                                      <p:cBhvr rctx="IE">
                                        <p:cTn id="7" dur="indefinite"/>
                                        <p:tgtEl>
                                          <p:spTgt spid="8195">
                                            <p:txEl>
                                              <p:pRg st="0" end="0"/>
                                            </p:txEl>
                                          </p:spTgt>
                                        </p:tgtEl>
                                      </p:cBhvr>
                                    </p:animEffect>
                                  </p:childTnLst>
                                </p:cTn>
                              </p:par>
                              <p:par>
                                <p:cTn id="8" presetID="9" presetClass="emph" presetSubtype="0" grpId="0" nodeType="withEffect">
                                  <p:stCondLst>
                                    <p:cond delay="0"/>
                                  </p:stCondLst>
                                  <p:childTnLst>
                                    <p:set>
                                      <p:cBhvr rctx="PPT">
                                        <p:cTn id="9" dur="indefinite"/>
                                        <p:tgtEl>
                                          <p:spTgt spid="8195">
                                            <p:txEl>
                                              <p:pRg st="2" end="2"/>
                                            </p:txEl>
                                          </p:spTgt>
                                        </p:tgtEl>
                                        <p:attrNameLst>
                                          <p:attrName>style.opacity</p:attrName>
                                        </p:attrNameLst>
                                      </p:cBhvr>
                                      <p:to>
                                        <p:strVal val="0.25"/>
                                      </p:to>
                                    </p:set>
                                    <p:animEffect filter="image" prLst="opacity: 0.25">
                                      <p:cBhvr rctx="IE">
                                        <p:cTn id="10" dur="indefinite"/>
                                        <p:tgtEl>
                                          <p:spTgt spid="81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8195">
                                            <p:txEl>
                                              <p:pRg st="0" end="0"/>
                                            </p:txEl>
                                          </p:spTgt>
                                        </p:tgtEl>
                                        <p:attrNameLst>
                                          <p:attrName>style.opacity</p:attrName>
                                        </p:attrNameLst>
                                      </p:cBhvr>
                                      <p:to>
                                        <p:strVal val="1.0"/>
                                      </p:to>
                                    </p:set>
                                    <p:animEffect filter="image" prLst="opacity: 1.0">
                                      <p:cBhvr rctx="IE">
                                        <p:cTn id="15" dur="indefinite"/>
                                        <p:tgtEl>
                                          <p:spTgt spid="819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8195">
                                            <p:txEl>
                                              <p:pRg st="2" end="2"/>
                                            </p:txEl>
                                          </p:spTgt>
                                        </p:tgtEl>
                                        <p:attrNameLst>
                                          <p:attrName>style.opacity</p:attrName>
                                        </p:attrNameLst>
                                      </p:cBhvr>
                                      <p:to>
                                        <p:strVal val="1.0"/>
                                      </p:to>
                                    </p:set>
                                    <p:animEffect filter="image" prLst="opacity: 1.0">
                                      <p:cBhvr rctx="IE">
                                        <p:cTn id="20" dur="indefinite"/>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allAtOnce"/>
      <p:bldP spid="8195"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8057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548098"/>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199" y="116632"/>
            <a:ext cx="8229600" cy="558899"/>
          </a:xfrm>
        </p:spPr>
        <p:txBody>
          <a:bodyPr/>
          <a:lstStyle/>
          <a:p>
            <a:r>
              <a:rPr lang="en-US" sz="4000" dirty="0">
                <a:effectLst/>
              </a:rPr>
              <a:t/>
            </a:r>
            <a:br>
              <a:rPr lang="en-US" sz="4000" dirty="0">
                <a:effectLst/>
              </a:rPr>
            </a:br>
            <a:r>
              <a:rPr lang="en-US" sz="4000" dirty="0">
                <a:effectLst/>
              </a:rPr>
              <a:t>Parallax 	</a:t>
            </a:r>
            <a:br>
              <a:rPr lang="en-US" sz="4000" dirty="0">
                <a:effectLst/>
              </a:rPr>
            </a:br>
            <a:endParaRPr lang="en-US" sz="4000" dirty="0">
              <a:effectLst/>
            </a:endParaRPr>
          </a:p>
        </p:txBody>
      </p:sp>
      <p:sp>
        <p:nvSpPr>
          <p:cNvPr id="10243" name="Rectangle 3"/>
          <p:cNvSpPr>
            <a:spLocks noGrp="1" noChangeArrowheads="1"/>
          </p:cNvSpPr>
          <p:nvPr>
            <p:ph type="body" idx="1"/>
          </p:nvPr>
        </p:nvSpPr>
        <p:spPr>
          <a:xfrm>
            <a:off x="-1" y="720515"/>
            <a:ext cx="9143999" cy="3167557"/>
          </a:xfrm>
        </p:spPr>
        <p:txBody>
          <a:bodyPr/>
          <a:lstStyle/>
          <a:p>
            <a:pPr>
              <a:lnSpc>
                <a:spcPct val="90000"/>
              </a:lnSpc>
              <a:spcBef>
                <a:spcPts val="0"/>
              </a:spcBef>
            </a:pPr>
            <a:r>
              <a:rPr lang="en-US" sz="2400" dirty="0" smtClean="0">
                <a:effectLst/>
              </a:rPr>
              <a:t>Parallax </a:t>
            </a:r>
            <a:r>
              <a:rPr lang="en-US" sz="2400" dirty="0">
                <a:effectLst/>
              </a:rPr>
              <a:t>is the apparent shift in position of a nearby object when the object is viewed from two different places. Astronomers use a star’s parallax to determine what angles to use when they triangulate the star’s distance from the Earth. The larger the baseline, the more accurate the </a:t>
            </a:r>
            <a:r>
              <a:rPr lang="en-US" sz="2400" dirty="0" smtClean="0">
                <a:effectLst/>
              </a:rPr>
              <a:t>result.</a:t>
            </a:r>
          </a:p>
          <a:p>
            <a:pPr>
              <a:lnSpc>
                <a:spcPct val="90000"/>
              </a:lnSpc>
              <a:spcBef>
                <a:spcPts val="0"/>
              </a:spcBef>
            </a:pPr>
            <a:endParaRPr lang="en-US" sz="2400" dirty="0" smtClean="0">
              <a:effectLst/>
            </a:endParaRPr>
          </a:p>
          <a:p>
            <a:pPr>
              <a:lnSpc>
                <a:spcPct val="90000"/>
              </a:lnSpc>
              <a:spcBef>
                <a:spcPts val="0"/>
              </a:spcBef>
            </a:pPr>
            <a:r>
              <a:rPr lang="en-US" sz="2400" dirty="0" smtClean="0">
                <a:effectLst/>
              </a:rPr>
              <a:t>The </a:t>
            </a:r>
            <a:r>
              <a:rPr lang="en-US" sz="2400" dirty="0">
                <a:effectLst/>
              </a:rPr>
              <a:t>longest baseline </a:t>
            </a:r>
            <a:r>
              <a:rPr lang="en-US" sz="2400" dirty="0" smtClean="0">
                <a:effectLst/>
              </a:rPr>
              <a:t>that</a:t>
            </a:r>
          </a:p>
          <a:p>
            <a:pPr marL="0" indent="0">
              <a:lnSpc>
                <a:spcPct val="90000"/>
              </a:lnSpc>
              <a:spcBef>
                <a:spcPts val="0"/>
              </a:spcBef>
              <a:buNone/>
            </a:pPr>
            <a:r>
              <a:rPr lang="en-US" sz="2400" dirty="0" smtClean="0">
                <a:effectLst/>
              </a:rPr>
              <a:t>astronomers </a:t>
            </a:r>
            <a:r>
              <a:rPr lang="en-US" sz="2400" dirty="0">
                <a:effectLst/>
              </a:rPr>
              <a:t>can use is </a:t>
            </a:r>
            <a:r>
              <a:rPr lang="en-US" sz="2400" dirty="0" smtClean="0">
                <a:effectLst/>
              </a:rPr>
              <a:t>the</a:t>
            </a:r>
          </a:p>
          <a:p>
            <a:pPr marL="0" indent="0">
              <a:lnSpc>
                <a:spcPct val="90000"/>
              </a:lnSpc>
              <a:spcBef>
                <a:spcPts val="0"/>
              </a:spcBef>
              <a:buNone/>
            </a:pPr>
            <a:r>
              <a:rPr lang="en-US" sz="2400" dirty="0" smtClean="0">
                <a:effectLst/>
              </a:rPr>
              <a:t>diameter </a:t>
            </a:r>
            <a:r>
              <a:rPr lang="en-US" sz="2400" dirty="0">
                <a:effectLst/>
              </a:rPr>
              <a:t>of Earth’s </a:t>
            </a:r>
            <a:r>
              <a:rPr lang="en-US" sz="2400" dirty="0" smtClean="0">
                <a:effectLst/>
              </a:rPr>
              <a:t>orbit.</a:t>
            </a:r>
          </a:p>
          <a:p>
            <a:pPr marL="0" indent="0">
              <a:lnSpc>
                <a:spcPct val="90000"/>
              </a:lnSpc>
              <a:spcBef>
                <a:spcPts val="0"/>
              </a:spcBef>
              <a:buNone/>
            </a:pPr>
            <a:r>
              <a:rPr lang="en-US" sz="2400" dirty="0" smtClean="0">
                <a:effectLst/>
              </a:rPr>
              <a:t>Measurements </a:t>
            </a:r>
            <a:r>
              <a:rPr lang="en-US" sz="2400" dirty="0">
                <a:effectLst/>
              </a:rPr>
              <a:t>have to </a:t>
            </a:r>
            <a:r>
              <a:rPr lang="en-US" sz="2400" dirty="0" smtClean="0">
                <a:effectLst/>
              </a:rPr>
              <a:t>be</a:t>
            </a:r>
          </a:p>
          <a:p>
            <a:pPr marL="0" indent="0">
              <a:lnSpc>
                <a:spcPct val="90000"/>
              </a:lnSpc>
              <a:spcBef>
                <a:spcPts val="0"/>
              </a:spcBef>
              <a:buNone/>
            </a:pPr>
            <a:r>
              <a:rPr lang="en-US" sz="2400" dirty="0" smtClean="0">
                <a:effectLst/>
              </a:rPr>
              <a:t>taken </a:t>
            </a:r>
            <a:r>
              <a:rPr lang="en-US" sz="2400" dirty="0">
                <a:effectLst/>
              </a:rPr>
              <a:t>six months apart </a:t>
            </a:r>
            <a:r>
              <a:rPr lang="en-US" sz="2400" dirty="0" smtClean="0">
                <a:effectLst/>
              </a:rPr>
              <a:t>to</a:t>
            </a:r>
          </a:p>
          <a:p>
            <a:pPr marL="0" indent="0">
              <a:lnSpc>
                <a:spcPct val="90000"/>
              </a:lnSpc>
              <a:spcBef>
                <a:spcPts val="0"/>
              </a:spcBef>
              <a:buNone/>
            </a:pPr>
            <a:r>
              <a:rPr lang="en-US" sz="2400" dirty="0" smtClean="0">
                <a:effectLst/>
              </a:rPr>
              <a:t>achieve </a:t>
            </a:r>
            <a:r>
              <a:rPr lang="en-US" sz="2400" dirty="0">
                <a:effectLst/>
              </a:rPr>
              <a:t>the diameter of </a:t>
            </a:r>
            <a:r>
              <a:rPr lang="en-US" sz="2400" dirty="0" smtClean="0">
                <a:effectLst/>
              </a:rPr>
              <a:t>the</a:t>
            </a:r>
          </a:p>
          <a:p>
            <a:pPr marL="0" indent="0">
              <a:lnSpc>
                <a:spcPct val="90000"/>
              </a:lnSpc>
              <a:spcBef>
                <a:spcPts val="0"/>
              </a:spcBef>
              <a:buNone/>
            </a:pPr>
            <a:r>
              <a:rPr lang="en-US" sz="2400" dirty="0" smtClean="0">
                <a:effectLst/>
              </a:rPr>
              <a:t>orbit.</a:t>
            </a:r>
            <a:endParaRPr lang="en-US" sz="2400" dirty="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438400"/>
            <a:ext cx="4419600" cy="4419600"/>
          </a:xfrm>
          <a:prstGeom prst="rect">
            <a:avLst/>
          </a:prstGeom>
        </p:spPr>
      </p:pic>
    </p:spTree>
    <p:extLst>
      <p:ext uri="{BB962C8B-B14F-4D97-AF65-F5344CB8AC3E}">
        <p14:creationId xmlns:p14="http://schemas.microsoft.com/office/powerpoint/2010/main" val="36009083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500"/>
                                        <p:tgtEl>
                                          <p:spTgt spid="10243">
                                            <p:txEl>
                                              <p:pRg st="0" end="0"/>
                                            </p:txEl>
                                          </p:spTgt>
                                        </p:tgtEl>
                                      </p:cBhvr>
                                    </p:animEffect>
                                    <p:anim calcmode="lin" valueType="num">
                                      <p:cBhvr>
                                        <p:cTn id="15"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500"/>
                                        <p:tgtEl>
                                          <p:spTgt spid="10243">
                                            <p:txEl>
                                              <p:pRg st="2" end="2"/>
                                            </p:txEl>
                                          </p:spTgt>
                                        </p:tgtEl>
                                      </p:cBhvr>
                                    </p:animEffect>
                                    <p:anim calcmode="lin" valueType="num">
                                      <p:cBhvr>
                                        <p:cTn id="22"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024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500"/>
                                        <p:tgtEl>
                                          <p:spTgt spid="10243">
                                            <p:txEl>
                                              <p:pRg st="3" end="3"/>
                                            </p:txEl>
                                          </p:spTgt>
                                        </p:tgtEl>
                                      </p:cBhvr>
                                    </p:animEffect>
                                    <p:anim calcmode="lin" valueType="num">
                                      <p:cBhvr>
                                        <p:cTn id="29"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024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500"/>
                                        <p:tgtEl>
                                          <p:spTgt spid="10243">
                                            <p:txEl>
                                              <p:pRg st="4" end="4"/>
                                            </p:txEl>
                                          </p:spTgt>
                                        </p:tgtEl>
                                      </p:cBhvr>
                                    </p:animEffect>
                                    <p:anim calcmode="lin" valueType="num">
                                      <p:cBhvr>
                                        <p:cTn id="36"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024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Effect transition="in" filter="fade">
                                      <p:cBhvr>
                                        <p:cTn id="42" dur="500"/>
                                        <p:tgtEl>
                                          <p:spTgt spid="10243">
                                            <p:txEl>
                                              <p:pRg st="5" end="5"/>
                                            </p:txEl>
                                          </p:spTgt>
                                        </p:tgtEl>
                                      </p:cBhvr>
                                    </p:animEffect>
                                    <p:anim calcmode="lin" valueType="num">
                                      <p:cBhvr>
                                        <p:cTn id="43"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1024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0243">
                                            <p:txEl>
                                              <p:pRg st="6" end="6"/>
                                            </p:txEl>
                                          </p:spTgt>
                                        </p:tgtEl>
                                        <p:attrNameLst>
                                          <p:attrName>style.visibility</p:attrName>
                                        </p:attrNameLst>
                                      </p:cBhvr>
                                      <p:to>
                                        <p:strVal val="visible"/>
                                      </p:to>
                                    </p:set>
                                    <p:animEffect transition="in" filter="fade">
                                      <p:cBhvr>
                                        <p:cTn id="49" dur="500"/>
                                        <p:tgtEl>
                                          <p:spTgt spid="10243">
                                            <p:txEl>
                                              <p:pRg st="6" end="6"/>
                                            </p:txEl>
                                          </p:spTgt>
                                        </p:tgtEl>
                                      </p:cBhvr>
                                    </p:animEffect>
                                    <p:anim calcmode="lin" valueType="num">
                                      <p:cBhvr>
                                        <p:cTn id="50"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1024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0243">
                                            <p:txEl>
                                              <p:pRg st="7" end="7"/>
                                            </p:txEl>
                                          </p:spTgt>
                                        </p:tgtEl>
                                        <p:attrNameLst>
                                          <p:attrName>style.visibility</p:attrName>
                                        </p:attrNameLst>
                                      </p:cBhvr>
                                      <p:to>
                                        <p:strVal val="visible"/>
                                      </p:to>
                                    </p:set>
                                    <p:animEffect transition="in" filter="fade">
                                      <p:cBhvr>
                                        <p:cTn id="56" dur="500"/>
                                        <p:tgtEl>
                                          <p:spTgt spid="10243">
                                            <p:txEl>
                                              <p:pRg st="7" end="7"/>
                                            </p:txEl>
                                          </p:spTgt>
                                        </p:tgtEl>
                                      </p:cBhvr>
                                    </p:animEffect>
                                    <p:anim calcmode="lin" valueType="num">
                                      <p:cBhvr>
                                        <p:cTn id="57"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1024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10243">
                                            <p:txEl>
                                              <p:pRg st="8" end="8"/>
                                            </p:txEl>
                                          </p:spTgt>
                                        </p:tgtEl>
                                        <p:attrNameLst>
                                          <p:attrName>style.visibility</p:attrName>
                                        </p:attrNameLst>
                                      </p:cBhvr>
                                      <p:to>
                                        <p:strVal val="visible"/>
                                      </p:to>
                                    </p:set>
                                    <p:animEffect transition="in" filter="fade">
                                      <p:cBhvr>
                                        <p:cTn id="63" dur="500"/>
                                        <p:tgtEl>
                                          <p:spTgt spid="10243">
                                            <p:txEl>
                                              <p:pRg st="8" end="8"/>
                                            </p:txEl>
                                          </p:spTgt>
                                        </p:tgtEl>
                                      </p:cBhvr>
                                    </p:animEffect>
                                    <p:anim calcmode="lin" valueType="num">
                                      <p:cBhvr>
                                        <p:cTn id="64"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10243">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16632"/>
            <a:ext cx="8229600" cy="648047"/>
          </a:xfrm>
        </p:spPr>
        <p:txBody>
          <a:bodyPr/>
          <a:lstStyle/>
          <a:p>
            <a:r>
              <a:rPr lang="en-US" sz="4000" dirty="0">
                <a:effectLst/>
              </a:rPr>
              <a:t/>
            </a:r>
            <a:br>
              <a:rPr lang="en-US" sz="4000" dirty="0">
                <a:effectLst/>
              </a:rPr>
            </a:br>
            <a:r>
              <a:rPr lang="en-US" sz="4000" dirty="0">
                <a:effectLst/>
              </a:rPr>
              <a:t>Determining A Star’s Composition </a:t>
            </a:r>
            <a:br>
              <a:rPr lang="en-US" sz="4000" dirty="0">
                <a:effectLst/>
              </a:rPr>
            </a:br>
            <a:endParaRPr lang="en-US" sz="4000" dirty="0">
              <a:effectLst/>
            </a:endParaRPr>
          </a:p>
        </p:txBody>
      </p:sp>
      <p:sp>
        <p:nvSpPr>
          <p:cNvPr id="11267" name="Rectangle 3"/>
          <p:cNvSpPr>
            <a:spLocks noGrp="1" noChangeArrowheads="1"/>
          </p:cNvSpPr>
          <p:nvPr>
            <p:ph type="body" idx="1"/>
          </p:nvPr>
        </p:nvSpPr>
        <p:spPr>
          <a:xfrm>
            <a:off x="-1420" y="836713"/>
            <a:ext cx="9144000" cy="3168352"/>
          </a:xfrm>
        </p:spPr>
        <p:txBody>
          <a:bodyPr/>
          <a:lstStyle/>
          <a:p>
            <a:pPr>
              <a:lnSpc>
                <a:spcPct val="80000"/>
              </a:lnSpc>
            </a:pPr>
            <a:r>
              <a:rPr lang="en-US" sz="2800" dirty="0" smtClean="0">
                <a:effectLst/>
              </a:rPr>
              <a:t>Astronomers </a:t>
            </a:r>
            <a:r>
              <a:rPr lang="en-US" sz="2800" dirty="0">
                <a:effectLst/>
              </a:rPr>
              <a:t>refract the light from distant stars to determine what the star is made of. Stars have dark bands in distinct sequences and thicknesses on their spectra. Each element that is present in the star creates its own black-line ‘fingerprint’. The spectra of the star is then compared to known spectra of elements to determine the star’s composition. A spectrometer is used to do this. 	</a:t>
            </a:r>
          </a:p>
          <a:p>
            <a:pPr marL="0" indent="0">
              <a:lnSpc>
                <a:spcPct val="80000"/>
              </a:lnSpc>
              <a:buNone/>
            </a:pPr>
            <a:endParaRPr lang="en-US" sz="2800" dirty="0"/>
          </a:p>
        </p:txBody>
      </p:sp>
    </p:spTree>
    <p:extLst>
      <p:ext uri="{BB962C8B-B14F-4D97-AF65-F5344CB8AC3E}">
        <p14:creationId xmlns:p14="http://schemas.microsoft.com/office/powerpoint/2010/main" val="2942574034"/>
      </p:ext>
    </p:extLst>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692150"/>
            <a:ext cx="8229600" cy="1139825"/>
          </a:xfrm>
        </p:spPr>
        <p:txBody>
          <a:bodyPr/>
          <a:lstStyle/>
          <a:p>
            <a:r>
              <a:rPr lang="en-US" sz="4000">
                <a:effectLst/>
              </a:rPr>
              <a:t/>
            </a:r>
            <a:br>
              <a:rPr lang="en-US" sz="4000">
                <a:effectLst/>
              </a:rPr>
            </a:br>
            <a:r>
              <a:rPr lang="en-US" sz="4000">
                <a:effectLst/>
              </a:rPr>
              <a:t>Determining A Star’s Direction Of Motion 	</a:t>
            </a:r>
            <a:br>
              <a:rPr lang="en-US" sz="4000">
                <a:effectLst/>
              </a:rPr>
            </a:br>
            <a:r>
              <a:rPr lang="en-US" sz="4000">
                <a:effectLst/>
              </a:rPr>
              <a:t/>
            </a:r>
            <a:br>
              <a:rPr lang="en-US" sz="4000">
                <a:effectLst/>
              </a:rPr>
            </a:br>
            <a:endParaRPr lang="en-US" sz="4000">
              <a:effectLst/>
            </a:endParaRPr>
          </a:p>
        </p:txBody>
      </p:sp>
      <p:sp>
        <p:nvSpPr>
          <p:cNvPr id="12291" name="Rectangle 3"/>
          <p:cNvSpPr>
            <a:spLocks noGrp="1" noChangeArrowheads="1"/>
          </p:cNvSpPr>
          <p:nvPr>
            <p:ph type="body" idx="1"/>
          </p:nvPr>
        </p:nvSpPr>
        <p:spPr>
          <a:xfrm>
            <a:off x="0" y="1052513"/>
            <a:ext cx="9108503" cy="5040783"/>
          </a:xfrm>
        </p:spPr>
        <p:txBody>
          <a:bodyPr/>
          <a:lstStyle/>
          <a:p>
            <a:pPr>
              <a:lnSpc>
                <a:spcPct val="90000"/>
              </a:lnSpc>
            </a:pPr>
            <a:endParaRPr lang="en-US" sz="2400" dirty="0">
              <a:effectLst/>
            </a:endParaRPr>
          </a:p>
          <a:p>
            <a:pPr>
              <a:lnSpc>
                <a:spcPct val="90000"/>
              </a:lnSpc>
            </a:pPr>
            <a:endParaRPr lang="en-US" sz="2400" dirty="0">
              <a:effectLst/>
            </a:endParaRPr>
          </a:p>
          <a:p>
            <a:pPr>
              <a:lnSpc>
                <a:spcPct val="90000"/>
              </a:lnSpc>
            </a:pPr>
            <a:r>
              <a:rPr lang="en-US" sz="2400" dirty="0">
                <a:effectLst/>
              </a:rPr>
              <a:t>A change in the pitch (frequency) of sound waves because they are stretched or squeezed is known as the Doppler effect. Changes in the sound waves can be measured to determine how fast and in what direction a light-emitting object is moving. The position of the dark bands is what shifts in the light waves of a moving star. The spectrum of an approaching star shows the dark bands shifting to the blue end of the spectrum, whereas, the shift is to the red part of the spectrum if a star is moving away from the Earth. The amount of shift indicates the speed at which the star is approaching or moving away. </a:t>
            </a:r>
          </a:p>
          <a:p>
            <a:pPr>
              <a:lnSpc>
                <a:spcPct val="90000"/>
              </a:lnSpc>
              <a:buFont typeface="Wingdings" panose="05000000000000000000" pitchFamily="2" charset="2"/>
              <a:buNone/>
            </a:pPr>
            <a:endParaRPr lang="en-US" sz="2400" dirty="0"/>
          </a:p>
        </p:txBody>
      </p:sp>
    </p:spTree>
    <p:extLst>
      <p:ext uri="{BB962C8B-B14F-4D97-AF65-F5344CB8AC3E}">
        <p14:creationId xmlns:p14="http://schemas.microsoft.com/office/powerpoint/2010/main" val="1235494430"/>
      </p:ext>
    </p:extLst>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16632"/>
            <a:ext cx="9108504" cy="3815953"/>
          </a:xfrm>
        </p:spPr>
        <p:txBody>
          <a:bodyPr/>
          <a:lstStyle/>
          <a:p>
            <a:r>
              <a:rPr lang="en-US" sz="2800" dirty="0">
                <a:effectLst/>
              </a:rPr>
              <a:t>There are also practical applications that use the Doppler effect. Law enforcement officers detect the speed of an approaching vehicle by using a radar gun, which sends out a radio signal and receives one back from the vehicle. To determine the speed of the vehicle, the hand-held device records the difference in the outgoing wavelength and incoming wavelength. </a:t>
            </a:r>
          </a:p>
          <a:p>
            <a:endParaRPr lang="en-US" sz="2800" dirty="0">
              <a:effectLst/>
            </a:endParaRPr>
          </a:p>
          <a:p>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3516018"/>
            <a:ext cx="4944769" cy="3341982"/>
          </a:xfrm>
          <a:prstGeom prst="rect">
            <a:avLst/>
          </a:prstGeom>
        </p:spPr>
      </p:pic>
    </p:spTree>
    <p:extLst>
      <p:ext uri="{BB962C8B-B14F-4D97-AF65-F5344CB8AC3E}">
        <p14:creationId xmlns:p14="http://schemas.microsoft.com/office/powerpoint/2010/main" val="3470883990"/>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5536" y="0"/>
            <a:ext cx="8229600" cy="630238"/>
          </a:xfrm>
        </p:spPr>
        <p:txBody>
          <a:bodyPr/>
          <a:lstStyle/>
          <a:p>
            <a:r>
              <a:rPr lang="en-US" dirty="0"/>
              <a:t>Refracting Telescopes</a:t>
            </a:r>
          </a:p>
        </p:txBody>
      </p:sp>
      <p:sp>
        <p:nvSpPr>
          <p:cNvPr id="82947" name="Rectangle 3"/>
          <p:cNvSpPr>
            <a:spLocks noGrp="1" noChangeArrowheads="1"/>
          </p:cNvSpPr>
          <p:nvPr>
            <p:ph type="body" idx="1"/>
          </p:nvPr>
        </p:nvSpPr>
        <p:spPr>
          <a:xfrm>
            <a:off x="107504" y="908051"/>
            <a:ext cx="8928992" cy="1584845"/>
          </a:xfrm>
        </p:spPr>
        <p:txBody>
          <a:bodyPr/>
          <a:lstStyle/>
          <a:p>
            <a:pPr>
              <a:lnSpc>
                <a:spcPct val="90000"/>
              </a:lnSpc>
            </a:pPr>
            <a:r>
              <a:rPr lang="en-US" sz="2800" dirty="0" smtClean="0">
                <a:effectLst/>
              </a:rPr>
              <a:t>The </a:t>
            </a:r>
            <a:r>
              <a:rPr lang="en-US" sz="2800" dirty="0">
                <a:effectLst/>
              </a:rPr>
              <a:t>first telescope designed was a simple refracting telescope. It uses two lenses to gather and focus starlight </a:t>
            </a:r>
          </a:p>
          <a:p>
            <a:pPr>
              <a:lnSpc>
                <a:spcPct val="90000"/>
              </a:lnSpc>
            </a:pP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174" y="2770709"/>
            <a:ext cx="4907258" cy="408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769211"/>
            <a:ext cx="4464496" cy="3083921"/>
          </a:xfrm>
          <a:prstGeom prst="rect">
            <a:avLst/>
          </a:prstGeom>
          <a:noFill/>
        </p:spPr>
        <p:txBody>
          <a:bodyPr wrap="square" rtlCol="0">
            <a:spAutoFit/>
          </a:bodyPr>
          <a:lstStyle/>
          <a:p>
            <a:pPr marL="342900" lvl="0" indent="-342900">
              <a:lnSpc>
                <a:spcPct val="90000"/>
              </a:lnSpc>
              <a:spcBef>
                <a:spcPct val="20000"/>
              </a:spcBef>
              <a:buClr>
                <a:srgbClr val="FFFFCC"/>
              </a:buClr>
              <a:buSzPct val="60000"/>
              <a:buFont typeface="Wingdings" panose="05000000000000000000" pitchFamily="2" charset="2"/>
              <a:buChar char="n"/>
            </a:pPr>
            <a:r>
              <a:rPr lang="en-US" sz="2800" dirty="0">
                <a:solidFill>
                  <a:srgbClr val="FFFFFF"/>
                </a:solidFill>
                <a:latin typeface="Verdana"/>
                <a:cs typeface="Arial"/>
              </a:rPr>
              <a:t>There is also a limit to the size of lens that a refracting telescope can have. Diameters over 1 meter will cause the lens to warp. </a:t>
            </a:r>
          </a:p>
          <a:p>
            <a:endParaRPr lang="en-US"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16632"/>
            <a:ext cx="8229600" cy="702915"/>
          </a:xfrm>
        </p:spPr>
        <p:txBody>
          <a:bodyPr/>
          <a:lstStyle/>
          <a:p>
            <a:r>
              <a:rPr lang="en-US" dirty="0"/>
              <a:t>Reflecting Telescopes</a:t>
            </a:r>
          </a:p>
        </p:txBody>
      </p:sp>
      <p:sp>
        <p:nvSpPr>
          <p:cNvPr id="84995" name="Rectangle 3"/>
          <p:cNvSpPr>
            <a:spLocks noGrp="1" noChangeArrowheads="1"/>
          </p:cNvSpPr>
          <p:nvPr>
            <p:ph type="body" idx="1"/>
          </p:nvPr>
        </p:nvSpPr>
        <p:spPr>
          <a:xfrm>
            <a:off x="0" y="819547"/>
            <a:ext cx="9144000" cy="4625677"/>
          </a:xfrm>
        </p:spPr>
        <p:txBody>
          <a:bodyPr/>
          <a:lstStyle/>
          <a:p>
            <a:pPr>
              <a:lnSpc>
                <a:spcPct val="90000"/>
              </a:lnSpc>
              <a:spcBef>
                <a:spcPts val="0"/>
              </a:spcBef>
            </a:pPr>
            <a:r>
              <a:rPr lang="en-US" sz="2800" dirty="0" smtClean="0">
                <a:effectLst/>
              </a:rPr>
              <a:t>Reflecting </a:t>
            </a:r>
            <a:r>
              <a:rPr lang="en-US" sz="2800" dirty="0">
                <a:effectLst/>
              </a:rPr>
              <a:t>telescopes use mirrors instead of lenses to gather and focus the light from the stars. A process called ‘spin-casting’ today makes mirrors, by pouring molten glass into a spinning </a:t>
            </a:r>
            <a:r>
              <a:rPr lang="en-US" sz="2800" dirty="0" smtClean="0">
                <a:effectLst/>
              </a:rPr>
              <a:t>mold. </a:t>
            </a:r>
            <a:r>
              <a:rPr lang="en-US" sz="2800" dirty="0">
                <a:effectLst/>
              </a:rPr>
              <a:t>The glass is forced to the edges, cooled and </a:t>
            </a:r>
            <a:r>
              <a:rPr lang="en-US" sz="2800" dirty="0" smtClean="0">
                <a:effectLst/>
              </a:rPr>
              <a:t>solidified.</a:t>
            </a:r>
          </a:p>
          <a:p>
            <a:pPr>
              <a:lnSpc>
                <a:spcPct val="90000"/>
              </a:lnSpc>
              <a:spcBef>
                <a:spcPts val="0"/>
              </a:spcBef>
            </a:pPr>
            <a:r>
              <a:rPr lang="en-US" sz="2800" dirty="0" smtClean="0">
                <a:effectLst/>
              </a:rPr>
              <a:t>Mirrors </a:t>
            </a:r>
            <a:r>
              <a:rPr lang="en-US" sz="2800" dirty="0">
                <a:effectLst/>
              </a:rPr>
              <a:t>as large as </a:t>
            </a:r>
            <a:endParaRPr lang="en-US" sz="2800" dirty="0" smtClean="0">
              <a:effectLst/>
            </a:endParaRPr>
          </a:p>
          <a:p>
            <a:pPr marL="0" indent="0">
              <a:lnSpc>
                <a:spcPct val="90000"/>
              </a:lnSpc>
              <a:spcBef>
                <a:spcPts val="0"/>
              </a:spcBef>
              <a:buNone/>
            </a:pPr>
            <a:r>
              <a:rPr lang="en-US" sz="2800" dirty="0" smtClean="0">
                <a:effectLst/>
              </a:rPr>
              <a:t>6m </a:t>
            </a:r>
            <a:r>
              <a:rPr lang="en-US" sz="2800" dirty="0">
                <a:effectLst/>
              </a:rPr>
              <a:t>across have </a:t>
            </a:r>
            <a:r>
              <a:rPr lang="en-US" sz="2800" dirty="0" smtClean="0">
                <a:effectLst/>
              </a:rPr>
              <a:t>been</a:t>
            </a:r>
          </a:p>
          <a:p>
            <a:pPr marL="0" indent="0">
              <a:lnSpc>
                <a:spcPct val="90000"/>
              </a:lnSpc>
              <a:spcBef>
                <a:spcPts val="0"/>
              </a:spcBef>
              <a:buNone/>
            </a:pPr>
            <a:r>
              <a:rPr lang="en-US" sz="2800" dirty="0" smtClean="0">
                <a:effectLst/>
              </a:rPr>
              <a:t>made </a:t>
            </a:r>
            <a:r>
              <a:rPr lang="en-US" sz="2800" dirty="0">
                <a:effectLst/>
              </a:rPr>
              <a:t>using this method. </a:t>
            </a:r>
          </a:p>
          <a:p>
            <a:pPr>
              <a:lnSpc>
                <a:spcPct val="90000"/>
              </a:lnSpc>
              <a:buFont typeface="Wingdings" panose="05000000000000000000" pitchFamily="2" charset="2"/>
              <a:buNone/>
            </a:pPr>
            <a:endParaRPr lang="en-US" sz="2800" dirty="0">
              <a:effectLst/>
            </a:endParaRPr>
          </a:p>
          <a:p>
            <a:pPr>
              <a:lnSpc>
                <a:spcPct val="90000"/>
              </a:lnSpc>
            </a:pPr>
            <a:endParaRPr lang="en-US" sz="2800" dirty="0">
              <a:effectLst/>
            </a:endParaRPr>
          </a:p>
          <a:p>
            <a:pPr>
              <a:lnSpc>
                <a:spcPct val="90000"/>
              </a:lnSpc>
            </a:pPr>
            <a:endParaRPr lang="en-US"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52936"/>
            <a:ext cx="423545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468313" y="981075"/>
            <a:ext cx="8229600" cy="4530725"/>
          </a:xfrm>
        </p:spPr>
        <p:txBody>
          <a:bodyPr/>
          <a:lstStyle/>
          <a:p>
            <a:pPr>
              <a:lnSpc>
                <a:spcPct val="90000"/>
              </a:lnSpc>
            </a:pPr>
            <a:endParaRPr lang="en-US">
              <a:effectLst/>
            </a:endParaRPr>
          </a:p>
          <a:p>
            <a:pPr>
              <a:lnSpc>
                <a:spcPct val="90000"/>
              </a:lnSpc>
            </a:pPr>
            <a:endParaRPr lang="en-US">
              <a:effectLst/>
            </a:endParaRPr>
          </a:p>
          <a:p>
            <a:pPr>
              <a:lnSpc>
                <a:spcPct val="90000"/>
              </a:lnSpc>
            </a:pPr>
            <a:r>
              <a:rPr lang="en-US">
                <a:effectLst/>
              </a:rPr>
              <a:t>One of the newest innovations for ground-based optical reflecting telescopes is the use of segmented mirrors (a segmented-mirror telescope uses several lightweight-segments to build one large mirror). 	</a:t>
            </a:r>
          </a:p>
          <a:p>
            <a:pPr>
              <a:lnSpc>
                <a:spcPct val="90000"/>
              </a:lnSpc>
            </a:pPr>
            <a:endParaRPr lang="en-US">
              <a:effectLst/>
            </a:endParaRPr>
          </a:p>
          <a:p>
            <a:pPr>
              <a:lnSpc>
                <a:spcPct val="90000"/>
              </a:lnSpc>
            </a:pPr>
            <a:endParaRPr lang="en-US"/>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8313" y="476250"/>
            <a:ext cx="8229600" cy="1139825"/>
          </a:xfrm>
        </p:spPr>
        <p:txBody>
          <a:bodyPr/>
          <a:lstStyle/>
          <a:p>
            <a:r>
              <a:rPr lang="en-US" sz="4000">
                <a:effectLst/>
              </a:rPr>
              <a:t/>
            </a:r>
            <a:br>
              <a:rPr lang="en-US" sz="4000">
                <a:effectLst/>
              </a:rPr>
            </a:br>
            <a:r>
              <a:rPr lang="en-US" sz="4000">
                <a:effectLst/>
              </a:rPr>
              <a:t>Interferometry: Combining Telescopes For Greater Power 	</a:t>
            </a:r>
            <a:br>
              <a:rPr lang="en-US" sz="4000">
                <a:effectLst/>
              </a:rPr>
            </a:br>
            <a:r>
              <a:rPr lang="en-US" sz="4000">
                <a:effectLst/>
              </a:rPr>
              <a:t/>
            </a:r>
            <a:br>
              <a:rPr lang="en-US" sz="4000">
                <a:effectLst/>
              </a:rPr>
            </a:br>
            <a:endParaRPr lang="en-US" sz="4000">
              <a:effectLst/>
            </a:endParaRPr>
          </a:p>
        </p:txBody>
      </p:sp>
      <p:sp>
        <p:nvSpPr>
          <p:cNvPr id="88067" name="Rectangle 3"/>
          <p:cNvSpPr>
            <a:spLocks noGrp="1" noChangeArrowheads="1"/>
          </p:cNvSpPr>
          <p:nvPr>
            <p:ph type="body" idx="1"/>
          </p:nvPr>
        </p:nvSpPr>
        <p:spPr>
          <a:xfrm>
            <a:off x="457200" y="1916113"/>
            <a:ext cx="8229600" cy="4214812"/>
          </a:xfrm>
        </p:spPr>
        <p:txBody>
          <a:bodyPr/>
          <a:lstStyle/>
          <a:p>
            <a:endParaRPr lang="en-US">
              <a:effectLst/>
            </a:endParaRPr>
          </a:p>
          <a:p>
            <a:r>
              <a:rPr lang="en-US">
                <a:effectLst/>
              </a:rPr>
              <a:t>The technique of using a number of telescopes in combination is called interferometry. When working together, these telescopes can detect objects in space with better clarity and at greater distances than any current Earth-based observatory. 	</a:t>
            </a:r>
          </a:p>
          <a:p>
            <a:endParaRPr lang="en-US">
              <a:effectLst/>
            </a:endParaRPr>
          </a:p>
          <a:p>
            <a:endParaRPr lang="en-US"/>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8313" y="1052513"/>
            <a:ext cx="8229600" cy="1139825"/>
          </a:xfrm>
        </p:spPr>
        <p:txBody>
          <a:bodyPr/>
          <a:lstStyle/>
          <a:p>
            <a:r>
              <a:rPr lang="en-US" sz="4000">
                <a:effectLst/>
              </a:rPr>
              <a:t/>
            </a:r>
            <a:br>
              <a:rPr lang="en-US" sz="4000">
                <a:effectLst/>
              </a:rPr>
            </a:br>
            <a:r>
              <a:rPr lang="en-US" sz="4000">
                <a:effectLst/>
              </a:rPr>
              <a:t/>
            </a:r>
            <a:br>
              <a:rPr lang="en-US" sz="4000">
                <a:effectLst/>
              </a:rPr>
            </a:br>
            <a:r>
              <a:rPr lang="en-US" sz="4000">
                <a:effectLst/>
              </a:rPr>
              <a:t>The Hubble Space Telescope     (HST) </a:t>
            </a:r>
            <a:br>
              <a:rPr lang="en-US" sz="4000">
                <a:effectLst/>
              </a:rPr>
            </a:br>
            <a:r>
              <a:rPr lang="en-US" sz="4000">
                <a:effectLst/>
              </a:rPr>
              <a:t>  </a:t>
            </a:r>
            <a:br>
              <a:rPr lang="en-US" sz="4000">
                <a:effectLst/>
              </a:rPr>
            </a:br>
            <a:r>
              <a:rPr lang="en-US" sz="4000">
                <a:effectLst/>
              </a:rPr>
              <a:t>	</a:t>
            </a:r>
            <a:br>
              <a:rPr lang="en-US" sz="4000">
                <a:effectLst/>
              </a:rPr>
            </a:br>
            <a:r>
              <a:rPr lang="en-US" sz="4000">
                <a:effectLst/>
              </a:rPr>
              <a:t/>
            </a:r>
            <a:br>
              <a:rPr lang="en-US" sz="4000">
                <a:effectLst/>
              </a:rPr>
            </a:br>
            <a:endParaRPr lang="en-US" sz="4000">
              <a:effectLst/>
            </a:endParaRPr>
          </a:p>
        </p:txBody>
      </p:sp>
      <p:sp>
        <p:nvSpPr>
          <p:cNvPr id="89091" name="Rectangle 3"/>
          <p:cNvSpPr>
            <a:spLocks noGrp="1" noChangeArrowheads="1"/>
          </p:cNvSpPr>
          <p:nvPr>
            <p:ph type="body" idx="1"/>
          </p:nvPr>
        </p:nvSpPr>
        <p:spPr/>
        <p:txBody>
          <a:bodyPr/>
          <a:lstStyle/>
          <a:p>
            <a:pPr>
              <a:lnSpc>
                <a:spcPct val="90000"/>
              </a:lnSpc>
            </a:pPr>
            <a:endParaRPr lang="en-US" sz="2400">
              <a:effectLst/>
            </a:endParaRPr>
          </a:p>
          <a:p>
            <a:pPr>
              <a:lnSpc>
                <a:spcPct val="90000"/>
              </a:lnSpc>
            </a:pPr>
            <a:r>
              <a:rPr lang="en-US" sz="2400">
                <a:effectLst/>
              </a:rPr>
              <a:t>To improve the views of space, astronomers are able to access images from a telescope in space. Free from the interferences of weather, clouds humidity and even high winds, the Hubble Space Telescope, launched in 1990, orbits 600 kms above the Earth, collecting images of extremely distant objects. It is a cylindrical reflecting telescope, 13 m long and 4.3 m in diameter. It is modular (parts can be removed and replaced) and is serviced by shuttle astronauts. 	</a:t>
            </a:r>
          </a:p>
          <a:p>
            <a:pPr>
              <a:lnSpc>
                <a:spcPct val="90000"/>
              </a:lnSpc>
            </a:pPr>
            <a:endParaRPr lang="en-US" sz="2400">
              <a:effectLst/>
            </a:endParaRPr>
          </a:p>
          <a:p>
            <a:pPr>
              <a:lnSpc>
                <a:spcPct val="90000"/>
              </a:lnSpc>
            </a:pPr>
            <a:endParaRPr lang="en-US" sz="240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95288" y="1052513"/>
            <a:ext cx="8229600" cy="1139825"/>
          </a:xfrm>
        </p:spPr>
        <p:txBody>
          <a:bodyPr/>
          <a:lstStyle/>
          <a:p>
            <a:r>
              <a:rPr lang="en-US" sz="4000">
                <a:effectLst/>
              </a:rPr>
              <a:t/>
            </a:r>
            <a:br>
              <a:rPr lang="en-US" sz="4000">
                <a:effectLst/>
              </a:rPr>
            </a:br>
            <a:r>
              <a:rPr lang="en-US" sz="4000">
                <a:effectLst/>
              </a:rPr>
              <a:t/>
            </a:r>
            <a:br>
              <a:rPr lang="en-US" sz="4000">
                <a:effectLst/>
              </a:rPr>
            </a:br>
            <a:r>
              <a:rPr lang="en-US" sz="4000">
                <a:effectLst/>
              </a:rPr>
              <a:t>The HST makes one complete orbit of the Earth every 95 minutes. </a:t>
            </a:r>
            <a:br>
              <a:rPr lang="en-US" sz="4000">
                <a:effectLst/>
              </a:rPr>
            </a:br>
            <a:r>
              <a:rPr lang="en-US" sz="4000">
                <a:effectLst/>
              </a:rPr>
              <a:t>  </a:t>
            </a:r>
            <a:br>
              <a:rPr lang="en-US" sz="4000">
                <a:effectLst/>
              </a:rPr>
            </a:br>
            <a:r>
              <a:rPr lang="en-US" sz="4000">
                <a:effectLst/>
              </a:rPr>
              <a:t>	</a:t>
            </a:r>
            <a:br>
              <a:rPr lang="en-US" sz="4000">
                <a:effectLst/>
              </a:rPr>
            </a:br>
            <a:r>
              <a:rPr lang="en-US" sz="4000">
                <a:effectLst/>
              </a:rPr>
              <a:t/>
            </a:r>
            <a:br>
              <a:rPr lang="en-US" sz="4000">
                <a:effectLst/>
              </a:rPr>
            </a:br>
            <a:endParaRPr lang="en-US" sz="4000">
              <a:effectLst/>
            </a:endParaRPr>
          </a:p>
        </p:txBody>
      </p:sp>
      <p:pic>
        <p:nvPicPr>
          <p:cNvPr id="9011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16013" y="1916113"/>
            <a:ext cx="2968625" cy="3794125"/>
          </a:xfrm>
          <a:noFill/>
          <a:ln/>
        </p:spPr>
      </p:pic>
      <p:pic>
        <p:nvPicPr>
          <p:cNvPr id="90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276475"/>
            <a:ext cx="33147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916113"/>
            <a:ext cx="7772400" cy="1223962"/>
          </a:xfrm>
        </p:spPr>
        <p:txBody>
          <a:bodyPr/>
          <a:lstStyle/>
          <a:p>
            <a:r>
              <a:rPr lang="en-US"/>
              <a:t>3.2</a:t>
            </a:r>
          </a:p>
        </p:txBody>
      </p:sp>
      <p:sp>
        <p:nvSpPr>
          <p:cNvPr id="2051" name="Rectangle 3"/>
          <p:cNvSpPr>
            <a:spLocks noGrp="1" noChangeArrowheads="1"/>
          </p:cNvSpPr>
          <p:nvPr>
            <p:ph type="subTitle" idx="1"/>
          </p:nvPr>
        </p:nvSpPr>
        <p:spPr>
          <a:xfrm>
            <a:off x="1331913" y="2781300"/>
            <a:ext cx="6400800" cy="1752600"/>
          </a:xfrm>
        </p:spPr>
        <p:txBody>
          <a:bodyPr/>
          <a:lstStyle/>
          <a:p>
            <a:endParaRPr lang="en-US">
              <a:effectLst/>
            </a:endParaRPr>
          </a:p>
          <a:p>
            <a:r>
              <a:rPr lang="en-US">
                <a:effectLst/>
              </a:rPr>
              <a:t>Using Technology to See Beyond the Visible 	</a:t>
            </a:r>
          </a:p>
          <a:p>
            <a:endParaRPr lang="en-US">
              <a:effectLst/>
            </a:endParaRPr>
          </a:p>
          <a:p>
            <a:endParaRPr lang="en-US"/>
          </a:p>
        </p:txBody>
      </p:sp>
    </p:spTree>
    <p:extLst>
      <p:ext uri="{BB962C8B-B14F-4D97-AF65-F5344CB8AC3E}">
        <p14:creationId xmlns:p14="http://schemas.microsoft.com/office/powerpoint/2010/main" val="498015689"/>
      </p:ext>
    </p:extLst>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197</TotalTime>
  <Words>1306</Words>
  <Application>Microsoft Office PowerPoint</Application>
  <PresentationFormat>On-screen Show (4:3)</PresentationFormat>
  <Paragraphs>83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Verdana</vt:lpstr>
      <vt:lpstr>Wingdings</vt:lpstr>
      <vt:lpstr>Globe</vt:lpstr>
      <vt:lpstr>Chapter 3  Optical telescopes, radio telescopes, and other technologies advance our understanding of space.</vt:lpstr>
      <vt:lpstr> Optical Telescopes    </vt:lpstr>
      <vt:lpstr>Refracting Telescopes</vt:lpstr>
      <vt:lpstr>Reflecting Telescopes</vt:lpstr>
      <vt:lpstr>PowerPoint Presentation</vt:lpstr>
      <vt:lpstr> Interferometry: Combining Telescopes For Greater Power    </vt:lpstr>
      <vt:lpstr>  The Hubble Space Telescope     (HST)        </vt:lpstr>
      <vt:lpstr>  The HST makes one complete orbit of the Earth every 95 minutes.        </vt:lpstr>
      <vt:lpstr>3.2</vt:lpstr>
      <vt:lpstr>PowerPoint Presentation</vt:lpstr>
      <vt:lpstr>PowerPoint Presentation</vt:lpstr>
      <vt:lpstr>PowerPoint Presentation</vt:lpstr>
      <vt:lpstr> Radio Telescopes    </vt:lpstr>
      <vt:lpstr>  Radio telescope in  Arecibo, Puerto Rico.  p. 442 text      </vt:lpstr>
      <vt:lpstr> Radio Interferometry    </vt:lpstr>
      <vt:lpstr>Arrays</vt:lpstr>
      <vt:lpstr>Viewing More Than What The Eye Can See</vt:lpstr>
      <vt:lpstr>Space Probes  </vt:lpstr>
      <vt:lpstr>PowerPoint Presentation</vt:lpstr>
      <vt:lpstr>PowerPoint Presentation</vt:lpstr>
      <vt:lpstr>Homework</vt:lpstr>
      <vt:lpstr>3.3.</vt:lpstr>
      <vt:lpstr> Measuring Distance   </vt:lpstr>
      <vt:lpstr> Triangulation   </vt:lpstr>
      <vt:lpstr>PowerPoint Presentation</vt:lpstr>
      <vt:lpstr> Parallax   </vt:lpstr>
      <vt:lpstr> Determining A Star’s Composition  </vt:lpstr>
      <vt:lpstr> Determining A Star’s Direction Of Motion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Optical telescopes, radio telescopes, and other technologies advance our understanding of space.</dc:title>
  <dc:creator>Standring, Daniel</dc:creator>
  <cp:lastModifiedBy>Standring, Daniel</cp:lastModifiedBy>
  <cp:revision>17</cp:revision>
  <cp:lastPrinted>2013-05-27T16:26:00Z</cp:lastPrinted>
  <dcterms:created xsi:type="dcterms:W3CDTF">2007-08-10T17:54:45Z</dcterms:created>
  <dcterms:modified xsi:type="dcterms:W3CDTF">2013-05-27T17:26:25Z</dcterms:modified>
</cp:coreProperties>
</file>