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30"/>
  </p:notesMasterIdLst>
  <p:handoutMasterIdLst>
    <p:handoutMasterId r:id="rId31"/>
  </p:handoutMasterIdLst>
  <p:sldIdLst>
    <p:sldId id="257" r:id="rId2"/>
    <p:sldId id="258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87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9" r:id="rId28"/>
    <p:sldId id="278" r:id="rId29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CD42FDFC-51AD-4E49-9B5E-47DA8B422200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94E85551-FEB3-40D7-9FA7-E221FA83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38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3BFE414E-CC4D-406C-BD8D-F4F195D1E998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3504E5FA-8333-43F7-82D6-EDD4D5025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3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57958" indent="-291522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66089" indent="-233218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32524" indent="-233218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98959" indent="-233218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65395" indent="-2332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3031830" indent="-2332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98266" indent="-2332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964701" indent="-2332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33A3B3B8-355D-4DA4-8257-7CE16B42CB72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53BEC2-E751-4345-B1B9-A20A2A887A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2CBF-97E0-4EB7-AB1C-DEBF260320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DC38-DE12-4D1C-8379-110F0928F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98B514F-069E-40D4-BE33-7AE7C586D2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71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8472F05-BD6F-4793-B5F4-D7BB10DF17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9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E7795-8D2C-490D-AC7B-56B5BF235A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77B8F4-2092-465C-A0F7-45FCC82273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C9C76A-6E3D-4A27-84F8-80B7FA74B8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C68AF3-CA54-4C48-8D3D-52188556D0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F07CE1-477B-4B85-8E7D-E1E31A51C2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AB9429-B63F-4FA8-9366-0333F764EC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13CFFD-0BE8-43EA-8CD9-DF500FBE51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0D0769-A9CC-4275-89AA-527CDE1175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29F351F-DC27-43AC-B4E8-882E246DA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4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Mechanisms of Population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685801"/>
            <a:ext cx="8915400" cy="3657599"/>
          </a:xfrm>
        </p:spPr>
        <p:txBody>
          <a:bodyPr>
            <a:normAutofit/>
          </a:bodyPr>
          <a:lstStyle/>
          <a:p>
            <a:r>
              <a:rPr lang="en-US" sz="3200" dirty="0"/>
              <a:t>Adaptations are due to the gradual change in the characteristics of a population over </a:t>
            </a:r>
            <a:r>
              <a:rPr lang="en-US" sz="3200" dirty="0" smtClean="0"/>
              <a:t>time</a:t>
            </a:r>
          </a:p>
          <a:p>
            <a:endParaRPr lang="en-US" sz="3200" dirty="0"/>
          </a:p>
          <a:p>
            <a:r>
              <a:rPr lang="en-US" sz="3200" dirty="0"/>
              <a:t>Although variations can result in adaptations, not all variations are beneficial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Source of Adaptations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685801"/>
            <a:ext cx="8839200" cy="3657599"/>
          </a:xfrm>
          <a:noFill/>
        </p:spPr>
        <p:txBody>
          <a:bodyPr>
            <a:normAutofit/>
          </a:bodyPr>
          <a:lstStyle/>
          <a:p>
            <a:r>
              <a:rPr lang="en-US" sz="3200" dirty="0"/>
              <a:t>Variation is the result of genetic changes and </a:t>
            </a:r>
            <a:r>
              <a:rPr lang="en-US" sz="3200" dirty="0" err="1" smtClean="0"/>
              <a:t>recombinations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/>
              <a:t>The recombination </a:t>
            </a:r>
            <a:r>
              <a:rPr lang="en-US" sz="3200" dirty="0" smtClean="0"/>
              <a:t>of</a:t>
            </a:r>
          </a:p>
          <a:p>
            <a:pPr marL="18288" indent="0">
              <a:buNone/>
            </a:pPr>
            <a:r>
              <a:rPr lang="en-US" sz="3200" dirty="0" smtClean="0"/>
              <a:t>genes </a:t>
            </a:r>
            <a:r>
              <a:rPr lang="en-US" sz="3200" dirty="0"/>
              <a:t>can occur </a:t>
            </a:r>
            <a:r>
              <a:rPr lang="en-US" sz="3200" dirty="0" smtClean="0"/>
              <a:t>during</a:t>
            </a:r>
          </a:p>
          <a:p>
            <a:pPr marL="18288" indent="0">
              <a:buNone/>
            </a:pPr>
            <a:r>
              <a:rPr lang="en-US" sz="3200" dirty="0" smtClean="0"/>
              <a:t>sexual </a:t>
            </a:r>
            <a:r>
              <a:rPr lang="en-US" sz="3200" dirty="0"/>
              <a:t>reproduction</a:t>
            </a:r>
          </a:p>
          <a:p>
            <a:endParaRPr lang="en-US" sz="32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562600"/>
            <a:ext cx="7543800" cy="914400"/>
          </a:xfrm>
        </p:spPr>
        <p:txBody>
          <a:bodyPr/>
          <a:lstStyle/>
          <a:p>
            <a:r>
              <a:rPr lang="en-US" dirty="0"/>
              <a:t>Variation Within Species</a:t>
            </a:r>
          </a:p>
        </p:txBody>
      </p:sp>
      <p:pic>
        <p:nvPicPr>
          <p:cNvPr id="1026" name="Picture 2" descr="http://regentsprep.org/regents/biology/units/evolution/crossov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68400"/>
            <a:ext cx="3429000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Sex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Mate selection is varied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Chromosomes are shuffled Randomly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Genes are swapped before being separated in meiosis</a:t>
            </a:r>
          </a:p>
        </p:txBody>
      </p:sp>
      <p:pic>
        <p:nvPicPr>
          <p:cNvPr id="10244" name="Picture 2" descr="http://www.daviddarling.info/images/meiosis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985" y="228600"/>
            <a:ext cx="2401568" cy="29733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" descr="http://neurophilosophy.files.wordpress.com/2006/11/p648029-sperm_fertilizing_egg-sp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4200"/>
            <a:ext cx="2903538" cy="239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 descr="http://publications.nigms.nih.gov/insidethecell/images/ch4_crossover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3810000"/>
            <a:ext cx="2522538" cy="26861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dirty="0"/>
              <a:t>Mutations and Variation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990600"/>
            <a:ext cx="8915400" cy="4876799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However, ultimately, all variation is due to </a:t>
            </a:r>
            <a:r>
              <a:rPr lang="en-US" sz="3200" dirty="0" smtClean="0"/>
              <a:t>mutations</a:t>
            </a:r>
          </a:p>
          <a:p>
            <a:endParaRPr lang="en-US" sz="3200" dirty="0"/>
          </a:p>
          <a:p>
            <a:r>
              <a:rPr lang="en-US" sz="3200" dirty="0"/>
              <a:t>Changes in </a:t>
            </a:r>
            <a:r>
              <a:rPr lang="en-US" sz="3200" dirty="0" smtClean="0"/>
              <a:t>the</a:t>
            </a:r>
          </a:p>
          <a:p>
            <a:pPr marL="18288" indent="0">
              <a:buNone/>
            </a:pPr>
            <a:r>
              <a:rPr lang="en-US" sz="3200" dirty="0" smtClean="0"/>
              <a:t>genetic </a:t>
            </a:r>
            <a:r>
              <a:rPr lang="en-US" sz="3200" dirty="0"/>
              <a:t>code </a:t>
            </a:r>
            <a:r>
              <a:rPr lang="en-US" sz="3200" dirty="0" smtClean="0"/>
              <a:t>result</a:t>
            </a:r>
          </a:p>
          <a:p>
            <a:pPr marL="18288" indent="0">
              <a:buNone/>
            </a:pPr>
            <a:r>
              <a:rPr lang="en-US" sz="3200" dirty="0" smtClean="0"/>
              <a:t>in </a:t>
            </a:r>
            <a:r>
              <a:rPr lang="en-US" sz="3200" dirty="0"/>
              <a:t>slightly </a:t>
            </a:r>
            <a:r>
              <a:rPr lang="en-US" sz="3200" dirty="0" smtClean="0"/>
              <a:t>different</a:t>
            </a:r>
          </a:p>
          <a:p>
            <a:pPr marL="18288" indent="0">
              <a:buNone/>
            </a:pPr>
            <a:r>
              <a:rPr lang="en-US" sz="3200" dirty="0" smtClean="0"/>
              <a:t>genes </a:t>
            </a:r>
            <a:r>
              <a:rPr lang="en-US" sz="3200" dirty="0"/>
              <a:t>than </a:t>
            </a:r>
            <a:r>
              <a:rPr lang="en-US" sz="3200" dirty="0" smtClean="0"/>
              <a:t>the</a:t>
            </a:r>
          </a:p>
          <a:p>
            <a:pPr marL="18288" indent="0">
              <a:buNone/>
            </a:pPr>
            <a:r>
              <a:rPr lang="en-US" sz="3200" dirty="0"/>
              <a:t>g</a:t>
            </a:r>
            <a:r>
              <a:rPr lang="en-US" sz="3200" dirty="0" smtClean="0"/>
              <a:t>enes present in</a:t>
            </a:r>
          </a:p>
          <a:p>
            <a:pPr marL="18288" indent="0">
              <a:buNone/>
            </a:pPr>
            <a:r>
              <a:rPr lang="en-US" sz="3200" dirty="0" smtClean="0"/>
              <a:t>Other organisms</a:t>
            </a:r>
            <a:endParaRPr lang="en-US" sz="3200" dirty="0"/>
          </a:p>
          <a:p>
            <a:endParaRPr lang="en-US" sz="2800" dirty="0"/>
          </a:p>
        </p:txBody>
      </p:sp>
      <p:pic>
        <p:nvPicPr>
          <p:cNvPr id="2050" name="Picture 2" descr="http://0.tqn.com/d/biology/1/0/P/a/point_mu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371600"/>
            <a:ext cx="5323974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1"/>
            <a:ext cx="8839200" cy="4876799"/>
          </a:xfrm>
        </p:spPr>
        <p:txBody>
          <a:bodyPr/>
          <a:lstStyle/>
          <a:p>
            <a:r>
              <a:rPr lang="en-US" sz="3200" dirty="0"/>
              <a:t>DNA mutations can occur from errors in copying the DNA, and damage from radiation or mutagens</a:t>
            </a:r>
          </a:p>
          <a:p>
            <a:r>
              <a:rPr lang="en-US" sz="3200" dirty="0"/>
              <a:t>Any substance, energy, or condition that case a change in DNA</a:t>
            </a:r>
          </a:p>
          <a:p>
            <a:pPr lvl="1"/>
            <a:r>
              <a:rPr lang="en-US" sz="2800" dirty="0"/>
              <a:t>Ex.: cosmic rays, X </a:t>
            </a:r>
            <a:r>
              <a:rPr lang="en-US" sz="2800" dirty="0" smtClean="0"/>
              <a:t>rays,</a:t>
            </a:r>
          </a:p>
          <a:p>
            <a:pPr marL="384048" lvl="1" indent="0">
              <a:buNone/>
            </a:pPr>
            <a:r>
              <a:rPr lang="en-US" sz="2800" dirty="0" smtClean="0"/>
              <a:t>UV </a:t>
            </a:r>
            <a:r>
              <a:rPr lang="en-US" sz="2800" dirty="0"/>
              <a:t>radiation, </a:t>
            </a:r>
            <a:r>
              <a:rPr lang="en-US" sz="2800" dirty="0" smtClean="0"/>
              <a:t>and</a:t>
            </a:r>
          </a:p>
          <a:p>
            <a:pPr marL="384048" lvl="1" indent="0">
              <a:buNone/>
            </a:pPr>
            <a:r>
              <a:rPr lang="en-US" sz="2800" dirty="0" smtClean="0"/>
              <a:t>chemical </a:t>
            </a:r>
            <a:r>
              <a:rPr lang="en-US" sz="2800" dirty="0"/>
              <a:t>mutagens.</a:t>
            </a:r>
          </a:p>
          <a:p>
            <a:endParaRPr lang="en-US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562600"/>
            <a:ext cx="7543800" cy="914400"/>
          </a:xfrm>
        </p:spPr>
        <p:txBody>
          <a:bodyPr/>
          <a:lstStyle/>
          <a:p>
            <a:r>
              <a:rPr lang="en-US"/>
              <a:t>Mutagenic agents</a:t>
            </a:r>
          </a:p>
        </p:txBody>
      </p:sp>
      <p:pic>
        <p:nvPicPr>
          <p:cNvPr id="3074" name="Picture 2" descr="http://www.sciencebuddies.org/mentoring/project_ideas/MicroBio_img02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95600"/>
            <a:ext cx="3790950" cy="292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685801"/>
            <a:ext cx="8991600" cy="4648199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Genes code for </a:t>
            </a:r>
            <a:r>
              <a:rPr lang="en-US" sz="3200" dirty="0" smtClean="0"/>
              <a:t>proteins</a:t>
            </a:r>
          </a:p>
          <a:p>
            <a:pPr marL="18288" indent="0">
              <a:buNone/>
            </a:pPr>
            <a:endParaRPr lang="en-US" sz="3200" dirty="0"/>
          </a:p>
          <a:p>
            <a:r>
              <a:rPr lang="en-US" sz="3200" dirty="0"/>
              <a:t>A change in the genetic code will alter the sequence of amino acids that forms a </a:t>
            </a:r>
            <a:r>
              <a:rPr lang="en-US" sz="3200" dirty="0" smtClean="0"/>
              <a:t>protein</a:t>
            </a:r>
          </a:p>
          <a:p>
            <a:pPr marL="18288" indent="0">
              <a:buNone/>
            </a:pPr>
            <a:endParaRPr lang="en-US" sz="3200" dirty="0"/>
          </a:p>
          <a:p>
            <a:r>
              <a:rPr lang="en-US" sz="3200" dirty="0"/>
              <a:t>This change in the amino acid sequence will change the shape of the protein, which changes its </a:t>
            </a:r>
            <a:r>
              <a:rPr lang="en-US" sz="3200" dirty="0" smtClean="0"/>
              <a:t>action</a:t>
            </a:r>
          </a:p>
          <a:p>
            <a:endParaRPr lang="en-US" sz="3200" dirty="0"/>
          </a:p>
          <a:p>
            <a:r>
              <a:rPr lang="en-US" sz="3200" dirty="0" smtClean="0"/>
              <a:t>Watch DNA to protein </a:t>
            </a:r>
            <a:r>
              <a:rPr lang="en-US" sz="3200" dirty="0">
                <a:sym typeface="Wingdings" pitchFamily="2" charset="2"/>
              </a:rPr>
              <a:t> </a:t>
            </a:r>
            <a:endParaRPr lang="en-US" sz="3200" dirty="0" smtClean="0">
              <a:sym typeface="Wingdings" pitchFamily="2" charset="2"/>
            </a:endParaRPr>
          </a:p>
          <a:p>
            <a:pPr marL="18288" indent="0">
              <a:buNone/>
            </a:pPr>
            <a:r>
              <a:rPr lang="en-US" sz="3200" dirty="0" smtClean="0">
                <a:sym typeface="Wingdings" pitchFamily="2" charset="2"/>
              </a:rPr>
              <a:t>http</a:t>
            </a:r>
            <a:r>
              <a:rPr lang="en-US" sz="3200" dirty="0">
                <a:sym typeface="Wingdings" pitchFamily="2" charset="2"/>
              </a:rPr>
              <a:t>://youtu.be/983lhh20rGY</a:t>
            </a:r>
            <a:endParaRPr lang="en-US" sz="3200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10200"/>
            <a:ext cx="7543800" cy="914400"/>
          </a:xfrm>
        </p:spPr>
        <p:txBody>
          <a:bodyPr/>
          <a:lstStyle/>
          <a:p>
            <a:r>
              <a:rPr lang="en-US" dirty="0"/>
              <a:t>The Effect of Mutations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76200"/>
            <a:ext cx="8839200" cy="4953000"/>
          </a:xfrm>
        </p:spPr>
        <p:txBody>
          <a:bodyPr>
            <a:normAutofit/>
          </a:bodyPr>
          <a:lstStyle/>
          <a:p>
            <a:r>
              <a:rPr lang="en-US" sz="2800" dirty="0"/>
              <a:t>Some mutations occur in somatic cells (the cells that make up body tissues</a:t>
            </a:r>
            <a:r>
              <a:rPr lang="en-US" sz="2800" dirty="0" smtClean="0"/>
              <a:t>)</a:t>
            </a:r>
          </a:p>
          <a:p>
            <a:pPr marL="18288" indent="0">
              <a:buNone/>
            </a:pPr>
            <a:endParaRPr lang="en-US" sz="2800" dirty="0"/>
          </a:p>
          <a:p>
            <a:r>
              <a:rPr lang="en-US" sz="2800" dirty="0"/>
              <a:t>These mutations will disappear when the organism </a:t>
            </a:r>
            <a:r>
              <a:rPr lang="en-US" sz="2800" dirty="0" smtClean="0"/>
              <a:t>dies</a:t>
            </a:r>
          </a:p>
          <a:p>
            <a:pPr marL="18288" indent="0">
              <a:buNone/>
            </a:pPr>
            <a:endParaRPr lang="en-US" sz="2800" dirty="0"/>
          </a:p>
          <a:p>
            <a:r>
              <a:rPr lang="en-US" sz="2800" dirty="0"/>
              <a:t>However, if mutations occur in germ line cells (those that produce sperm or eggs), the mutations will be passed on to the next generation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ancer.gov/PublishedContent/Images/images/documents/a3a0ee76-1bc5-4490-aeaa-2248702c668f/cancer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234"/>
            <a:ext cx="8798510" cy="659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65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"/>
            <a:ext cx="8686800" cy="42672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Some mutations produce a change in an individual that is </a:t>
            </a:r>
            <a:r>
              <a:rPr lang="en-US" sz="3200" dirty="0" smtClean="0"/>
              <a:t>beneficial</a:t>
            </a:r>
          </a:p>
          <a:p>
            <a:pPr marL="18288" indent="0">
              <a:buNone/>
            </a:pPr>
            <a:endParaRPr lang="en-US" sz="3200" dirty="0"/>
          </a:p>
          <a:p>
            <a:r>
              <a:rPr lang="en-US" sz="3200" dirty="0"/>
              <a:t>These mutations increase the individual’s chance of survival </a:t>
            </a:r>
            <a:r>
              <a:rPr lang="en-US" sz="3200" dirty="0" smtClean="0"/>
              <a:t>and</a:t>
            </a:r>
          </a:p>
          <a:p>
            <a:pPr marL="18288" indent="0">
              <a:buNone/>
            </a:pPr>
            <a:r>
              <a:rPr lang="en-US" sz="3200" dirty="0" smtClean="0"/>
              <a:t>will </a:t>
            </a:r>
            <a:r>
              <a:rPr lang="en-US" sz="3200" dirty="0"/>
              <a:t>most likely </a:t>
            </a:r>
            <a:r>
              <a:rPr lang="en-US" sz="3200" dirty="0" smtClean="0"/>
              <a:t>be</a:t>
            </a:r>
          </a:p>
          <a:p>
            <a:pPr marL="18288" indent="0">
              <a:buNone/>
            </a:pPr>
            <a:r>
              <a:rPr lang="en-US" sz="3200" dirty="0" smtClean="0"/>
              <a:t>passed </a:t>
            </a:r>
            <a:r>
              <a:rPr lang="en-US" sz="3200" dirty="0"/>
              <a:t>on to the </a:t>
            </a:r>
            <a:r>
              <a:rPr lang="en-US" sz="3200" dirty="0" smtClean="0"/>
              <a:t>next</a:t>
            </a:r>
          </a:p>
          <a:p>
            <a:pPr marL="18288" indent="0">
              <a:buNone/>
            </a:pPr>
            <a:r>
              <a:rPr lang="en-US" sz="3200" dirty="0" smtClean="0"/>
              <a:t>generation</a:t>
            </a:r>
            <a:endParaRPr lang="en-US" sz="3200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410200"/>
            <a:ext cx="8610600" cy="914400"/>
          </a:xfrm>
        </p:spPr>
        <p:txBody>
          <a:bodyPr/>
          <a:lstStyle/>
          <a:p>
            <a:r>
              <a:rPr lang="en-US" sz="4000" dirty="0"/>
              <a:t>Mutations and Selective Advantage</a:t>
            </a:r>
          </a:p>
        </p:txBody>
      </p:sp>
      <p:pic>
        <p:nvPicPr>
          <p:cNvPr id="5122" name="Picture 2" descr="http://cdn.physorg.com/newman/gfx/news/hires/2009/geneticconf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146" y="2438400"/>
            <a:ext cx="4314635" cy="325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228600"/>
            <a:ext cx="9067800" cy="533399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In California, some ground squirrels have developed a mutation that makes them more resistant to rattlesnake venom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Therefore, the ground squirrels with the mutation have a greater chance of survival and therefore will pass on their traits to the next generation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Ultimately, the majority of the squirrel population will have this beneficial adaptation because they are more likely to survive to reproduce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638800"/>
            <a:ext cx="8991600" cy="914400"/>
          </a:xfrm>
        </p:spPr>
        <p:txBody>
          <a:bodyPr/>
          <a:lstStyle/>
          <a:p>
            <a:r>
              <a:rPr lang="en-US" sz="4000" dirty="0"/>
              <a:t>Case Study: </a:t>
            </a:r>
            <a:r>
              <a:rPr lang="en-US" sz="4000" dirty="0" smtClean="0"/>
              <a:t>Venom-Resistant Squirrels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685801"/>
            <a:ext cx="8686800" cy="3657599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Organisms that live long enough to reproduce will pass on their traits to the next </a:t>
            </a:r>
            <a:r>
              <a:rPr lang="en-US" sz="2800" dirty="0" smtClean="0"/>
              <a:t>generation</a:t>
            </a:r>
          </a:p>
          <a:p>
            <a:endParaRPr lang="en-US" sz="2800" dirty="0" smtClean="0"/>
          </a:p>
          <a:p>
            <a:r>
              <a:rPr lang="en-US" sz="2800" dirty="0" smtClean="0"/>
              <a:t>Those </a:t>
            </a:r>
            <a:r>
              <a:rPr lang="en-US" sz="2800" dirty="0"/>
              <a:t>organisms that are best adapted to their environments will be most likely to </a:t>
            </a:r>
            <a:r>
              <a:rPr lang="en-US" sz="2800" dirty="0" smtClean="0"/>
              <a:t>survive</a:t>
            </a:r>
          </a:p>
          <a:p>
            <a:endParaRPr lang="en-US" sz="2800" dirty="0"/>
          </a:p>
          <a:p>
            <a:r>
              <a:rPr lang="en-US" sz="2800" dirty="0"/>
              <a:t>Adaptations can be either structural, </a:t>
            </a:r>
            <a:r>
              <a:rPr lang="en-US" sz="2800" dirty="0" err="1"/>
              <a:t>behavioural</a:t>
            </a:r>
            <a:r>
              <a:rPr lang="en-US" sz="2800" dirty="0"/>
              <a:t>, or physiological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4.1 Adaptations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28600"/>
            <a:ext cx="8839200" cy="5333999"/>
          </a:xfrm>
        </p:spPr>
        <p:txBody>
          <a:bodyPr>
            <a:normAutofit/>
          </a:bodyPr>
          <a:lstStyle/>
          <a:p>
            <a:r>
              <a:rPr lang="en-US" sz="2800" dirty="0"/>
              <a:t>In 1955, the World Health Organization initiated a widespread program to kill malaria-carrying mosquitoes using </a:t>
            </a:r>
            <a:r>
              <a:rPr lang="en-US" sz="2800" dirty="0" smtClean="0"/>
              <a:t>DDT</a:t>
            </a:r>
          </a:p>
          <a:p>
            <a:pPr marL="18288" indent="0">
              <a:buNone/>
            </a:pPr>
            <a:endParaRPr lang="en-US" sz="2800" dirty="0"/>
          </a:p>
          <a:p>
            <a:r>
              <a:rPr lang="en-US" sz="2800" dirty="0"/>
              <a:t>This program was initially very successful in decreasing mosquito populations, but they quickly </a:t>
            </a:r>
            <a:r>
              <a:rPr lang="en-US" sz="2800" dirty="0" smtClean="0"/>
              <a:t>reappeared</a:t>
            </a:r>
          </a:p>
          <a:p>
            <a:pPr marL="18288" indent="0">
              <a:buNone/>
            </a:pPr>
            <a:endParaRPr lang="en-US" sz="2800" dirty="0"/>
          </a:p>
          <a:p>
            <a:r>
              <a:rPr lang="en-US" sz="2800" dirty="0"/>
              <a:t>Because of the reduced effectiveness of DDT and its negative environmental effects, the spraying program was discontinued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562600"/>
            <a:ext cx="7543800" cy="914400"/>
          </a:xfrm>
        </p:spPr>
        <p:txBody>
          <a:bodyPr/>
          <a:lstStyle/>
          <a:p>
            <a:r>
              <a:rPr lang="en-US" sz="4000" dirty="0"/>
              <a:t>Case Study: Pesticide Resistance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1"/>
            <a:ext cx="8382000" cy="3657599"/>
          </a:xfrm>
        </p:spPr>
        <p:txBody>
          <a:bodyPr>
            <a:normAutofit/>
          </a:bodyPr>
          <a:lstStyle/>
          <a:p>
            <a:r>
              <a:rPr lang="en-US" sz="3200" dirty="0"/>
              <a:t>Why did DDT lose its effectiveness?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Case Study: Pesticide Resistance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52400"/>
            <a:ext cx="8915400" cy="48767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In 1928, Sir Alexander Fleming discovered that penicillin could be used to kill </a:t>
            </a:r>
            <a:r>
              <a:rPr lang="en-US" sz="3200" dirty="0" smtClean="0"/>
              <a:t>bacteria</a:t>
            </a:r>
          </a:p>
          <a:p>
            <a:pPr marL="18288" indent="0">
              <a:lnSpc>
                <a:spcPct val="90000"/>
              </a:lnSpc>
              <a:buNone/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Penicillin was first used as a medicine in 1941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By 1945, there were already reports of penicillin-resistant strains of </a:t>
            </a:r>
            <a:r>
              <a:rPr lang="en-US" sz="3200" dirty="0" smtClean="0"/>
              <a:t>bacteria</a:t>
            </a:r>
          </a:p>
          <a:p>
            <a:pPr marL="18288" indent="0">
              <a:lnSpc>
                <a:spcPct val="90000"/>
              </a:lnSpc>
              <a:buNone/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There are now bacterial strains that are resistant to all known antibiotics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638800"/>
            <a:ext cx="7543800" cy="914400"/>
          </a:xfrm>
        </p:spPr>
        <p:txBody>
          <a:bodyPr/>
          <a:lstStyle/>
          <a:p>
            <a:r>
              <a:rPr lang="en-US" dirty="0"/>
              <a:t>Case Study: “Superbugs”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685801"/>
            <a:ext cx="8915400" cy="36575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Read Thought Lab 4.1…</a:t>
            </a:r>
          </a:p>
          <a:p>
            <a:pPr marL="18288" indent="0">
              <a:buNone/>
            </a:pPr>
            <a:endParaRPr lang="en-US" sz="3200" dirty="0" smtClean="0"/>
          </a:p>
          <a:p>
            <a:r>
              <a:rPr lang="en-US" sz="3200" dirty="0"/>
              <a:t>W</a:t>
            </a:r>
            <a:r>
              <a:rPr lang="en-US" sz="3200" dirty="0" smtClean="0"/>
              <a:t>hat </a:t>
            </a:r>
            <a:r>
              <a:rPr lang="en-US" sz="3200" dirty="0"/>
              <a:t>factors contributed to the development of antibiotic-resistant bacteria?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“Superbugs”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home.honolulu.hawaii.edu/~pine/variatio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0134"/>
            <a:ext cx="4999748" cy="636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229600" cy="914400"/>
          </a:xfrm>
        </p:spPr>
        <p:txBody>
          <a:bodyPr/>
          <a:lstStyle/>
          <a:p>
            <a:r>
              <a:rPr lang="en-US" dirty="0"/>
              <a:t>Natural Selection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1"/>
            <a:ext cx="8915400" cy="3962400"/>
          </a:xfrm>
        </p:spPr>
        <p:txBody>
          <a:bodyPr>
            <a:normAutofit/>
          </a:bodyPr>
          <a:lstStyle/>
          <a:p>
            <a:r>
              <a:rPr lang="en-US" sz="3200" dirty="0"/>
              <a:t>Individuals that have beneficial adaptations that are passed on to their offspring will change the population as those traits are passed on to the next </a:t>
            </a:r>
            <a:r>
              <a:rPr lang="en-US" sz="3200" dirty="0" smtClean="0"/>
              <a:t>generation</a:t>
            </a:r>
          </a:p>
          <a:p>
            <a:pPr marL="18288" indent="0">
              <a:buNone/>
            </a:pPr>
            <a:endParaRPr lang="en-US" sz="3200" dirty="0"/>
          </a:p>
          <a:p>
            <a:r>
              <a:rPr lang="en-US" sz="3200" dirty="0"/>
              <a:t>For natural selection to occur, there must be variation within the species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0" y="228600"/>
            <a:ext cx="8991600" cy="4403725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In a population, individuals are selected for by their </a:t>
            </a:r>
            <a:r>
              <a:rPr lang="en-US" sz="3200" dirty="0" smtClean="0"/>
              <a:t>environment</a:t>
            </a:r>
          </a:p>
          <a:p>
            <a:pPr marL="18288" indent="0">
              <a:buNone/>
            </a:pPr>
            <a:endParaRPr lang="en-US" sz="3200" dirty="0"/>
          </a:p>
          <a:p>
            <a:r>
              <a:rPr lang="en-US" sz="3200" dirty="0"/>
              <a:t>It is important to consider that individuals do not change during their lifetime – rather, the population changes over </a:t>
            </a:r>
            <a:r>
              <a:rPr lang="en-US" sz="3200" dirty="0" smtClean="0"/>
              <a:t>time</a:t>
            </a:r>
          </a:p>
          <a:p>
            <a:pPr marL="18288" indent="0">
              <a:buNone/>
            </a:pPr>
            <a:endParaRPr lang="en-US" sz="3200" dirty="0"/>
          </a:p>
          <a:p>
            <a:r>
              <a:rPr lang="en-US" sz="3200" dirty="0"/>
              <a:t>The environment will exert a selective pressure on a population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381000"/>
            <a:ext cx="8839200" cy="6172200"/>
          </a:xfrm>
        </p:spPr>
        <p:txBody>
          <a:bodyPr>
            <a:noAutofit/>
          </a:bodyPr>
          <a:lstStyle/>
          <a:p>
            <a:r>
              <a:rPr lang="en-US" sz="3200" dirty="0"/>
              <a:t>In a population of grasses, some of the grasses are better adapted to survive drought </a:t>
            </a:r>
            <a:r>
              <a:rPr lang="en-US" sz="3200" dirty="0" smtClean="0"/>
              <a:t>conditions</a:t>
            </a:r>
          </a:p>
          <a:p>
            <a:pPr marL="18288" indent="0">
              <a:buNone/>
            </a:pPr>
            <a:endParaRPr lang="en-US" sz="3200" dirty="0"/>
          </a:p>
          <a:p>
            <a:r>
              <a:rPr lang="en-US" sz="3200" dirty="0"/>
              <a:t>If a drought occurs, it exerts a selective pressure that </a:t>
            </a:r>
            <a:r>
              <a:rPr lang="en-US" sz="3200" dirty="0" smtClean="0"/>
              <a:t>favors </a:t>
            </a:r>
            <a:r>
              <a:rPr lang="en-US" sz="3200" dirty="0"/>
              <a:t>those plants that are </a:t>
            </a:r>
            <a:r>
              <a:rPr lang="en-US" sz="3200" dirty="0" smtClean="0"/>
              <a:t>drought-resistant</a:t>
            </a:r>
          </a:p>
          <a:p>
            <a:pPr marL="18288" indent="0">
              <a:buNone/>
            </a:pPr>
            <a:endParaRPr lang="en-US" sz="3200" dirty="0"/>
          </a:p>
          <a:p>
            <a:r>
              <a:rPr lang="en-US" sz="3200" dirty="0"/>
              <a:t>This causes a change in the makeup of the population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91200"/>
            <a:ext cx="8686800" cy="914400"/>
          </a:xfrm>
        </p:spPr>
        <p:txBody>
          <a:bodyPr/>
          <a:lstStyle/>
          <a:p>
            <a:r>
              <a:rPr lang="en-US" dirty="0"/>
              <a:t>Example: Selective Pressure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692150"/>
            <a:ext cx="8534400" cy="5434013"/>
          </a:xfrm>
        </p:spPr>
        <p:txBody>
          <a:bodyPr>
            <a:normAutofit/>
          </a:bodyPr>
          <a:lstStyle/>
          <a:p>
            <a:r>
              <a:rPr lang="en-US" sz="3200" dirty="0"/>
              <a:t>Variations that are not beneficial in a certain environment may not be harmful, they may simply be </a:t>
            </a:r>
            <a:r>
              <a:rPr lang="en-US" sz="3200" dirty="0" smtClean="0"/>
              <a:t>useless</a:t>
            </a:r>
          </a:p>
          <a:p>
            <a:pPr marL="18288" indent="0">
              <a:buNone/>
            </a:pPr>
            <a:endParaRPr lang="en-US" sz="3200" dirty="0"/>
          </a:p>
          <a:p>
            <a:r>
              <a:rPr lang="en-US" sz="3200" dirty="0"/>
              <a:t>If a variation is detrimental, it is unlikely that it will be passed on until the environment changes to select for that variation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685801"/>
            <a:ext cx="8991600" cy="36575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Natural selection does not anticipate changes in the </a:t>
            </a:r>
            <a:r>
              <a:rPr lang="en-US" sz="3200" dirty="0" smtClean="0"/>
              <a:t>environment</a:t>
            </a:r>
          </a:p>
          <a:p>
            <a:pPr marL="18288" indent="0">
              <a:lnSpc>
                <a:spcPct val="90000"/>
              </a:lnSpc>
              <a:buNone/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Instead, random changes occur and produce traits that may be beneficial in the </a:t>
            </a:r>
            <a:r>
              <a:rPr lang="en-US" sz="3200" dirty="0" smtClean="0"/>
              <a:t>future</a:t>
            </a:r>
          </a:p>
          <a:p>
            <a:pPr marL="18288" indent="0">
              <a:lnSpc>
                <a:spcPct val="90000"/>
              </a:lnSpc>
              <a:buNone/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When the environment changes, then those variations that have been produced increase the ability of some organisms to survive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4414" y="5638800"/>
            <a:ext cx="8991600" cy="914400"/>
          </a:xfrm>
        </p:spPr>
        <p:txBody>
          <a:bodyPr/>
          <a:lstStyle/>
          <a:p>
            <a:r>
              <a:rPr lang="en-US" sz="4000" dirty="0"/>
              <a:t>Natural Selection &amp; the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pPr eaLnBrk="1" hangingPunct="1"/>
            <a:r>
              <a:rPr lang="en-GB" smtClean="0"/>
              <a:t>Adaptations and Biomes</a:t>
            </a:r>
            <a:endParaRPr lang="en-US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034463" cy="4648200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sz="2800" dirty="0" smtClean="0"/>
              <a:t>Biomes are often identified with characteristic biotic factors,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z="2400" dirty="0" smtClean="0"/>
              <a:t>such as a cactus in the desert or a caribou on the tundra.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z="2400" dirty="0" smtClean="0"/>
              <a:t>Many of these characteristic factors have special adaptations for that biome.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z="2400" dirty="0" smtClean="0"/>
              <a:t>An adaptation is a characteristic that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sz="2400" dirty="0" smtClean="0"/>
              <a:t>allows an organism to better survive and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sz="2400" dirty="0" smtClean="0"/>
              <a:t>reproduce.</a:t>
            </a:r>
          </a:p>
          <a:p>
            <a:pPr marL="838200" lvl="1" indent="-381000" eaLnBrk="1" hangingPunct="1">
              <a:lnSpc>
                <a:spcPct val="90000"/>
              </a:lnSpc>
            </a:pPr>
            <a:endParaRPr lang="en-US" sz="2400" dirty="0" smtClean="0"/>
          </a:p>
          <a:p>
            <a:pPr marL="1181100" lvl="2" indent="-381000" eaLnBrk="1" hangingPunct="1">
              <a:lnSpc>
                <a:spcPct val="90000"/>
              </a:lnSpc>
            </a:pPr>
            <a:r>
              <a:rPr lang="en-US" sz="2400" dirty="0" smtClean="0"/>
              <a:t>There are three types of adaptations</a:t>
            </a:r>
          </a:p>
          <a:p>
            <a:pPr marL="800100" lvl="2" indent="0" eaLnBrk="1" hangingPunct="1">
              <a:lnSpc>
                <a:spcPct val="90000"/>
              </a:lnSpc>
              <a:buNone/>
            </a:pPr>
            <a:r>
              <a:rPr lang="en-US" sz="2400" dirty="0" smtClean="0"/>
              <a:t>An organism can have.</a:t>
            </a:r>
          </a:p>
          <a:p>
            <a:pPr marL="1181100" lvl="2" indent="-381000" eaLnBrk="1" hangingPunct="1">
              <a:lnSpc>
                <a:spcPct val="90000"/>
              </a:lnSpc>
            </a:pPr>
            <a:r>
              <a:rPr lang="en-US" sz="2400" dirty="0" smtClean="0"/>
              <a:t>Let’s use the wolf to look at all three</a:t>
            </a:r>
          </a:p>
        </p:txBody>
      </p:sp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43288"/>
            <a:ext cx="2655888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78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Structural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105400"/>
          </a:xfrm>
        </p:spPr>
        <p:txBody>
          <a:bodyPr/>
          <a:lstStyle/>
          <a:p>
            <a:pPr marL="495300" indent="-381000" eaLnBrk="1" hangingPunct="1">
              <a:lnSpc>
                <a:spcPct val="90000"/>
              </a:lnSpc>
              <a:defRPr/>
            </a:pPr>
            <a:r>
              <a:rPr lang="en-US" sz="2800" dirty="0" smtClean="0"/>
              <a:t>A physical feature</a:t>
            </a:r>
          </a:p>
          <a:p>
            <a:pPr marL="114300" indent="0" eaLnBrk="1" hangingPunct="1">
              <a:lnSpc>
                <a:spcPct val="90000"/>
              </a:lnSpc>
              <a:buNone/>
              <a:defRPr/>
            </a:pPr>
            <a:r>
              <a:rPr lang="en-US" sz="2800" dirty="0" smtClean="0"/>
              <a:t>that helps an organism</a:t>
            </a:r>
          </a:p>
          <a:p>
            <a:pPr marL="114300" indent="0" eaLnBrk="1" hangingPunct="1">
              <a:lnSpc>
                <a:spcPct val="90000"/>
              </a:lnSpc>
              <a:buNone/>
              <a:defRPr/>
            </a:pPr>
            <a:r>
              <a:rPr lang="en-US" sz="2800" dirty="0" smtClean="0"/>
              <a:t> survive</a:t>
            </a:r>
          </a:p>
          <a:p>
            <a:pPr marL="114300" indent="0" eaLnBrk="1" hangingPunct="1">
              <a:lnSpc>
                <a:spcPct val="90000"/>
              </a:lnSpc>
              <a:buNone/>
              <a:defRPr/>
            </a:pPr>
            <a:endParaRPr lang="en-US" sz="2800" dirty="0" smtClean="0"/>
          </a:p>
          <a:p>
            <a:pPr marL="529590" indent="-381000">
              <a:lnSpc>
                <a:spcPct val="90000"/>
              </a:lnSpc>
              <a:defRPr/>
            </a:pPr>
            <a:r>
              <a:rPr lang="en-US" sz="2600" dirty="0" smtClean="0"/>
              <a:t>A wolf has large</a:t>
            </a:r>
          </a:p>
          <a:p>
            <a:pPr marL="529590" indent="-381000">
              <a:lnSpc>
                <a:spcPct val="90000"/>
              </a:lnSpc>
              <a:buFont typeface="Wingdings" pitchFamily="1" charset="2"/>
              <a:buNone/>
              <a:defRPr/>
            </a:pPr>
            <a:r>
              <a:rPr lang="en-US" sz="2600" dirty="0" smtClean="0"/>
              <a:t>	paws to help it run</a:t>
            </a:r>
          </a:p>
          <a:p>
            <a:pPr marL="529590" indent="-381000">
              <a:lnSpc>
                <a:spcPct val="90000"/>
              </a:lnSpc>
              <a:buFont typeface="Wingdings" pitchFamily="1" charset="2"/>
              <a:buNone/>
              <a:defRPr/>
            </a:pPr>
            <a:r>
              <a:rPr lang="en-US" sz="2600" dirty="0" smtClean="0"/>
              <a:t>	in snow.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r>
              <a:rPr lang="en-US" sz="1000" smtClean="0"/>
              <a:t>(c) McGraw Hill Ryerson 2007</a:t>
            </a:r>
            <a:endParaRPr lang="en-US" sz="1400" i="0" smtClean="0"/>
          </a:p>
        </p:txBody>
      </p:sp>
      <p:pic>
        <p:nvPicPr>
          <p:cNvPr id="23557" name="Picture 4" descr="Wolf Paw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179" y="914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30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5424626"/>
            <a:ext cx="75438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Physiological adaptation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3657599"/>
          </a:xfrm>
        </p:spPr>
        <p:txBody>
          <a:bodyPr>
            <a:normAutofit fontScale="92500" lnSpcReduction="10000"/>
          </a:bodyPr>
          <a:lstStyle/>
          <a:p>
            <a:pPr marL="495300" indent="-381000" eaLnBrk="1" hangingPunct="1">
              <a:lnSpc>
                <a:spcPct val="90000"/>
              </a:lnSpc>
              <a:defRPr/>
            </a:pPr>
            <a:r>
              <a:rPr lang="en-US" sz="2800" dirty="0" smtClean="0"/>
              <a:t>A physical or chemical event inside the body of an organism that allows it to survive</a:t>
            </a:r>
          </a:p>
          <a:p>
            <a:pPr marL="495300" indent="-381000"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marL="495300" indent="-381000"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marL="495300" indent="-381000"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marL="495300" indent="-381000"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marL="723900" indent="-3810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r>
              <a:rPr lang="en-US" sz="2800" dirty="0" smtClean="0"/>
              <a:t>A wolf maintains</a:t>
            </a:r>
          </a:p>
          <a:p>
            <a:pPr marL="723900" indent="-3810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r>
              <a:rPr lang="en-US" sz="2800" dirty="0" smtClean="0"/>
              <a:t>a constant body</a:t>
            </a:r>
          </a:p>
          <a:p>
            <a:pPr marL="723900" indent="-3810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r>
              <a:rPr lang="en-US" sz="2800" dirty="0" smtClean="0"/>
              <a:t>temperature.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24581" name="Picture 4" descr="Wolf Therm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85" y="990600"/>
            <a:ext cx="5943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09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Behavioural adaptation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63563"/>
            <a:ext cx="6096000" cy="3657599"/>
          </a:xfrm>
        </p:spPr>
        <p:txBody>
          <a:bodyPr>
            <a:normAutofit fontScale="40000" lnSpcReduction="20000"/>
          </a:bodyPr>
          <a:lstStyle/>
          <a:p>
            <a:pPr marL="495300" indent="-381000" eaLnBrk="1" hangingPunct="1">
              <a:lnSpc>
                <a:spcPct val="90000"/>
              </a:lnSpc>
              <a:defRPr/>
            </a:pPr>
            <a:r>
              <a:rPr lang="en-US" sz="5900" dirty="0" smtClean="0"/>
              <a:t>A </a:t>
            </a:r>
            <a:r>
              <a:rPr lang="en-US" sz="5900" dirty="0" err="1" smtClean="0"/>
              <a:t>behaviour</a:t>
            </a:r>
            <a:r>
              <a:rPr lang="en-US" sz="5900" dirty="0" smtClean="0"/>
              <a:t> that helps an organism to survive</a:t>
            </a:r>
          </a:p>
          <a:p>
            <a:pPr marL="495300" indent="-3810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endParaRPr lang="en-US" sz="5900" dirty="0" smtClean="0"/>
          </a:p>
          <a:p>
            <a:pPr marL="495300" indent="-3810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endParaRPr lang="en-US" sz="5900" dirty="0" smtClean="0"/>
          </a:p>
          <a:p>
            <a:pPr marL="495300" indent="-3810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endParaRPr lang="en-US" sz="5900" dirty="0" smtClean="0"/>
          </a:p>
          <a:p>
            <a:pPr marL="495300" indent="-3810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endParaRPr lang="en-US" sz="5900" dirty="0" smtClean="0"/>
          </a:p>
          <a:p>
            <a:pPr marL="495300" indent="-3810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r>
              <a:rPr lang="en-US" sz="5900" dirty="0" smtClean="0"/>
              <a:t>Wolves hunt in</a:t>
            </a:r>
          </a:p>
          <a:p>
            <a:pPr marL="495300" indent="-3810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r>
              <a:rPr lang="en-US" sz="5900" dirty="0" smtClean="0"/>
              <a:t>packs to</a:t>
            </a:r>
          </a:p>
          <a:p>
            <a:pPr marL="495300" indent="-3810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r>
              <a:rPr lang="en-US" sz="5900" dirty="0" smtClean="0"/>
              <a:t>capture large</a:t>
            </a:r>
          </a:p>
          <a:p>
            <a:pPr marL="495300" indent="-3810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r>
              <a:rPr lang="en-US" sz="5900" dirty="0" smtClean="0"/>
              <a:t>Prey like the</a:t>
            </a:r>
          </a:p>
          <a:p>
            <a:pPr marL="495300" indent="-3810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r>
              <a:rPr lang="en-US" sz="5900" dirty="0" smtClean="0"/>
              <a:t>moose.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25605" name="Picture 4" descr="wolf_pack_kills_a_moose_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72278"/>
            <a:ext cx="6324600" cy="422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2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Behavioural adaptation </a:t>
            </a:r>
          </a:p>
        </p:txBody>
      </p:sp>
      <p:pic>
        <p:nvPicPr>
          <p:cNvPr id="26627" name="Content Placeholder 4" descr="wolf_pack_kills_a_moose_00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369" y="762000"/>
            <a:ext cx="8779062" cy="5791200"/>
          </a:xfrm>
        </p:spPr>
      </p:pic>
    </p:spTree>
    <p:extLst>
      <p:ext uri="{BB962C8B-B14F-4D97-AF65-F5344CB8AC3E}">
        <p14:creationId xmlns:p14="http://schemas.microsoft.com/office/powerpoint/2010/main" val="280723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Behavioural adaptation </a:t>
            </a:r>
          </a:p>
        </p:txBody>
      </p:sp>
      <p:pic>
        <p:nvPicPr>
          <p:cNvPr id="27651" name="Content Placeholder 4" descr="wolf_pack_kills_a_moos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829" y="609600"/>
            <a:ext cx="8806142" cy="5943600"/>
          </a:xfrm>
        </p:spPr>
      </p:pic>
    </p:spTree>
    <p:extLst>
      <p:ext uri="{BB962C8B-B14F-4D97-AF65-F5344CB8AC3E}">
        <p14:creationId xmlns:p14="http://schemas.microsoft.com/office/powerpoint/2010/main" val="234956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Behavioural adaptation </a:t>
            </a:r>
          </a:p>
        </p:txBody>
      </p:sp>
      <p:pic>
        <p:nvPicPr>
          <p:cNvPr id="28675" name="Content Placeholder 4" descr="wolf_pack_kills_a_moose_00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676" y="838200"/>
            <a:ext cx="8793116" cy="5715000"/>
          </a:xfrm>
        </p:spPr>
      </p:pic>
    </p:spTree>
    <p:extLst>
      <p:ext uri="{BB962C8B-B14F-4D97-AF65-F5344CB8AC3E}">
        <p14:creationId xmlns:p14="http://schemas.microsoft.com/office/powerpoint/2010/main" val="334698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306</TotalTime>
  <Words>916</Words>
  <Application>Microsoft Office PowerPoint</Application>
  <PresentationFormat>On-screen Show (4:3)</PresentationFormat>
  <Paragraphs>151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Elemental</vt:lpstr>
      <vt:lpstr>Chapter 4</vt:lpstr>
      <vt:lpstr>4.1 Adaptations</vt:lpstr>
      <vt:lpstr>Adaptations and Biomes</vt:lpstr>
      <vt:lpstr>Structural adaptation</vt:lpstr>
      <vt:lpstr>Physiological adaptation </vt:lpstr>
      <vt:lpstr>Behavioural adaptation </vt:lpstr>
      <vt:lpstr>Behavioural adaptation </vt:lpstr>
      <vt:lpstr>Behavioural adaptation </vt:lpstr>
      <vt:lpstr>Behavioural adaptation </vt:lpstr>
      <vt:lpstr>The Source of Adaptations</vt:lpstr>
      <vt:lpstr>Variation Within Species</vt:lpstr>
      <vt:lpstr>Sex</vt:lpstr>
      <vt:lpstr>Mutations and Variation</vt:lpstr>
      <vt:lpstr>Mutagenic agents</vt:lpstr>
      <vt:lpstr>The Effect of Mutations</vt:lpstr>
      <vt:lpstr>PowerPoint Presentation</vt:lpstr>
      <vt:lpstr>PowerPoint Presentation</vt:lpstr>
      <vt:lpstr>Mutations and Selective Advantage</vt:lpstr>
      <vt:lpstr>Case Study: Venom-Resistant Squirrels</vt:lpstr>
      <vt:lpstr>Case Study: Pesticide Resistance</vt:lpstr>
      <vt:lpstr>Case Study: Pesticide Resistance</vt:lpstr>
      <vt:lpstr>Case Study: “Superbugs”</vt:lpstr>
      <vt:lpstr>Case Study: “Superbugs” </vt:lpstr>
      <vt:lpstr>Natural Selection</vt:lpstr>
      <vt:lpstr>PowerPoint Presentation</vt:lpstr>
      <vt:lpstr>Example: Selective Pressure</vt:lpstr>
      <vt:lpstr>PowerPoint Presentation</vt:lpstr>
      <vt:lpstr>Natural Selection &amp; the Environment</vt:lpstr>
    </vt:vector>
  </TitlesOfParts>
  <Company>Rees NDT Inspection Services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>Standring</dc:creator>
  <cp:lastModifiedBy>Windows User</cp:lastModifiedBy>
  <cp:revision>11</cp:revision>
  <cp:lastPrinted>2012-10-15T15:51:54Z</cp:lastPrinted>
  <dcterms:created xsi:type="dcterms:W3CDTF">2011-03-03T13:46:50Z</dcterms:created>
  <dcterms:modified xsi:type="dcterms:W3CDTF">2014-05-18T21:01:17Z</dcterms:modified>
</cp:coreProperties>
</file>