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357FA-0EEF-4CDE-B461-4CF244079F03}" type="datetimeFigureOut">
              <a:rPr lang="en-US" smtClean="0"/>
              <a:t>6/3/2013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739A50-29DD-49EE-B367-DBA940BBC96D}" type="slidenum">
              <a:rPr lang="en-US" smtClean="0"/>
              <a:t>‹#›</a:t>
            </a:fld>
            <a:endParaRPr lang="en-US"/>
          </a:p>
        </p:txBody>
      </p:sp>
    </p:spTree>
    <p:extLst>
      <p:ext uri="{BB962C8B-B14F-4D97-AF65-F5344CB8AC3E}">
        <p14:creationId xmlns:p14="http://schemas.microsoft.com/office/powerpoint/2010/main" val="3516624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8763" cy="6851650"/>
            <a:chOff x="1" y="0"/>
            <a:chExt cx="5763" cy="4316"/>
          </a:xfrm>
        </p:grpSpPr>
        <p:sp>
          <p:nvSpPr>
            <p:cNvPr id="512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6"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51" name="Group 31"/>
            <p:cNvGrpSpPr>
              <a:grpSpLocks/>
            </p:cNvGrpSpPr>
            <p:nvPr/>
          </p:nvGrpSpPr>
          <p:grpSpPr bwMode="auto">
            <a:xfrm>
              <a:off x="1" y="392"/>
              <a:ext cx="5758" cy="1571"/>
              <a:chOff x="1" y="392"/>
              <a:chExt cx="5758" cy="1571"/>
            </a:xfrm>
          </p:grpSpPr>
          <p:sp>
            <p:nvSpPr>
              <p:cNvPr id="515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5161" name="Rectangle 41"/>
          <p:cNvSpPr>
            <a:spLocks noGrp="1" noChangeArrowheads="1"/>
          </p:cNvSpPr>
          <p:nvPr>
            <p:ph type="dt" sz="quarter" idx="2"/>
          </p:nvPr>
        </p:nvSpPr>
        <p:spPr/>
        <p:txBody>
          <a:bodyPr/>
          <a:lstStyle>
            <a:lvl1pPr>
              <a:defRPr/>
            </a:lvl1pPr>
          </a:lstStyle>
          <a:p>
            <a:endParaRPr lang="en-US"/>
          </a:p>
        </p:txBody>
      </p:sp>
      <p:sp>
        <p:nvSpPr>
          <p:cNvPr id="5162" name="Rectangle 42"/>
          <p:cNvSpPr>
            <a:spLocks noGrp="1" noChangeArrowheads="1"/>
          </p:cNvSpPr>
          <p:nvPr>
            <p:ph type="ftr" sz="quarter" idx="3"/>
          </p:nvPr>
        </p:nvSpPr>
        <p:spPr/>
        <p:txBody>
          <a:bodyPr/>
          <a:lstStyle>
            <a:lvl1pPr>
              <a:defRPr/>
            </a:lvl1pPr>
          </a:lstStyle>
          <a:p>
            <a:endParaRPr lang="en-US"/>
          </a:p>
        </p:txBody>
      </p:sp>
      <p:sp>
        <p:nvSpPr>
          <p:cNvPr id="5163" name="Rectangle 43"/>
          <p:cNvSpPr>
            <a:spLocks noGrp="1" noChangeArrowheads="1"/>
          </p:cNvSpPr>
          <p:nvPr>
            <p:ph type="sldNum" sz="quarter" idx="4"/>
          </p:nvPr>
        </p:nvSpPr>
        <p:spPr/>
        <p:txBody>
          <a:bodyPr/>
          <a:lstStyle>
            <a:lvl1pPr>
              <a:defRPr/>
            </a:lvl1pPr>
          </a:lstStyle>
          <a:p>
            <a:fld id="{9869D232-9830-4552-BEF2-5CBC766DE358}"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DA29D4-8597-43A9-8669-46CAD4987346}" type="slidenum">
              <a:rPr lang="en-US"/>
              <a:pPr/>
              <a:t>‹#›</a:t>
            </a:fld>
            <a:endParaRPr lang="en-US"/>
          </a:p>
        </p:txBody>
      </p:sp>
    </p:spTree>
    <p:extLst>
      <p:ext uri="{BB962C8B-B14F-4D97-AF65-F5344CB8AC3E}">
        <p14:creationId xmlns:p14="http://schemas.microsoft.com/office/powerpoint/2010/main" val="396531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DB990E-EF84-416C-9E81-9492DC3B8E84}" type="slidenum">
              <a:rPr lang="en-US"/>
              <a:pPr/>
              <a:t>‹#›</a:t>
            </a:fld>
            <a:endParaRPr lang="en-US"/>
          </a:p>
        </p:txBody>
      </p:sp>
    </p:spTree>
    <p:extLst>
      <p:ext uri="{BB962C8B-B14F-4D97-AF65-F5344CB8AC3E}">
        <p14:creationId xmlns:p14="http://schemas.microsoft.com/office/powerpoint/2010/main" val="125559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D04CB9-032D-4C2D-A723-96ACB7B3DD0B}" type="slidenum">
              <a:rPr lang="en-US"/>
              <a:pPr/>
              <a:t>‹#›</a:t>
            </a:fld>
            <a:endParaRPr lang="en-US"/>
          </a:p>
        </p:txBody>
      </p:sp>
    </p:spTree>
    <p:extLst>
      <p:ext uri="{BB962C8B-B14F-4D97-AF65-F5344CB8AC3E}">
        <p14:creationId xmlns:p14="http://schemas.microsoft.com/office/powerpoint/2010/main" val="332362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C61DC2-F6D8-47D5-87DA-F86B950A72B9}" type="slidenum">
              <a:rPr lang="en-US"/>
              <a:pPr/>
              <a:t>‹#›</a:t>
            </a:fld>
            <a:endParaRPr lang="en-US"/>
          </a:p>
        </p:txBody>
      </p:sp>
    </p:spTree>
    <p:extLst>
      <p:ext uri="{BB962C8B-B14F-4D97-AF65-F5344CB8AC3E}">
        <p14:creationId xmlns:p14="http://schemas.microsoft.com/office/powerpoint/2010/main" val="150870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6FDE06-96DA-47D8-B305-02B40445BCA4}" type="slidenum">
              <a:rPr lang="en-US"/>
              <a:pPr/>
              <a:t>‹#›</a:t>
            </a:fld>
            <a:endParaRPr lang="en-US"/>
          </a:p>
        </p:txBody>
      </p:sp>
    </p:spTree>
    <p:extLst>
      <p:ext uri="{BB962C8B-B14F-4D97-AF65-F5344CB8AC3E}">
        <p14:creationId xmlns:p14="http://schemas.microsoft.com/office/powerpoint/2010/main" val="264712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025762-A458-4A17-8345-6D88DED4E951}" type="slidenum">
              <a:rPr lang="en-US"/>
              <a:pPr/>
              <a:t>‹#›</a:t>
            </a:fld>
            <a:endParaRPr lang="en-US"/>
          </a:p>
        </p:txBody>
      </p:sp>
    </p:spTree>
    <p:extLst>
      <p:ext uri="{BB962C8B-B14F-4D97-AF65-F5344CB8AC3E}">
        <p14:creationId xmlns:p14="http://schemas.microsoft.com/office/powerpoint/2010/main" val="160878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C59F17-4BF0-40CF-AD4D-B41FE149FDB9}" type="slidenum">
              <a:rPr lang="en-US"/>
              <a:pPr/>
              <a:t>‹#›</a:t>
            </a:fld>
            <a:endParaRPr lang="en-US"/>
          </a:p>
        </p:txBody>
      </p:sp>
    </p:spTree>
    <p:extLst>
      <p:ext uri="{BB962C8B-B14F-4D97-AF65-F5344CB8AC3E}">
        <p14:creationId xmlns:p14="http://schemas.microsoft.com/office/powerpoint/2010/main" val="272398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5052AF-7223-4D6C-8F4A-FDB501DEE3D1}" type="slidenum">
              <a:rPr lang="en-US"/>
              <a:pPr/>
              <a:t>‹#›</a:t>
            </a:fld>
            <a:endParaRPr lang="en-US"/>
          </a:p>
        </p:txBody>
      </p:sp>
    </p:spTree>
    <p:extLst>
      <p:ext uri="{BB962C8B-B14F-4D97-AF65-F5344CB8AC3E}">
        <p14:creationId xmlns:p14="http://schemas.microsoft.com/office/powerpoint/2010/main" val="4023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AF75D-D1CA-4F23-8338-3048EBEF121C}" type="slidenum">
              <a:rPr lang="en-US"/>
              <a:pPr/>
              <a:t>‹#›</a:t>
            </a:fld>
            <a:endParaRPr lang="en-US"/>
          </a:p>
        </p:txBody>
      </p:sp>
    </p:spTree>
    <p:extLst>
      <p:ext uri="{BB962C8B-B14F-4D97-AF65-F5344CB8AC3E}">
        <p14:creationId xmlns:p14="http://schemas.microsoft.com/office/powerpoint/2010/main" val="70375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FD252A-A308-4FB7-9378-5D36FC49F176}" type="slidenum">
              <a:rPr lang="en-US"/>
              <a:pPr/>
              <a:t>‹#›</a:t>
            </a:fld>
            <a:endParaRPr lang="en-US"/>
          </a:p>
        </p:txBody>
      </p:sp>
    </p:spTree>
    <p:extLst>
      <p:ext uri="{BB962C8B-B14F-4D97-AF65-F5344CB8AC3E}">
        <p14:creationId xmlns:p14="http://schemas.microsoft.com/office/powerpoint/2010/main" val="31977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2"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7"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B8340FB2-C31E-4748-9257-F757F16289B6}" type="slidenum">
              <a:rPr lang="en-US"/>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404664"/>
            <a:ext cx="7772400" cy="864195"/>
          </a:xfrm>
        </p:spPr>
        <p:txBody>
          <a:bodyPr/>
          <a:lstStyle/>
          <a:p>
            <a:r>
              <a:rPr lang="en-US" dirty="0"/>
              <a:t>Chapter 4</a:t>
            </a:r>
          </a:p>
        </p:txBody>
      </p:sp>
      <p:sp>
        <p:nvSpPr>
          <p:cNvPr id="2051" name="Rectangle 3"/>
          <p:cNvSpPr>
            <a:spLocks noGrp="1" noChangeArrowheads="1"/>
          </p:cNvSpPr>
          <p:nvPr>
            <p:ph type="subTitle" idx="1"/>
          </p:nvPr>
        </p:nvSpPr>
        <p:spPr>
          <a:xfrm>
            <a:off x="107504" y="1268859"/>
            <a:ext cx="9036496" cy="3024188"/>
          </a:xfrm>
        </p:spPr>
        <p:txBody>
          <a:bodyPr/>
          <a:lstStyle/>
          <a:p>
            <a:pPr>
              <a:lnSpc>
                <a:spcPct val="90000"/>
              </a:lnSpc>
            </a:pPr>
            <a:endParaRPr lang="en-US" dirty="0">
              <a:effectLst/>
            </a:endParaRPr>
          </a:p>
          <a:p>
            <a:pPr>
              <a:lnSpc>
                <a:spcPct val="90000"/>
              </a:lnSpc>
            </a:pPr>
            <a:r>
              <a:rPr lang="en-US" dirty="0">
                <a:effectLst/>
              </a:rPr>
              <a:t>Society and the environment are affected by space exploration and the development of space </a:t>
            </a:r>
            <a:r>
              <a:rPr lang="en-US" dirty="0" smtClean="0">
                <a:effectLst/>
              </a:rPr>
              <a:t>technologies</a:t>
            </a:r>
            <a:r>
              <a:rPr lang="en-US" dirty="0">
                <a:effectLst/>
              </a:rPr>
              <a:t>. 	</a:t>
            </a:r>
          </a:p>
          <a:p>
            <a:pPr>
              <a:lnSpc>
                <a:spcPct val="90000"/>
              </a:lnSpc>
            </a:pPr>
            <a:endParaRPr lang="en-US" dirty="0"/>
          </a:p>
        </p:txBody>
      </p:sp>
      <p:sp>
        <p:nvSpPr>
          <p:cNvPr id="3" name="Rectangle 2"/>
          <p:cNvSpPr/>
          <p:nvPr/>
        </p:nvSpPr>
        <p:spPr>
          <a:xfrm>
            <a:off x="3707904" y="3789040"/>
            <a:ext cx="1107996" cy="707886"/>
          </a:xfrm>
          <a:prstGeom prst="rect">
            <a:avLst/>
          </a:prstGeom>
        </p:spPr>
        <p:txBody>
          <a:bodyPr wrap="none">
            <a:spAutoFit/>
          </a:bodyPr>
          <a:lstStyle/>
          <a:p>
            <a:r>
              <a:rPr lang="en-US" sz="4000" dirty="0" smtClean="0">
                <a:solidFill>
                  <a:srgbClr val="CCECFF"/>
                </a:solidFill>
                <a:latin typeface="Arial"/>
                <a:cs typeface="Arial"/>
              </a:rPr>
              <a:t>4.1</a:t>
            </a:r>
            <a:r>
              <a:rPr lang="en-US" sz="4000" dirty="0">
                <a:solidFill>
                  <a:srgbClr val="CCECFF"/>
                </a:solidFill>
                <a:latin typeface="Arial"/>
                <a:cs typeface="Arial"/>
              </a:rPr>
              <a:t>.	</a:t>
            </a:r>
            <a:endParaRPr lang="en-US" dirty="0"/>
          </a:p>
        </p:txBody>
      </p:sp>
      <p:sp>
        <p:nvSpPr>
          <p:cNvPr id="7" name="Rectangle 6"/>
          <p:cNvSpPr/>
          <p:nvPr/>
        </p:nvSpPr>
        <p:spPr>
          <a:xfrm>
            <a:off x="0" y="4437112"/>
            <a:ext cx="9144000" cy="569387"/>
          </a:xfrm>
          <a:prstGeom prst="rect">
            <a:avLst/>
          </a:prstGeom>
        </p:spPr>
        <p:txBody>
          <a:bodyPr wrap="square">
            <a:spAutoFit/>
          </a:bodyPr>
          <a:lstStyle/>
          <a:p>
            <a:r>
              <a:rPr lang="en-US" sz="3100" dirty="0">
                <a:solidFill>
                  <a:srgbClr val="FFFFFF"/>
                </a:solidFill>
                <a:latin typeface="Verdana"/>
                <a:cs typeface="Arial"/>
              </a:rPr>
              <a:t>The Risks and Dangers of </a:t>
            </a:r>
            <a:r>
              <a:rPr lang="en-US" sz="3100" dirty="0" smtClean="0">
                <a:solidFill>
                  <a:srgbClr val="FFFFFF"/>
                </a:solidFill>
                <a:latin typeface="Verdana"/>
                <a:cs typeface="Arial"/>
              </a:rPr>
              <a:t>Space Exploration </a:t>
            </a:r>
            <a:endParaRPr lang="en-US" sz="3100" dirty="0"/>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908720"/>
            <a:ext cx="9144000" cy="5222205"/>
          </a:xfrm>
        </p:spPr>
        <p:txBody>
          <a:bodyPr/>
          <a:lstStyle/>
          <a:p>
            <a:pPr>
              <a:lnSpc>
                <a:spcPct val="80000"/>
              </a:lnSpc>
            </a:pPr>
            <a:r>
              <a:rPr lang="en-US" sz="2800" dirty="0" smtClean="0">
                <a:effectLst/>
              </a:rPr>
              <a:t>Some </a:t>
            </a:r>
            <a:r>
              <a:rPr lang="en-US" sz="2800" dirty="0">
                <a:effectLst/>
              </a:rPr>
              <a:t>debris in space will enter the atmosphere and will not totally burn up. When this occurs, it may land in populated areas and cause loss of life or damage to property. </a:t>
            </a:r>
            <a:endParaRPr lang="en-US" sz="2800" dirty="0" smtClean="0">
              <a:effectLst/>
            </a:endParaRPr>
          </a:p>
          <a:p>
            <a:pPr>
              <a:lnSpc>
                <a:spcPct val="80000"/>
              </a:lnSpc>
            </a:pPr>
            <a:endParaRPr lang="en-US" sz="2800" dirty="0">
              <a:effectLst/>
            </a:endParaRPr>
          </a:p>
          <a:p>
            <a:pPr>
              <a:lnSpc>
                <a:spcPct val="80000"/>
              </a:lnSpc>
            </a:pPr>
            <a:r>
              <a:rPr lang="en-US" sz="2800" dirty="0">
                <a:effectLst/>
              </a:rPr>
              <a:t>Some satellites, or decommissioned space stations, that re-enter the atmosphere have radioactive parts and can contaminate a very large area, costing a lot of money and hours to clean it up. Some burn up in the atmosphere and those parts that don’t, can fall into the ocean, making recovery and clean-up less costly. </a:t>
            </a:r>
          </a:p>
        </p:txBody>
      </p:sp>
      <p:sp>
        <p:nvSpPr>
          <p:cNvPr id="2" name="Title 1"/>
          <p:cNvSpPr>
            <a:spLocks noGrp="1"/>
          </p:cNvSpPr>
          <p:nvPr>
            <p:ph type="title"/>
          </p:nvPr>
        </p:nvSpPr>
        <p:spPr/>
        <p:txBody>
          <a:bodyPr/>
          <a:lstStyle/>
          <a:p>
            <a:endParaRPr lang="en-US"/>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1773238"/>
            <a:ext cx="7772400" cy="1736725"/>
          </a:xfrm>
        </p:spPr>
        <p:txBody>
          <a:bodyPr/>
          <a:lstStyle/>
          <a:p>
            <a:r>
              <a:rPr lang="en-US" sz="4800">
                <a:effectLst/>
              </a:rPr>
              <a:t/>
            </a:r>
            <a:br>
              <a:rPr lang="en-US" sz="4800">
                <a:effectLst/>
              </a:rPr>
            </a:br>
            <a:r>
              <a:rPr lang="en-US" sz="4800">
                <a:effectLst/>
              </a:rPr>
              <a:t>4.2 	</a:t>
            </a:r>
            <a:br>
              <a:rPr lang="en-US" sz="4800">
                <a:effectLst/>
              </a:rPr>
            </a:br>
            <a:r>
              <a:rPr lang="en-US" sz="4800">
                <a:effectLst/>
              </a:rPr>
              <a:t/>
            </a:r>
            <a:br>
              <a:rPr lang="en-US" sz="4800">
                <a:effectLst/>
              </a:rPr>
            </a:br>
            <a:endParaRPr lang="en-US" sz="4800">
              <a:effectLst/>
            </a:endParaRPr>
          </a:p>
        </p:txBody>
      </p:sp>
      <p:sp>
        <p:nvSpPr>
          <p:cNvPr id="2051" name="Rectangle 3"/>
          <p:cNvSpPr>
            <a:spLocks noGrp="1" noChangeArrowheads="1"/>
          </p:cNvSpPr>
          <p:nvPr>
            <p:ph type="subTitle" idx="1"/>
          </p:nvPr>
        </p:nvSpPr>
        <p:spPr>
          <a:xfrm>
            <a:off x="1547813" y="2636838"/>
            <a:ext cx="6400800" cy="1752600"/>
          </a:xfrm>
        </p:spPr>
        <p:txBody>
          <a:bodyPr/>
          <a:lstStyle/>
          <a:p>
            <a:endParaRPr lang="en-US" sz="2800">
              <a:effectLst/>
            </a:endParaRPr>
          </a:p>
          <a:p>
            <a:r>
              <a:rPr lang="en-US" sz="2800">
                <a:effectLst/>
              </a:rPr>
              <a:t>Canadian Contributions to Space Exploration and Observation 	</a:t>
            </a:r>
          </a:p>
          <a:p>
            <a:endParaRPr lang="en-US" sz="2800">
              <a:effectLst/>
            </a:endParaRPr>
          </a:p>
          <a:p>
            <a:endParaRPr lang="en-US" sz="2800"/>
          </a:p>
        </p:txBody>
      </p:sp>
    </p:spTree>
    <p:extLst>
      <p:ext uri="{BB962C8B-B14F-4D97-AF65-F5344CB8AC3E}">
        <p14:creationId xmlns:p14="http://schemas.microsoft.com/office/powerpoint/2010/main" val="1321263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8313" y="404813"/>
            <a:ext cx="8229600" cy="5683250"/>
          </a:xfrm>
        </p:spPr>
        <p:txBody>
          <a:bodyPr/>
          <a:lstStyle/>
          <a:p>
            <a:pPr>
              <a:lnSpc>
                <a:spcPct val="90000"/>
              </a:lnSpc>
              <a:buFont typeface="Wingdings" panose="05000000000000000000" pitchFamily="2" charset="2"/>
              <a:buNone/>
            </a:pPr>
            <a:endParaRPr lang="en-US">
              <a:effectLst/>
            </a:endParaRPr>
          </a:p>
          <a:p>
            <a:pPr>
              <a:lnSpc>
                <a:spcPct val="90000"/>
              </a:lnSpc>
            </a:pPr>
            <a:r>
              <a:rPr lang="en-US">
                <a:effectLst/>
              </a:rPr>
              <a:t>One of the most notable Canadian contributions to the international space program is the ‘Canadarm’. </a:t>
            </a:r>
          </a:p>
          <a:p>
            <a:pPr>
              <a:lnSpc>
                <a:spcPct val="90000"/>
              </a:lnSpc>
              <a:buFont typeface="Wingdings" panose="05000000000000000000" pitchFamily="2" charset="2"/>
              <a:buNone/>
            </a:pPr>
            <a:endParaRPr lang="en-US">
              <a:effectLst/>
            </a:endParaRPr>
          </a:p>
          <a:p>
            <a:pPr>
              <a:lnSpc>
                <a:spcPct val="90000"/>
              </a:lnSpc>
            </a:pPr>
            <a:r>
              <a:rPr lang="en-US">
                <a:effectLst/>
              </a:rPr>
              <a:t>It was launched in 1981 and has served a very useful purpose on many missions, including launching and retrieving satellites for use or repair, fixed the Hubble Telescope and put modules of the International Space Station together.	</a:t>
            </a:r>
          </a:p>
          <a:p>
            <a:pPr>
              <a:lnSpc>
                <a:spcPct val="90000"/>
              </a:lnSpc>
            </a:pPr>
            <a:endParaRPr lang="en-US">
              <a:effectLst/>
            </a:endParaRPr>
          </a:p>
          <a:p>
            <a:pPr>
              <a:lnSpc>
                <a:spcPct val="90000"/>
              </a:lnSpc>
            </a:pPr>
            <a:endParaRPr lang="en-US">
              <a:effectLst/>
            </a:endParaRPr>
          </a:p>
          <a:p>
            <a:pPr>
              <a:lnSpc>
                <a:spcPct val="90000"/>
              </a:lnSpc>
            </a:pPr>
            <a:endParaRPr lang="en-US"/>
          </a:p>
        </p:txBody>
      </p:sp>
    </p:spTree>
    <p:extLst>
      <p:ext uri="{BB962C8B-B14F-4D97-AF65-F5344CB8AC3E}">
        <p14:creationId xmlns:p14="http://schemas.microsoft.com/office/powerpoint/2010/main" val="4239813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0"/>
            <a:ext cx="8229600" cy="6130925"/>
          </a:xfrm>
        </p:spPr>
        <p:txBody>
          <a:bodyPr/>
          <a:lstStyle/>
          <a:p>
            <a:pPr>
              <a:lnSpc>
                <a:spcPct val="80000"/>
              </a:lnSpc>
            </a:pPr>
            <a:endParaRPr lang="en-US" sz="2400">
              <a:effectLst/>
            </a:endParaRPr>
          </a:p>
          <a:p>
            <a:pPr>
              <a:lnSpc>
                <a:spcPct val="80000"/>
              </a:lnSpc>
            </a:pPr>
            <a:endParaRPr lang="en-US" sz="2400">
              <a:effectLst/>
            </a:endParaRPr>
          </a:p>
          <a:p>
            <a:pPr>
              <a:lnSpc>
                <a:spcPct val="80000"/>
              </a:lnSpc>
            </a:pPr>
            <a:r>
              <a:rPr lang="en-US" sz="2400">
                <a:effectLst/>
              </a:rPr>
              <a:t>Canadarm 2 is currently operating as a vital part of the International Space Station. It has three main parts: </a:t>
            </a:r>
          </a:p>
          <a:p>
            <a:pPr>
              <a:lnSpc>
                <a:spcPct val="80000"/>
              </a:lnSpc>
              <a:buFont typeface="Wingdings" panose="05000000000000000000" pitchFamily="2" charset="2"/>
              <a:buNone/>
            </a:pPr>
            <a:endParaRPr lang="en-US" sz="2400">
              <a:effectLst/>
            </a:endParaRPr>
          </a:p>
          <a:p>
            <a:pPr>
              <a:lnSpc>
                <a:spcPct val="80000"/>
              </a:lnSpc>
            </a:pPr>
            <a:r>
              <a:rPr lang="en-US" sz="2400">
                <a:effectLst/>
              </a:rPr>
              <a:t>Remote manipulator system – seven motorized joints, carries large payloads, assists with docking shuttles, moves around to different parts of the station. </a:t>
            </a:r>
          </a:p>
          <a:p>
            <a:pPr>
              <a:lnSpc>
                <a:spcPct val="80000"/>
              </a:lnSpc>
              <a:buFont typeface="Wingdings" panose="05000000000000000000" pitchFamily="2" charset="2"/>
              <a:buNone/>
            </a:pPr>
            <a:endParaRPr lang="en-US" sz="2400">
              <a:effectLst/>
            </a:endParaRPr>
          </a:p>
          <a:p>
            <a:pPr>
              <a:lnSpc>
                <a:spcPct val="80000"/>
              </a:lnSpc>
            </a:pPr>
            <a:r>
              <a:rPr lang="en-US" sz="2400">
                <a:effectLst/>
              </a:rPr>
              <a:t>Mobile base system – can travel along a rail system to move to different parts of the station </a:t>
            </a:r>
          </a:p>
          <a:p>
            <a:pPr>
              <a:lnSpc>
                <a:spcPct val="80000"/>
              </a:lnSpc>
              <a:buFont typeface="Wingdings" panose="05000000000000000000" pitchFamily="2" charset="2"/>
              <a:buNone/>
            </a:pPr>
            <a:endParaRPr lang="en-US" sz="2400">
              <a:effectLst/>
            </a:endParaRPr>
          </a:p>
          <a:p>
            <a:pPr>
              <a:lnSpc>
                <a:spcPct val="80000"/>
              </a:lnSpc>
            </a:pPr>
            <a:r>
              <a:rPr lang="en-US" sz="2400">
                <a:effectLst/>
              </a:rPr>
              <a:t>Special purpose dexterous manipulator – uses its two-armed </a:t>
            </a:r>
          </a:p>
          <a:p>
            <a:pPr>
              <a:lnSpc>
                <a:spcPct val="80000"/>
              </a:lnSpc>
              <a:buFont typeface="Wingdings" panose="05000000000000000000" pitchFamily="2" charset="2"/>
              <a:buNone/>
            </a:pPr>
            <a:endParaRPr lang="en-US" sz="2400">
              <a:effectLst/>
            </a:endParaRPr>
          </a:p>
          <a:p>
            <a:pPr>
              <a:lnSpc>
                <a:spcPct val="80000"/>
              </a:lnSpc>
            </a:pPr>
            <a:r>
              <a:rPr lang="en-US" sz="2400">
                <a:effectLst/>
              </a:rPr>
              <a:t>robotic hands for delicate assembly work. </a:t>
            </a:r>
          </a:p>
          <a:p>
            <a:pPr>
              <a:lnSpc>
                <a:spcPct val="80000"/>
              </a:lnSpc>
            </a:pPr>
            <a:endParaRPr lang="en-US" sz="2400"/>
          </a:p>
        </p:txBody>
      </p:sp>
    </p:spTree>
    <p:extLst>
      <p:ext uri="{BB962C8B-B14F-4D97-AF65-F5344CB8AC3E}">
        <p14:creationId xmlns:p14="http://schemas.microsoft.com/office/powerpoint/2010/main" val="55100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08" y="836712"/>
            <a:ext cx="8952779" cy="5946249"/>
          </a:xfrm>
        </p:spPr>
      </p:pic>
    </p:spTree>
    <p:extLst>
      <p:ext uri="{BB962C8B-B14F-4D97-AF65-F5344CB8AC3E}">
        <p14:creationId xmlns:p14="http://schemas.microsoft.com/office/powerpoint/2010/main" val="885119104"/>
      </p:ext>
    </p:extLst>
  </p:cSld>
  <p:clrMapOvr>
    <a:masterClrMapping/>
  </p:clrMapOvr>
  <p:transition>
    <p:sndAc>
      <p:stSnd>
        <p:snd r:embed="rId2" name="whoo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692150"/>
            <a:ext cx="8229600" cy="1139825"/>
          </a:xfrm>
        </p:spPr>
        <p:txBody>
          <a:bodyPr/>
          <a:lstStyle/>
          <a:p>
            <a:r>
              <a:rPr lang="en-US" sz="4000">
                <a:effectLst/>
              </a:rPr>
              <a:t>Canada has also launched satellites into orbit: 	</a:t>
            </a:r>
            <a:br>
              <a:rPr lang="en-US" sz="4000">
                <a:effectLst/>
              </a:rPr>
            </a:br>
            <a:endParaRPr lang="en-US" sz="4000">
              <a:effectLst/>
            </a:endParaRPr>
          </a:p>
        </p:txBody>
      </p:sp>
      <p:sp>
        <p:nvSpPr>
          <p:cNvPr id="11267" name="Rectangle 3"/>
          <p:cNvSpPr>
            <a:spLocks noGrp="1" noChangeArrowheads="1"/>
          </p:cNvSpPr>
          <p:nvPr>
            <p:ph type="body" idx="1"/>
          </p:nvPr>
        </p:nvSpPr>
        <p:spPr>
          <a:xfrm>
            <a:off x="107504" y="1600200"/>
            <a:ext cx="8928992" cy="4530725"/>
          </a:xfrm>
        </p:spPr>
        <p:txBody>
          <a:bodyPr/>
          <a:lstStyle/>
          <a:p>
            <a:pPr>
              <a:buFont typeface="Wingdings" panose="05000000000000000000" pitchFamily="2" charset="2"/>
              <a:buNone/>
            </a:pPr>
            <a:r>
              <a:rPr lang="en-US" dirty="0">
                <a:effectLst/>
              </a:rPr>
              <a:t>• </a:t>
            </a:r>
            <a:r>
              <a:rPr lang="en-US" dirty="0" err="1">
                <a:effectLst/>
              </a:rPr>
              <a:t>Alouette</a:t>
            </a:r>
            <a:r>
              <a:rPr lang="en-US" dirty="0">
                <a:effectLst/>
              </a:rPr>
              <a:t> 1 in 1962 – one of the first satellites launched for non-military use </a:t>
            </a:r>
            <a:endParaRPr lang="en-US" dirty="0" smtClean="0">
              <a:effectLst/>
            </a:endParaRPr>
          </a:p>
          <a:p>
            <a:pPr>
              <a:buFont typeface="Wingdings" panose="05000000000000000000" pitchFamily="2" charset="2"/>
              <a:buNone/>
            </a:pPr>
            <a:endParaRPr lang="en-US" dirty="0">
              <a:effectLst/>
            </a:endParaRPr>
          </a:p>
          <a:p>
            <a:pPr>
              <a:buFont typeface="Wingdings" panose="05000000000000000000" pitchFamily="2" charset="2"/>
              <a:buNone/>
            </a:pPr>
            <a:r>
              <a:rPr lang="en-US" dirty="0">
                <a:effectLst/>
              </a:rPr>
              <a:t>• </a:t>
            </a:r>
            <a:r>
              <a:rPr lang="en-US" dirty="0" err="1">
                <a:effectLst/>
              </a:rPr>
              <a:t>Anik</a:t>
            </a:r>
            <a:r>
              <a:rPr lang="en-US" dirty="0">
                <a:effectLst/>
              </a:rPr>
              <a:t> 1 in 1972 – communications across the entire country </a:t>
            </a:r>
            <a:endParaRPr lang="en-US" dirty="0" smtClean="0">
              <a:effectLst/>
            </a:endParaRPr>
          </a:p>
          <a:p>
            <a:pPr>
              <a:buFont typeface="Wingdings" panose="05000000000000000000" pitchFamily="2" charset="2"/>
              <a:buNone/>
            </a:pPr>
            <a:endParaRPr lang="en-US" dirty="0">
              <a:effectLst/>
            </a:endParaRPr>
          </a:p>
          <a:p>
            <a:pPr>
              <a:buFont typeface="Wingdings" panose="05000000000000000000" pitchFamily="2" charset="2"/>
              <a:buNone/>
            </a:pPr>
            <a:r>
              <a:rPr lang="en-US" dirty="0">
                <a:effectLst/>
              </a:rPr>
              <a:t>• 1973 – Canada was the 1st nation to broadcast television signals via satellite </a:t>
            </a:r>
          </a:p>
          <a:p>
            <a:pPr>
              <a:buFont typeface="Wingdings" panose="05000000000000000000" pitchFamily="2" charset="2"/>
              <a:buNone/>
            </a:pP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849480648"/>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836613"/>
            <a:ext cx="8218487" cy="1139825"/>
          </a:xfrm>
        </p:spPr>
        <p:txBody>
          <a:bodyPr/>
          <a:lstStyle/>
          <a:p>
            <a:r>
              <a:rPr lang="en-US" sz="4000">
                <a:effectLst/>
              </a:rPr>
              <a:t/>
            </a:r>
            <a:br>
              <a:rPr lang="en-US" sz="4000">
                <a:effectLst/>
              </a:rPr>
            </a:br>
            <a:r>
              <a:rPr lang="en-US" sz="4000">
                <a:effectLst/>
              </a:rPr>
              <a:t>Brief Summary of Canada’s Contributions in Space: 	</a:t>
            </a:r>
            <a:br>
              <a:rPr lang="en-US" sz="4000">
                <a:effectLst/>
              </a:rPr>
            </a:br>
            <a:r>
              <a:rPr lang="en-US" sz="4000">
                <a:effectLst/>
              </a:rPr>
              <a:t/>
            </a:r>
            <a:br>
              <a:rPr lang="en-US" sz="4000">
                <a:effectLst/>
              </a:rPr>
            </a:br>
            <a:endParaRPr lang="en-US" sz="4000">
              <a:effectLst/>
            </a:endParaRPr>
          </a:p>
        </p:txBody>
      </p:sp>
      <p:sp>
        <p:nvSpPr>
          <p:cNvPr id="12291" name="Rectangle 3"/>
          <p:cNvSpPr>
            <a:spLocks noGrp="1" noChangeArrowheads="1"/>
          </p:cNvSpPr>
          <p:nvPr>
            <p:ph type="body" idx="1"/>
          </p:nvPr>
        </p:nvSpPr>
        <p:spPr/>
        <p:txBody>
          <a:bodyPr/>
          <a:lstStyle/>
          <a:p>
            <a:pPr>
              <a:lnSpc>
                <a:spcPct val="90000"/>
              </a:lnSpc>
              <a:buFont typeface="Wingdings" panose="05000000000000000000" pitchFamily="2" charset="2"/>
              <a:buNone/>
            </a:pPr>
            <a:endParaRPr lang="en-US" sz="2400">
              <a:effectLst/>
            </a:endParaRPr>
          </a:p>
          <a:p>
            <a:pPr>
              <a:lnSpc>
                <a:spcPct val="90000"/>
              </a:lnSpc>
            </a:pPr>
            <a:r>
              <a:rPr lang="en-US" sz="2400">
                <a:effectLst/>
              </a:rPr>
              <a:t>1839 – Sir Edward Sabine establishes the 1st magnetic observatory and discovers that the Aurora Borealis is associated with sunspot activity </a:t>
            </a:r>
          </a:p>
          <a:p>
            <a:pPr>
              <a:lnSpc>
                <a:spcPct val="90000"/>
              </a:lnSpc>
            </a:pPr>
            <a:endParaRPr lang="en-US" sz="2400">
              <a:effectLst/>
            </a:endParaRPr>
          </a:p>
          <a:p>
            <a:pPr>
              <a:lnSpc>
                <a:spcPct val="90000"/>
              </a:lnSpc>
            </a:pPr>
            <a:r>
              <a:rPr lang="en-US" sz="2400">
                <a:effectLst/>
              </a:rPr>
              <a:t>1962 – 3rd nation to launch a satellite </a:t>
            </a:r>
          </a:p>
          <a:p>
            <a:pPr>
              <a:lnSpc>
                <a:spcPct val="90000"/>
              </a:lnSpc>
            </a:pPr>
            <a:endParaRPr lang="en-US" sz="2400">
              <a:effectLst/>
            </a:endParaRPr>
          </a:p>
          <a:p>
            <a:pPr>
              <a:lnSpc>
                <a:spcPct val="90000"/>
              </a:lnSpc>
            </a:pPr>
            <a:r>
              <a:rPr lang="en-US" sz="2400">
                <a:effectLst/>
              </a:rPr>
              <a:t>1969 – supplied landing gear for Apollo 11</a:t>
            </a:r>
          </a:p>
          <a:p>
            <a:pPr>
              <a:lnSpc>
                <a:spcPct val="90000"/>
              </a:lnSpc>
              <a:buFont typeface="Wingdings" panose="05000000000000000000" pitchFamily="2" charset="2"/>
              <a:buNone/>
            </a:pPr>
            <a:r>
              <a:rPr lang="en-US" sz="2400">
                <a:effectLst/>
              </a:rPr>
              <a:t> </a:t>
            </a:r>
          </a:p>
          <a:p>
            <a:pPr>
              <a:lnSpc>
                <a:spcPct val="90000"/>
              </a:lnSpc>
            </a:pPr>
            <a:r>
              <a:rPr lang="en-US" sz="2400">
                <a:effectLst/>
              </a:rPr>
              <a:t>1981 – Canadarm 1 used for the first time in space </a:t>
            </a:r>
          </a:p>
          <a:p>
            <a:pPr>
              <a:lnSpc>
                <a:spcPct val="90000"/>
              </a:lnSpc>
            </a:pPr>
            <a:endParaRPr lang="en-US" sz="2400">
              <a:effectLst/>
            </a:endParaRPr>
          </a:p>
          <a:p>
            <a:pPr>
              <a:lnSpc>
                <a:spcPct val="90000"/>
              </a:lnSpc>
            </a:pPr>
            <a:endParaRPr lang="en-US" sz="2400"/>
          </a:p>
        </p:txBody>
      </p:sp>
    </p:spTree>
    <p:extLst>
      <p:ext uri="{BB962C8B-B14F-4D97-AF65-F5344CB8AC3E}">
        <p14:creationId xmlns:p14="http://schemas.microsoft.com/office/powerpoint/2010/main" val="2420029273"/>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620713"/>
            <a:ext cx="8229600" cy="5510212"/>
          </a:xfrm>
        </p:spPr>
        <p:txBody>
          <a:bodyPr/>
          <a:lstStyle/>
          <a:p>
            <a:r>
              <a:rPr lang="en-US" sz="2800">
                <a:effectLst/>
              </a:rPr>
              <a:t>1984 – 1st astronaut – Marc Garneau</a:t>
            </a:r>
          </a:p>
          <a:p>
            <a:pPr>
              <a:buFont typeface="Wingdings" panose="05000000000000000000" pitchFamily="2" charset="2"/>
              <a:buNone/>
            </a:pPr>
            <a:r>
              <a:rPr lang="en-US" sz="2800">
                <a:effectLst/>
              </a:rPr>
              <a:t> </a:t>
            </a:r>
          </a:p>
          <a:p>
            <a:r>
              <a:rPr lang="en-US" sz="2800">
                <a:effectLst/>
              </a:rPr>
              <a:t>1992 – 1st female astronaut – Roberta Bondar </a:t>
            </a:r>
          </a:p>
          <a:p>
            <a:pPr>
              <a:buFont typeface="Wingdings" panose="05000000000000000000" pitchFamily="2" charset="2"/>
              <a:buNone/>
            </a:pPr>
            <a:endParaRPr lang="en-US" sz="2800">
              <a:effectLst/>
            </a:endParaRPr>
          </a:p>
          <a:p>
            <a:r>
              <a:rPr lang="en-US" sz="2800">
                <a:effectLst/>
              </a:rPr>
              <a:t>1997 – Technology for the Mars Pathfinder Mission - Sojourner rover ramp </a:t>
            </a:r>
          </a:p>
          <a:p>
            <a:pPr>
              <a:buFont typeface="Wingdings" panose="05000000000000000000" pitchFamily="2" charset="2"/>
              <a:buNone/>
            </a:pPr>
            <a:endParaRPr lang="en-US" sz="2800">
              <a:effectLst/>
            </a:endParaRPr>
          </a:p>
          <a:p>
            <a:r>
              <a:rPr lang="en-US" sz="2800">
                <a:effectLst/>
              </a:rPr>
              <a:t>2001 – Chris Hadfield - 1st Canadian to walk in space – he helped deliver the Canadarm 2 to the ISS. </a:t>
            </a:r>
          </a:p>
          <a:p>
            <a:pPr>
              <a:buFont typeface="Wingdings" panose="05000000000000000000" pitchFamily="2" charset="2"/>
              <a:buNone/>
            </a:pPr>
            <a:endParaRPr lang="en-US" sz="2800">
              <a:effectLst/>
            </a:endParaRPr>
          </a:p>
          <a:p>
            <a:endParaRPr lang="en-US" sz="2800"/>
          </a:p>
        </p:txBody>
      </p:sp>
    </p:spTree>
    <p:extLst>
      <p:ext uri="{BB962C8B-B14F-4D97-AF65-F5344CB8AC3E}">
        <p14:creationId xmlns:p14="http://schemas.microsoft.com/office/powerpoint/2010/main" val="3458950467"/>
      </p:ext>
    </p:extLst>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1916113"/>
            <a:ext cx="7772400" cy="1736725"/>
          </a:xfrm>
        </p:spPr>
        <p:txBody>
          <a:bodyPr/>
          <a:lstStyle/>
          <a:p>
            <a:r>
              <a:rPr lang="en-US" sz="4800">
                <a:effectLst/>
              </a:rPr>
              <a:t/>
            </a:r>
            <a:br>
              <a:rPr lang="en-US" sz="4800">
                <a:effectLst/>
              </a:rPr>
            </a:br>
            <a:r>
              <a:rPr lang="en-US" sz="4800">
                <a:effectLst/>
              </a:rPr>
              <a:t>4.3 	</a:t>
            </a:r>
            <a:br>
              <a:rPr lang="en-US" sz="4800">
                <a:effectLst/>
              </a:rPr>
            </a:br>
            <a:r>
              <a:rPr lang="en-US" sz="4800">
                <a:effectLst/>
              </a:rPr>
              <a:t/>
            </a:r>
            <a:br>
              <a:rPr lang="en-US" sz="4800">
                <a:effectLst/>
              </a:rPr>
            </a:br>
            <a:endParaRPr lang="en-US" sz="4800">
              <a:effectLst/>
            </a:endParaRPr>
          </a:p>
        </p:txBody>
      </p:sp>
      <p:sp>
        <p:nvSpPr>
          <p:cNvPr id="2051" name="Rectangle 3"/>
          <p:cNvSpPr>
            <a:spLocks noGrp="1" noChangeArrowheads="1"/>
          </p:cNvSpPr>
          <p:nvPr>
            <p:ph type="subTitle" idx="1"/>
          </p:nvPr>
        </p:nvSpPr>
        <p:spPr>
          <a:xfrm>
            <a:off x="1331913" y="2565400"/>
            <a:ext cx="6400800" cy="1752600"/>
          </a:xfrm>
        </p:spPr>
        <p:txBody>
          <a:bodyPr/>
          <a:lstStyle/>
          <a:p>
            <a:endParaRPr lang="en-US">
              <a:effectLst/>
            </a:endParaRPr>
          </a:p>
          <a:p>
            <a:r>
              <a:rPr lang="en-US">
                <a:effectLst/>
              </a:rPr>
              <a:t>Issues Related to Space Exploration 	</a:t>
            </a:r>
          </a:p>
          <a:p>
            <a:endParaRPr lang="en-US">
              <a:effectLst/>
            </a:endParaRPr>
          </a:p>
          <a:p>
            <a:endParaRPr lang="en-US"/>
          </a:p>
        </p:txBody>
      </p:sp>
    </p:spTree>
    <p:extLst>
      <p:ext uri="{BB962C8B-B14F-4D97-AF65-F5344CB8AC3E}">
        <p14:creationId xmlns:p14="http://schemas.microsoft.com/office/powerpoint/2010/main" val="3854946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algn="ctr">
              <a:buFont typeface="Wingdings" panose="05000000000000000000" pitchFamily="2" charset="2"/>
              <a:buNone/>
            </a:pPr>
            <a:r>
              <a:rPr lang="en-US" sz="2800">
                <a:effectLst/>
              </a:rPr>
              <a:t>Should money be spent to explore space </a:t>
            </a:r>
          </a:p>
          <a:p>
            <a:pPr algn="ctr">
              <a:buFont typeface="Wingdings" panose="05000000000000000000" pitchFamily="2" charset="2"/>
              <a:buNone/>
            </a:pPr>
            <a:r>
              <a:rPr lang="en-US" sz="6000">
                <a:effectLst/>
              </a:rPr>
              <a:t>or</a:t>
            </a:r>
            <a:r>
              <a:rPr lang="en-US" sz="8000">
                <a:effectLst/>
              </a:rPr>
              <a:t> </a:t>
            </a:r>
          </a:p>
          <a:p>
            <a:pPr lvl="1" algn="ctr">
              <a:buFontTx/>
              <a:buNone/>
            </a:pPr>
            <a:r>
              <a:rPr lang="en-US">
                <a:effectLst/>
              </a:rPr>
              <a:t>Should it be used to fix the problems we have on the Earth? 	</a:t>
            </a:r>
          </a:p>
          <a:p>
            <a:endParaRPr lang="en-US" sz="2800">
              <a:effectLst/>
            </a:endParaRPr>
          </a:p>
          <a:p>
            <a:endParaRPr lang="en-US" sz="2800"/>
          </a:p>
        </p:txBody>
      </p:sp>
    </p:spTree>
    <p:extLst>
      <p:ext uri="{BB962C8B-B14F-4D97-AF65-F5344CB8AC3E}">
        <p14:creationId xmlns:p14="http://schemas.microsoft.com/office/powerpoint/2010/main" val="90070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908050"/>
            <a:ext cx="8229600" cy="5222875"/>
          </a:xfrm>
        </p:spPr>
        <p:txBody>
          <a:bodyPr/>
          <a:lstStyle/>
          <a:p>
            <a:pPr>
              <a:lnSpc>
                <a:spcPct val="90000"/>
              </a:lnSpc>
            </a:pPr>
            <a:endParaRPr lang="en-US">
              <a:effectLst/>
            </a:endParaRPr>
          </a:p>
          <a:p>
            <a:pPr>
              <a:lnSpc>
                <a:spcPct val="90000"/>
              </a:lnSpc>
            </a:pPr>
            <a:r>
              <a:rPr lang="en-US">
                <a:effectLst/>
              </a:rPr>
              <a:t>The dangers of the ‘unfriendly to humans’ space environment were introduced in Section 2. Besides those dangers, there are others. Accidents that may result in loss of life, economic setbacks and many years of work. There are tragedies that bring to life the true dangers of space travel, such as: 	</a:t>
            </a:r>
          </a:p>
          <a:p>
            <a:pPr>
              <a:lnSpc>
                <a:spcPct val="90000"/>
              </a:lnSpc>
              <a:buFont typeface="Wingdings" panose="05000000000000000000" pitchFamily="2" charset="2"/>
              <a:buNone/>
            </a:pPr>
            <a:r>
              <a:rPr lang="en-US">
                <a:effectLst/>
              </a:rPr>
              <a:t>	</a:t>
            </a:r>
          </a:p>
          <a:p>
            <a:pPr>
              <a:lnSpc>
                <a:spcPct val="90000"/>
              </a:lnSpc>
            </a:pPr>
            <a:endParaRPr lang="en-US">
              <a:effectLst/>
            </a:endParaRPr>
          </a:p>
          <a:p>
            <a:pPr>
              <a:lnSpc>
                <a:spcPct val="90000"/>
              </a:lnSpc>
            </a:pPr>
            <a:endParaRPr lang="en-US"/>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4624"/>
            <a:ext cx="9126353" cy="576064"/>
          </a:xfrm>
        </p:spPr>
        <p:txBody>
          <a:bodyPr/>
          <a:lstStyle/>
          <a:p>
            <a:r>
              <a:rPr lang="en-US" sz="3600" dirty="0" smtClean="0">
                <a:effectLst/>
              </a:rPr>
              <a:t>The </a:t>
            </a:r>
            <a:r>
              <a:rPr lang="en-US" sz="3600" dirty="0">
                <a:effectLst/>
              </a:rPr>
              <a:t>Pros and Cons Of Space </a:t>
            </a:r>
            <a:r>
              <a:rPr lang="en-US" sz="3600" dirty="0" err="1" smtClean="0">
                <a:effectLst/>
              </a:rPr>
              <a:t>Exploratio</a:t>
            </a:r>
            <a:r>
              <a:rPr lang="en-US" sz="4000" dirty="0">
                <a:effectLst/>
              </a:rPr>
              <a:t>	</a:t>
            </a:r>
          </a:p>
        </p:txBody>
      </p:sp>
      <p:sp>
        <p:nvSpPr>
          <p:cNvPr id="8195" name="Rectangle 3"/>
          <p:cNvSpPr>
            <a:spLocks noGrp="1" noChangeArrowheads="1"/>
          </p:cNvSpPr>
          <p:nvPr>
            <p:ph type="body" idx="1"/>
          </p:nvPr>
        </p:nvSpPr>
        <p:spPr>
          <a:xfrm>
            <a:off x="0" y="764704"/>
            <a:ext cx="9144000" cy="3484983"/>
          </a:xfrm>
        </p:spPr>
        <p:txBody>
          <a:bodyPr/>
          <a:lstStyle/>
          <a:p>
            <a:pPr>
              <a:lnSpc>
                <a:spcPct val="80000"/>
              </a:lnSpc>
            </a:pPr>
            <a:r>
              <a:rPr lang="en-US" sz="2800" dirty="0" smtClean="0">
                <a:effectLst/>
              </a:rPr>
              <a:t>Disease</a:t>
            </a:r>
            <a:r>
              <a:rPr lang="en-US" sz="2800" dirty="0">
                <a:effectLst/>
              </a:rPr>
              <a:t>, poverty, hunger, pollution and terrorism are all problems that face the people of the Earth. Spending billions to explore space, or spending billions to solve the conditions we currently experience is an ongoing debate that likely will never be solved. With depleting natural resources, population increases and advances in technology, the exploration of space may be the only option in the future</a:t>
            </a:r>
            <a:r>
              <a:rPr lang="en-US" sz="2800" dirty="0" smtClean="0">
                <a:effectLst/>
              </a:rPr>
              <a:t>.</a:t>
            </a:r>
            <a:endParaRPr lang="en-US" sz="2800" dirty="0">
              <a:effectLst/>
            </a:endParaRPr>
          </a:p>
          <a:p>
            <a:pPr>
              <a:lnSpc>
                <a:spcPct val="80000"/>
              </a:lnSpc>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91676"/>
            <a:ext cx="3707904" cy="296632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918654"/>
            <a:ext cx="4009628" cy="2806740"/>
          </a:xfrm>
          <a:prstGeom prst="rect">
            <a:avLst/>
          </a:prstGeom>
        </p:spPr>
      </p:pic>
    </p:spTree>
    <p:extLst>
      <p:ext uri="{BB962C8B-B14F-4D97-AF65-F5344CB8AC3E}">
        <p14:creationId xmlns:p14="http://schemas.microsoft.com/office/powerpoint/2010/main" val="383570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223"/>
            <a:ext cx="9131829" cy="662473"/>
          </a:xfrm>
        </p:spPr>
        <p:txBody>
          <a:bodyPr/>
          <a:lstStyle/>
          <a:p>
            <a:r>
              <a:rPr lang="en-US" sz="3600" dirty="0" smtClean="0">
                <a:effectLst/>
              </a:rPr>
              <a:t>The </a:t>
            </a:r>
            <a:r>
              <a:rPr lang="en-US" sz="3600" dirty="0">
                <a:effectLst/>
              </a:rPr>
              <a:t>Potential Value Of Space’s </a:t>
            </a:r>
            <a:r>
              <a:rPr lang="en-US" sz="3600" dirty="0" err="1" smtClean="0">
                <a:effectLst/>
              </a:rPr>
              <a:t>Resourc</a:t>
            </a:r>
            <a:r>
              <a:rPr lang="en-US" sz="3600" dirty="0">
                <a:effectLst/>
              </a:rPr>
              <a:t>	</a:t>
            </a:r>
          </a:p>
        </p:txBody>
      </p:sp>
      <p:sp>
        <p:nvSpPr>
          <p:cNvPr id="9219" name="Rectangle 3"/>
          <p:cNvSpPr>
            <a:spLocks noGrp="1" noChangeArrowheads="1"/>
          </p:cNvSpPr>
          <p:nvPr>
            <p:ph type="body" idx="1"/>
          </p:nvPr>
        </p:nvSpPr>
        <p:spPr>
          <a:xfrm>
            <a:off x="-34888" y="620688"/>
            <a:ext cx="9143999" cy="5688013"/>
          </a:xfrm>
        </p:spPr>
        <p:txBody>
          <a:bodyPr/>
          <a:lstStyle/>
          <a:p>
            <a:pPr>
              <a:lnSpc>
                <a:spcPct val="90000"/>
              </a:lnSpc>
            </a:pPr>
            <a:r>
              <a:rPr lang="en-US" sz="2400" dirty="0" smtClean="0">
                <a:effectLst/>
              </a:rPr>
              <a:t>Resources </a:t>
            </a:r>
            <a:r>
              <a:rPr lang="en-US" sz="2400" dirty="0">
                <a:effectLst/>
              </a:rPr>
              <a:t>in space mean economic wealth. Energy supplies appear to be unlimited – solar energy from the Sun and mineral resources from the Asteroid belt. The cost of travel in space could be cut substantially if fuel and construction material is readily available in space. The Moon is one of the first places scientists looked for resources where they were able to process hydrogen and oxygen from Moon rock. The oxygen could be used for life support and hydrogen for fuel on lunar bases</a:t>
            </a:r>
            <a:r>
              <a:rPr lang="en-US" sz="2400" dirty="0" smtClean="0">
                <a:effectLst/>
              </a:rPr>
              <a:t>.</a:t>
            </a:r>
          </a:p>
          <a:p>
            <a:pPr>
              <a:lnSpc>
                <a:spcPct val="90000"/>
              </a:lnSpc>
            </a:pPr>
            <a:endParaRPr lang="en-US" sz="2400" dirty="0">
              <a:effectLst/>
            </a:endParaRPr>
          </a:p>
          <a:p>
            <a:pPr>
              <a:lnSpc>
                <a:spcPct val="90000"/>
              </a:lnSpc>
            </a:pPr>
            <a:r>
              <a:rPr lang="en-US" sz="2400" dirty="0">
                <a:effectLst/>
              </a:rPr>
              <a:t>Combining the </a:t>
            </a:r>
            <a:r>
              <a:rPr lang="en-US" sz="2400" dirty="0" smtClean="0">
                <a:effectLst/>
              </a:rPr>
              <a:t>two,</a:t>
            </a:r>
          </a:p>
          <a:p>
            <a:pPr marL="0" indent="0">
              <a:lnSpc>
                <a:spcPct val="90000"/>
              </a:lnSpc>
              <a:buNone/>
            </a:pPr>
            <a:r>
              <a:rPr lang="en-US" sz="2400" dirty="0" smtClean="0">
                <a:effectLst/>
              </a:rPr>
              <a:t>water </a:t>
            </a:r>
            <a:r>
              <a:rPr lang="en-US" sz="2400" dirty="0">
                <a:effectLst/>
              </a:rPr>
              <a:t>can be produced.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367" y="3789040"/>
            <a:ext cx="5397462" cy="3055167"/>
          </a:xfrm>
          <a:prstGeom prst="rect">
            <a:avLst/>
          </a:prstGeom>
        </p:spPr>
      </p:pic>
    </p:spTree>
    <p:extLst>
      <p:ext uri="{BB962C8B-B14F-4D97-AF65-F5344CB8AC3E}">
        <p14:creationId xmlns:p14="http://schemas.microsoft.com/office/powerpoint/2010/main" val="3009831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Political Issues</a:t>
            </a:r>
          </a:p>
        </p:txBody>
      </p:sp>
      <p:sp>
        <p:nvSpPr>
          <p:cNvPr id="11267" name="Rectangle 3"/>
          <p:cNvSpPr>
            <a:spLocks noGrp="1" noChangeArrowheads="1"/>
          </p:cNvSpPr>
          <p:nvPr>
            <p:ph type="body" idx="1"/>
          </p:nvPr>
        </p:nvSpPr>
        <p:spPr>
          <a:xfrm>
            <a:off x="0" y="1196975"/>
            <a:ext cx="9144000" cy="4530725"/>
          </a:xfrm>
        </p:spPr>
        <p:txBody>
          <a:bodyPr/>
          <a:lstStyle/>
          <a:p>
            <a:endParaRPr lang="en-US" dirty="0">
              <a:effectLst/>
            </a:endParaRPr>
          </a:p>
          <a:p>
            <a:endParaRPr lang="en-US" dirty="0">
              <a:effectLst/>
            </a:endParaRPr>
          </a:p>
          <a:p>
            <a:r>
              <a:rPr lang="en-US" dirty="0">
                <a:effectLst/>
              </a:rPr>
              <a:t>Who owns space? </a:t>
            </a:r>
            <a:endParaRPr lang="en-US" dirty="0" smtClean="0">
              <a:effectLst/>
            </a:endParaRPr>
          </a:p>
          <a:p>
            <a:pPr marL="0" indent="0">
              <a:buNone/>
            </a:pPr>
            <a:endParaRPr lang="en-US" dirty="0">
              <a:effectLst/>
            </a:endParaRPr>
          </a:p>
          <a:p>
            <a:r>
              <a:rPr lang="en-US" dirty="0"/>
              <a:t>Who can use the resources in space</a:t>
            </a:r>
            <a:r>
              <a:rPr lang="en-US" dirty="0" smtClean="0"/>
              <a:t>?</a:t>
            </a:r>
          </a:p>
          <a:p>
            <a:pPr marL="0" indent="0">
              <a:buNone/>
            </a:pPr>
            <a:endParaRPr lang="en-US" dirty="0">
              <a:effectLst/>
            </a:endParaRPr>
          </a:p>
          <a:p>
            <a:r>
              <a:rPr lang="en-US" dirty="0">
                <a:effectLst/>
              </a:rPr>
              <a:t>Who will determine what goes on </a:t>
            </a:r>
            <a:r>
              <a:rPr lang="en-US" dirty="0" smtClean="0">
                <a:effectLst/>
              </a:rPr>
              <a:t>in space</a:t>
            </a:r>
            <a:r>
              <a:rPr lang="en-US" dirty="0">
                <a:effectLst/>
              </a:rPr>
              <a:t>? </a:t>
            </a: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2881649432"/>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6632"/>
            <a:ext cx="8229600" cy="647477"/>
          </a:xfrm>
        </p:spPr>
        <p:txBody>
          <a:bodyPr/>
          <a:lstStyle/>
          <a:p>
            <a:r>
              <a:rPr lang="en-US" sz="4000" dirty="0" smtClean="0">
                <a:effectLst/>
              </a:rPr>
              <a:t>Ethical Issues </a:t>
            </a:r>
            <a:endParaRPr lang="en-US" sz="4000" dirty="0">
              <a:effectLst/>
            </a:endParaRPr>
          </a:p>
        </p:txBody>
      </p:sp>
      <p:sp>
        <p:nvSpPr>
          <p:cNvPr id="14339" name="Rectangle 3"/>
          <p:cNvSpPr>
            <a:spLocks noGrp="1" noChangeArrowheads="1"/>
          </p:cNvSpPr>
          <p:nvPr>
            <p:ph type="body" idx="1"/>
          </p:nvPr>
        </p:nvSpPr>
        <p:spPr>
          <a:xfrm>
            <a:off x="-30426" y="908720"/>
            <a:ext cx="9144000" cy="5760640"/>
          </a:xfrm>
        </p:spPr>
        <p:txBody>
          <a:bodyPr/>
          <a:lstStyle/>
          <a:p>
            <a:pPr>
              <a:lnSpc>
                <a:spcPct val="80000"/>
              </a:lnSpc>
            </a:pPr>
            <a:r>
              <a:rPr lang="en-US" sz="2800" dirty="0" smtClean="0">
                <a:effectLst/>
              </a:rPr>
              <a:t>Is </a:t>
            </a:r>
            <a:r>
              <a:rPr lang="en-US" sz="2800" dirty="0">
                <a:effectLst/>
              </a:rPr>
              <a:t>it right to spend so much on space, instead of fixing Earth’s problems? </a:t>
            </a:r>
          </a:p>
          <a:p>
            <a:pPr>
              <a:lnSpc>
                <a:spcPct val="80000"/>
              </a:lnSpc>
            </a:pPr>
            <a:endParaRPr lang="en-US" sz="2800" dirty="0">
              <a:effectLst/>
            </a:endParaRPr>
          </a:p>
          <a:p>
            <a:pPr>
              <a:lnSpc>
                <a:spcPct val="80000"/>
              </a:lnSpc>
            </a:pPr>
            <a:r>
              <a:rPr lang="en-US" sz="2800" dirty="0">
                <a:effectLst/>
              </a:rPr>
              <a:t>Do we have a right to alter materials in space to meet our needs?   </a:t>
            </a:r>
          </a:p>
          <a:p>
            <a:pPr>
              <a:lnSpc>
                <a:spcPct val="80000"/>
              </a:lnSpc>
            </a:pPr>
            <a:endParaRPr lang="en-US" sz="2800" dirty="0">
              <a:effectLst/>
            </a:endParaRPr>
          </a:p>
          <a:p>
            <a:pPr>
              <a:lnSpc>
                <a:spcPct val="80000"/>
              </a:lnSpc>
            </a:pPr>
            <a:r>
              <a:rPr lang="en-US" sz="2800" dirty="0">
                <a:effectLst/>
              </a:rPr>
              <a:t>How can we ensure that exploration will be used for good and not evil</a:t>
            </a:r>
            <a:r>
              <a:rPr lang="en-US" sz="2800" dirty="0" smtClean="0">
                <a:effectLst/>
              </a:rPr>
              <a:t>?</a:t>
            </a:r>
          </a:p>
          <a:p>
            <a:pPr>
              <a:lnSpc>
                <a:spcPct val="80000"/>
              </a:lnSpc>
            </a:pPr>
            <a:endParaRPr lang="en-US" sz="2800" dirty="0" smtClean="0">
              <a:effectLst/>
            </a:endParaRPr>
          </a:p>
          <a:p>
            <a:r>
              <a:rPr lang="en-US" sz="2800" dirty="0" smtClean="0">
                <a:effectLst/>
              </a:rPr>
              <a:t>Who is responsible for protecting space environments from alteration?</a:t>
            </a:r>
          </a:p>
          <a:p>
            <a:pPr>
              <a:buNone/>
            </a:pPr>
            <a:endParaRPr lang="en-US" sz="2800" dirty="0" smtClean="0">
              <a:effectLst/>
            </a:endParaRPr>
          </a:p>
          <a:p>
            <a:r>
              <a:rPr lang="en-US" sz="2800" dirty="0" smtClean="0">
                <a:effectLst/>
              </a:rPr>
              <a:t>Who is responsible for cleaning up space junk? </a:t>
            </a:r>
          </a:p>
          <a:p>
            <a:pPr>
              <a:lnSpc>
                <a:spcPct val="80000"/>
              </a:lnSpc>
            </a:pPr>
            <a:endParaRPr lang="en-US" sz="2800" dirty="0">
              <a:effectLst/>
            </a:endParaRPr>
          </a:p>
        </p:txBody>
      </p:sp>
    </p:spTree>
    <p:extLst>
      <p:ext uri="{BB962C8B-B14F-4D97-AF65-F5344CB8AC3E}">
        <p14:creationId xmlns:p14="http://schemas.microsoft.com/office/powerpoint/2010/main" val="3883427472"/>
      </p:ext>
    </p:extLst>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217" y="188640"/>
            <a:ext cx="9144000" cy="3096344"/>
          </a:xfrm>
        </p:spPr>
        <p:txBody>
          <a:bodyPr/>
          <a:lstStyle/>
          <a:p>
            <a:r>
              <a:rPr lang="en-US" dirty="0" smtClean="0">
                <a:effectLst/>
              </a:rPr>
              <a:t>Collaboration </a:t>
            </a:r>
            <a:r>
              <a:rPr lang="en-US" dirty="0">
                <a:effectLst/>
              </a:rPr>
              <a:t>between nations with a ‘space treaty’ may resolve some of these issues and pave the way to ensure that space exploration is orderly, meaningful and fair to all humans and all nations</a:t>
            </a:r>
            <a:r>
              <a:rPr lang="en-US" dirty="0" smtClean="0">
                <a:effectLst/>
              </a:rPr>
              <a:t>.</a:t>
            </a:r>
            <a:endParaRPr lang="en-US"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76235"/>
            <a:ext cx="7416824" cy="4165943"/>
          </a:xfrm>
          <a:prstGeom prst="rect">
            <a:avLst/>
          </a:prstGeom>
        </p:spPr>
      </p:pic>
    </p:spTree>
    <p:extLst>
      <p:ext uri="{BB962C8B-B14F-4D97-AF65-F5344CB8AC3E}">
        <p14:creationId xmlns:p14="http://schemas.microsoft.com/office/powerpoint/2010/main" val="2459628622"/>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052513"/>
            <a:ext cx="8229600" cy="1139825"/>
          </a:xfrm>
        </p:spPr>
        <p:txBody>
          <a:bodyPr/>
          <a:lstStyle/>
          <a:p>
            <a:r>
              <a:rPr lang="en-US" sz="4000">
                <a:effectLst/>
              </a:rPr>
              <a:t/>
            </a:r>
            <a:br>
              <a:rPr lang="en-US" sz="4000">
                <a:effectLst/>
              </a:rPr>
            </a:br>
            <a:r>
              <a:rPr lang="en-US" sz="4000">
                <a:effectLst/>
              </a:rPr>
              <a:t/>
            </a:r>
            <a:br>
              <a:rPr lang="en-US" sz="4000">
                <a:effectLst/>
              </a:rPr>
            </a:br>
            <a:r>
              <a:rPr lang="en-US" sz="4000">
                <a:effectLst/>
              </a:rPr>
              <a:t>1967 </a:t>
            </a:r>
            <a:br>
              <a:rPr lang="en-US" sz="4000">
                <a:effectLst/>
              </a:rPr>
            </a:br>
            <a:r>
              <a:rPr lang="en-US" sz="4000">
                <a:effectLst/>
              </a:rPr>
              <a: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sp>
        <p:nvSpPr>
          <p:cNvPr id="9219" name="Rectangle 3"/>
          <p:cNvSpPr>
            <a:spLocks noGrp="1" noChangeArrowheads="1"/>
          </p:cNvSpPr>
          <p:nvPr>
            <p:ph type="body" idx="1"/>
          </p:nvPr>
        </p:nvSpPr>
        <p:spPr>
          <a:xfrm>
            <a:off x="468313" y="1268413"/>
            <a:ext cx="8229600" cy="4530725"/>
          </a:xfrm>
        </p:spPr>
        <p:txBody>
          <a:bodyPr/>
          <a:lstStyle/>
          <a:p>
            <a:endParaRPr lang="en-US">
              <a:effectLst/>
            </a:endParaRPr>
          </a:p>
          <a:p>
            <a:endParaRPr lang="en-US">
              <a:effectLst/>
            </a:endParaRPr>
          </a:p>
          <a:p>
            <a:r>
              <a:rPr lang="en-US">
                <a:effectLst/>
              </a:rPr>
              <a:t>3 astronauts of Apollo 1 died during a training exercise</a:t>
            </a:r>
          </a:p>
          <a:p>
            <a:endParaRPr lang="en-US"/>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860800"/>
            <a:ext cx="1327150"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908050"/>
            <a:ext cx="8229600" cy="1139825"/>
          </a:xfrm>
        </p:spPr>
        <p:txBody>
          <a:bodyPr/>
          <a:lstStyle/>
          <a:p>
            <a:r>
              <a:rPr lang="en-US" sz="4000">
                <a:effectLst/>
              </a:rPr>
              <a:t/>
            </a:r>
            <a:br>
              <a:rPr lang="en-US" sz="4000">
                <a:effectLst/>
              </a:rPr>
            </a:br>
            <a:r>
              <a:rPr lang="en-US" sz="4000">
                <a:effectLst/>
              </a:rPr>
              <a:t/>
            </a:r>
            <a:br>
              <a:rPr lang="en-US" sz="4000">
                <a:effectLst/>
              </a:rPr>
            </a:br>
            <a:r>
              <a:rPr lang="en-US" sz="4000">
                <a:effectLst/>
              </a:rPr>
              <a:t>1986 </a:t>
            </a:r>
            <a:br>
              <a:rPr lang="en-US" sz="4000">
                <a:effectLst/>
              </a:rPr>
            </a:br>
            <a:r>
              <a:rPr lang="en-US" sz="4000">
                <a:effectLst/>
              </a:rPr>
              <a: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sp>
        <p:nvSpPr>
          <p:cNvPr id="10243" name="Rectangle 3"/>
          <p:cNvSpPr>
            <a:spLocks noGrp="1" noChangeArrowheads="1"/>
          </p:cNvSpPr>
          <p:nvPr>
            <p:ph type="body" idx="1"/>
          </p:nvPr>
        </p:nvSpPr>
        <p:spPr>
          <a:xfrm>
            <a:off x="468313" y="1196975"/>
            <a:ext cx="8229600" cy="4530725"/>
          </a:xfrm>
        </p:spPr>
        <p:txBody>
          <a:bodyPr/>
          <a:lstStyle/>
          <a:p>
            <a:endParaRPr lang="en-US">
              <a:effectLst/>
            </a:endParaRPr>
          </a:p>
          <a:p>
            <a:endParaRPr lang="en-US">
              <a:effectLst/>
            </a:endParaRPr>
          </a:p>
          <a:p>
            <a:r>
              <a:rPr lang="en-US">
                <a:effectLst/>
              </a:rPr>
              <a:t>7 astronauts died when the Space Shuttle Challenger exploded shortly after launch </a:t>
            </a:r>
          </a:p>
          <a:p>
            <a:endParaRPr lang="en-US">
              <a:effectLst/>
            </a:endParaRPr>
          </a:p>
          <a:p>
            <a:endParaRPr lang="en-US"/>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508500"/>
            <a:ext cx="2282825"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836613"/>
            <a:ext cx="8229600" cy="1139825"/>
          </a:xfrm>
        </p:spPr>
        <p:txBody>
          <a:bodyPr/>
          <a:lstStyle/>
          <a:p>
            <a:r>
              <a:rPr lang="en-US" sz="4000">
                <a:effectLst/>
              </a:rPr>
              <a:t/>
            </a:r>
            <a:br>
              <a:rPr lang="en-US" sz="4000">
                <a:effectLst/>
              </a:rPr>
            </a:br>
            <a:r>
              <a:rPr lang="en-US" sz="4000">
                <a:effectLst/>
              </a:rPr>
              <a:t/>
            </a:r>
            <a:br>
              <a:rPr lang="en-US" sz="4000">
                <a:effectLst/>
              </a:rPr>
            </a:br>
            <a:r>
              <a:rPr lang="en-US" sz="4000">
                <a:effectLst/>
              </a:rPr>
              <a:t>2003 </a:t>
            </a:r>
            <a:br>
              <a:rPr lang="en-US" sz="4000">
                <a:effectLst/>
              </a:rPr>
            </a:br>
            <a:r>
              <a:rPr lang="en-US" sz="4000">
                <a:effectLst/>
              </a:rPr>
              <a: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sp>
        <p:nvSpPr>
          <p:cNvPr id="11267" name="Rectangle 3"/>
          <p:cNvSpPr>
            <a:spLocks noGrp="1" noChangeArrowheads="1"/>
          </p:cNvSpPr>
          <p:nvPr>
            <p:ph type="body" idx="1"/>
          </p:nvPr>
        </p:nvSpPr>
        <p:spPr>
          <a:xfrm>
            <a:off x="395288" y="404813"/>
            <a:ext cx="8229600" cy="4530725"/>
          </a:xfrm>
        </p:spPr>
        <p:txBody>
          <a:bodyPr/>
          <a:lstStyle/>
          <a:p>
            <a:endParaRPr lang="en-US">
              <a:effectLst/>
            </a:endParaRPr>
          </a:p>
          <a:p>
            <a:endParaRPr lang="en-US">
              <a:effectLst/>
            </a:endParaRPr>
          </a:p>
          <a:p>
            <a:r>
              <a:rPr lang="en-US">
                <a:effectLst/>
              </a:rPr>
              <a:t>7 astronauts died when the Space Shuttle Columbia broke apart during re-entry </a:t>
            </a:r>
          </a:p>
          <a:p>
            <a:endParaRPr lang="en-US">
              <a:effectLst/>
            </a:endParaRPr>
          </a:p>
          <a:p>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141663"/>
            <a:ext cx="3573463"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sh dir="d"/>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332656"/>
            <a:ext cx="9036496" cy="6408711"/>
          </a:xfrm>
        </p:spPr>
        <p:txBody>
          <a:bodyPr/>
          <a:lstStyle/>
          <a:p>
            <a:pPr>
              <a:lnSpc>
                <a:spcPct val="80000"/>
              </a:lnSpc>
            </a:pPr>
            <a:r>
              <a:rPr lang="en-US" sz="2800" dirty="0" smtClean="0">
                <a:effectLst/>
              </a:rPr>
              <a:t>Other </a:t>
            </a:r>
            <a:r>
              <a:rPr lang="en-US" sz="2800" dirty="0">
                <a:effectLst/>
              </a:rPr>
              <a:t>accidents or lost missions have occurred that have cost many millions of dollars and thousands of hours of work, including most recently, the European Rover on Mars – Beagle, that did not return any data, or signal, after it landed. </a:t>
            </a:r>
            <a:endParaRPr lang="en-US" sz="2800" dirty="0" smtClean="0">
              <a:effectLst/>
            </a:endParaRPr>
          </a:p>
          <a:p>
            <a:pPr marL="0" indent="0">
              <a:lnSpc>
                <a:spcPct val="80000"/>
              </a:lnSpc>
              <a:buNone/>
            </a:pPr>
            <a:endParaRPr lang="en-US" sz="2800" dirty="0">
              <a:effectLst/>
            </a:endParaRPr>
          </a:p>
          <a:p>
            <a:pPr>
              <a:lnSpc>
                <a:spcPct val="80000"/>
              </a:lnSpc>
            </a:pPr>
            <a:r>
              <a:rPr lang="en-US" sz="2800" dirty="0">
                <a:effectLst/>
              </a:rPr>
              <a:t>Sometimes decisions may have to be made that will ultimately determine if missions are to fail. </a:t>
            </a:r>
            <a:r>
              <a:rPr lang="en-US" sz="2800" u="sng" dirty="0">
                <a:effectLst/>
              </a:rPr>
              <a:t>Apollo 11’s </a:t>
            </a:r>
            <a:r>
              <a:rPr lang="en-US" sz="2800" dirty="0">
                <a:effectLst/>
              </a:rPr>
              <a:t>lunar (Moon) landing almost didn’t occur, because the original landing site was found to be too rocky. With a precise amount of fuel, an alternate landing site had to be chosen on the first try, or the mission would be scrubbed</a:t>
            </a:r>
            <a:r>
              <a:rPr lang="en-US" sz="2800" dirty="0" smtClean="0">
                <a:effectLst/>
              </a:rPr>
              <a:t>.</a:t>
            </a:r>
            <a:endParaRPr lang="en-US" sz="2800" dirty="0">
              <a:effectLst/>
            </a:endParaRPr>
          </a:p>
          <a:p>
            <a:pPr>
              <a:lnSpc>
                <a:spcPct val="80000"/>
              </a:lnSpc>
            </a:pPr>
            <a:endParaRPr lang="en-US" sz="2800" dirty="0">
              <a:effectLst/>
            </a:endParaRPr>
          </a:p>
          <a:p>
            <a:pPr>
              <a:lnSpc>
                <a:spcPct val="80000"/>
              </a:lnSpc>
            </a:pPr>
            <a:endParaRPr lang="en-US" sz="2800"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549275"/>
            <a:ext cx="8229600" cy="1139825"/>
          </a:xfrm>
        </p:spPr>
        <p:txBody>
          <a:bodyPr/>
          <a:lstStyle/>
          <a:p>
            <a:r>
              <a:rPr lang="en-US" sz="4000">
                <a:effectLst/>
              </a:rPr>
              <a:t/>
            </a:r>
            <a:br>
              <a:rPr lang="en-US" sz="4000">
                <a:effectLst/>
              </a:rPr>
            </a:br>
            <a:r>
              <a:rPr lang="en-US" sz="4000">
                <a:effectLst/>
              </a:rPr>
              <a:t>The Dangers of Manned Space Travel 	</a:t>
            </a:r>
            <a:br>
              <a:rPr lang="en-US" sz="4000">
                <a:effectLst/>
              </a:rPr>
            </a:br>
            <a:r>
              <a:rPr lang="en-US" sz="4000">
                <a:effectLst/>
              </a:rPr>
              <a:t/>
            </a:r>
            <a:br>
              <a:rPr lang="en-US" sz="4000">
                <a:effectLst/>
              </a:rPr>
            </a:br>
            <a:endParaRPr lang="en-US" sz="4000">
              <a:effectLst/>
            </a:endParaRPr>
          </a:p>
        </p:txBody>
      </p:sp>
      <p:sp>
        <p:nvSpPr>
          <p:cNvPr id="13315" name="Rectangle 3"/>
          <p:cNvSpPr>
            <a:spLocks noGrp="1" noChangeArrowheads="1"/>
          </p:cNvSpPr>
          <p:nvPr>
            <p:ph type="body" idx="1"/>
          </p:nvPr>
        </p:nvSpPr>
        <p:spPr>
          <a:xfrm>
            <a:off x="0" y="1600200"/>
            <a:ext cx="9036496" cy="4530725"/>
          </a:xfrm>
        </p:spPr>
        <p:txBody>
          <a:bodyPr/>
          <a:lstStyle/>
          <a:p>
            <a:pPr>
              <a:lnSpc>
                <a:spcPct val="80000"/>
              </a:lnSpc>
            </a:pPr>
            <a:endParaRPr lang="en-US" sz="2400" dirty="0">
              <a:effectLst/>
            </a:endParaRPr>
          </a:p>
          <a:p>
            <a:pPr>
              <a:lnSpc>
                <a:spcPct val="80000"/>
              </a:lnSpc>
            </a:pPr>
            <a:r>
              <a:rPr lang="en-US" sz="2400" dirty="0">
                <a:effectLst/>
              </a:rPr>
              <a:t>A launch can be affected by many dangers, including highly explosive fuel, poor weather, malfunctioning equipment, human error and even birds. Once in flight, the spacecraft can be affected by floating debris, meteoroids and electromagnetic radiation (coronal mass ejections – or, solar flares). </a:t>
            </a:r>
            <a:endParaRPr lang="en-US" sz="2400" dirty="0" smtClean="0">
              <a:effectLst/>
            </a:endParaRPr>
          </a:p>
          <a:p>
            <a:pPr marL="0" indent="0">
              <a:lnSpc>
                <a:spcPct val="80000"/>
              </a:lnSpc>
              <a:buNone/>
            </a:pPr>
            <a:r>
              <a:rPr lang="en-US" sz="2400" dirty="0">
                <a:effectLst/>
              </a:rPr>
              <a:t>	</a:t>
            </a:r>
          </a:p>
          <a:p>
            <a:pPr>
              <a:lnSpc>
                <a:spcPct val="80000"/>
              </a:lnSpc>
            </a:pPr>
            <a:r>
              <a:rPr lang="en-US" sz="2400" dirty="0">
                <a:effectLst/>
              </a:rPr>
              <a:t>Re-entering Earth’s atmosphere also has it dangers (as proven by the Colombia disaster). The re-entry path the spacecraft takes must be perfect, otherwise, if it is too shallow - it will bounce off the </a:t>
            </a:r>
            <a:r>
              <a:rPr lang="en-US" sz="2400" dirty="0" smtClean="0">
                <a:effectLst/>
              </a:rPr>
              <a:t>atmosphere</a:t>
            </a:r>
            <a:r>
              <a:rPr lang="en-US" sz="2400" dirty="0">
                <a:effectLst/>
              </a:rPr>
              <a:t>, and if it is too steep – it will burn-up. 	</a:t>
            </a:r>
          </a:p>
          <a:p>
            <a:pPr>
              <a:lnSpc>
                <a:spcPct val="80000"/>
              </a:lnSpc>
              <a:buFont typeface="Wingdings" panose="05000000000000000000" pitchFamily="2" charset="2"/>
              <a:buNone/>
            </a:pPr>
            <a:endParaRPr lang="en-US" sz="2400" dirty="0">
              <a:effectLst/>
            </a:endParaRPr>
          </a:p>
          <a:p>
            <a:pPr>
              <a:lnSpc>
                <a:spcPct val="80000"/>
              </a:lnSpc>
            </a:pPr>
            <a:endParaRPr lang="en-US" sz="2400" dirty="0">
              <a:effectLst/>
            </a:endParaRPr>
          </a:p>
          <a:p>
            <a:pPr>
              <a:lnSpc>
                <a:spcPct val="80000"/>
              </a:lnSpc>
            </a:pPr>
            <a:endParaRPr lang="en-US" sz="2400" dirty="0"/>
          </a:p>
        </p:txBody>
      </p:sp>
    </p:spTree>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12981"/>
            <a:ext cx="8229600" cy="558899"/>
          </a:xfrm>
        </p:spPr>
        <p:txBody>
          <a:bodyPr/>
          <a:lstStyle/>
          <a:p>
            <a:r>
              <a:rPr lang="en-US" sz="4000" dirty="0" smtClean="0">
                <a:effectLst/>
              </a:rPr>
              <a:t>Space Junk</a:t>
            </a:r>
            <a:endParaRPr lang="en-US" sz="4000" dirty="0">
              <a:effectLst/>
            </a:endParaRPr>
          </a:p>
        </p:txBody>
      </p:sp>
      <p:sp>
        <p:nvSpPr>
          <p:cNvPr id="14339" name="Rectangle 3"/>
          <p:cNvSpPr>
            <a:spLocks noGrp="1" noChangeArrowheads="1"/>
          </p:cNvSpPr>
          <p:nvPr>
            <p:ph type="body" idx="1"/>
          </p:nvPr>
        </p:nvSpPr>
        <p:spPr>
          <a:xfrm>
            <a:off x="13386" y="591555"/>
            <a:ext cx="9130613" cy="3340968"/>
          </a:xfrm>
        </p:spPr>
        <p:txBody>
          <a:bodyPr/>
          <a:lstStyle/>
          <a:p>
            <a:pPr>
              <a:lnSpc>
                <a:spcPct val="90000"/>
              </a:lnSpc>
            </a:pPr>
            <a:r>
              <a:rPr lang="en-US" dirty="0" smtClean="0">
                <a:effectLst/>
              </a:rPr>
              <a:t>Space </a:t>
            </a:r>
            <a:r>
              <a:rPr lang="en-US" dirty="0">
                <a:effectLst/>
              </a:rPr>
              <a:t>junk refers to all the pieces of debris that have fallen off rockets, satellites, space shuttles and space stations that remain in space. This can include specks of paint, screws, bolts, nonworking satellites, antennas, tools and equipment that is discarded or lost.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833" y="3701399"/>
            <a:ext cx="7108199" cy="31566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effectLst/>
              </a:rPr>
              <a:t/>
            </a:r>
            <a:br>
              <a:rPr lang="en-US" sz="4000">
                <a:effectLst/>
              </a:rPr>
            </a:br>
            <a:r>
              <a:rPr lang="en-US" sz="4000">
                <a:effectLst/>
              </a:rPr>
              <a:t>The Hazards in Space 	</a:t>
            </a:r>
            <a:br>
              <a:rPr lang="en-US" sz="4000">
                <a:effectLst/>
              </a:rPr>
            </a:br>
            <a:r>
              <a:rPr lang="en-US" sz="4000">
                <a:effectLst/>
              </a:rPr>
              <a:t/>
            </a:r>
            <a:br>
              <a:rPr lang="en-US" sz="4000">
                <a:effectLst/>
              </a:rPr>
            </a:br>
            <a:endParaRPr lang="en-US" sz="4000">
              <a:effectLst/>
            </a:endParaRPr>
          </a:p>
        </p:txBody>
      </p:sp>
      <p:sp>
        <p:nvSpPr>
          <p:cNvPr id="15363" name="Rectangle 3"/>
          <p:cNvSpPr>
            <a:spLocks noGrp="1" noChangeArrowheads="1"/>
          </p:cNvSpPr>
          <p:nvPr>
            <p:ph type="body" idx="1"/>
          </p:nvPr>
        </p:nvSpPr>
        <p:spPr>
          <a:xfrm>
            <a:off x="0" y="908051"/>
            <a:ext cx="9036496" cy="2952998"/>
          </a:xfrm>
        </p:spPr>
        <p:txBody>
          <a:bodyPr/>
          <a:lstStyle/>
          <a:p>
            <a:r>
              <a:rPr lang="en-US" sz="2800" dirty="0" smtClean="0">
                <a:effectLst/>
              </a:rPr>
              <a:t>Over </a:t>
            </a:r>
            <a:r>
              <a:rPr lang="en-US" sz="2800" dirty="0">
                <a:effectLst/>
              </a:rPr>
              <a:t>4000 missions have been sent into space. Micrometeorites are constantly bombarding spacecraft and the International Space Station. They travel at extremely high velocity and can cause great damage. Once they enter the atmosphere, </a:t>
            </a:r>
            <a:r>
              <a:rPr lang="en-US" sz="2800" dirty="0" smtClean="0">
                <a:effectLst/>
              </a:rPr>
              <a:t>they</a:t>
            </a:r>
          </a:p>
          <a:p>
            <a:pPr marL="0" indent="0">
              <a:buNone/>
            </a:pPr>
            <a:r>
              <a:rPr lang="en-US" sz="2800" dirty="0" smtClean="0">
                <a:effectLst/>
              </a:rPr>
              <a:t>   usually </a:t>
            </a:r>
            <a:r>
              <a:rPr lang="en-US" sz="2800" dirty="0">
                <a:effectLst/>
              </a:rPr>
              <a:t>burn up</a:t>
            </a:r>
            <a:r>
              <a:rPr lang="en-US" sz="2800" dirty="0" smtClean="0">
                <a:effectLst/>
              </a:rPr>
              <a:t>.</a:t>
            </a:r>
            <a:endParaRPr lang="en-US" sz="2800"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25" y="3114853"/>
            <a:ext cx="3962400" cy="3714750"/>
          </a:xfrm>
          <a:prstGeom prst="rect">
            <a:avLst/>
          </a:prstGeom>
        </p:spPr>
      </p:pic>
    </p:spTree>
  </p:cSld>
  <p:clrMapOvr>
    <a:masterClrMapping/>
  </p:clrMapOvr>
  <p:transition>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51</TotalTime>
  <Words>1108</Words>
  <Application>Microsoft Office PowerPoint</Application>
  <PresentationFormat>On-screen Show (4:3)</PresentationFormat>
  <Paragraphs>113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Verdana</vt:lpstr>
      <vt:lpstr>Wingdings</vt:lpstr>
      <vt:lpstr>Globe</vt:lpstr>
      <vt:lpstr>Chapter 4</vt:lpstr>
      <vt:lpstr>PowerPoint Presentation</vt:lpstr>
      <vt:lpstr>  1967        </vt:lpstr>
      <vt:lpstr>  1986        </vt:lpstr>
      <vt:lpstr>  2003        </vt:lpstr>
      <vt:lpstr>PowerPoint Presentation</vt:lpstr>
      <vt:lpstr> The Dangers of Manned Space Travel    </vt:lpstr>
      <vt:lpstr>Space Junk</vt:lpstr>
      <vt:lpstr> The Hazards in Space    </vt:lpstr>
      <vt:lpstr>PowerPoint Presentation</vt:lpstr>
      <vt:lpstr> 4.2    </vt:lpstr>
      <vt:lpstr>PowerPoint Presentation</vt:lpstr>
      <vt:lpstr>PowerPoint Presentation</vt:lpstr>
      <vt:lpstr>PowerPoint Presentation</vt:lpstr>
      <vt:lpstr>Canada has also launched satellites into orbit:   </vt:lpstr>
      <vt:lpstr> Brief Summary of Canada’s Contributions in Space:    </vt:lpstr>
      <vt:lpstr>PowerPoint Presentation</vt:lpstr>
      <vt:lpstr> 4.3    </vt:lpstr>
      <vt:lpstr>PowerPoint Presentation</vt:lpstr>
      <vt:lpstr>The Pros and Cons Of Space Exploratio </vt:lpstr>
      <vt:lpstr>The Potential Value Of Space’s Resourc </vt:lpstr>
      <vt:lpstr>Political Issues</vt:lpstr>
      <vt:lpstr>Ethical Issues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Standring, Daniel</dc:creator>
  <cp:lastModifiedBy>Standring, Daniel</cp:lastModifiedBy>
  <cp:revision>10</cp:revision>
  <dcterms:created xsi:type="dcterms:W3CDTF">2007-08-10T20:34:44Z</dcterms:created>
  <dcterms:modified xsi:type="dcterms:W3CDTF">2013-06-03T16:35:28Z</dcterms:modified>
</cp:coreProperties>
</file>