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61"/>
  </p:notesMasterIdLst>
  <p:handoutMasterIdLst>
    <p:handoutMasterId r:id="rId62"/>
  </p:handoutMasterIdLst>
  <p:sldIdLst>
    <p:sldId id="258" r:id="rId2"/>
    <p:sldId id="268" r:id="rId3"/>
    <p:sldId id="269" r:id="rId4"/>
    <p:sldId id="274" r:id="rId5"/>
    <p:sldId id="272" r:id="rId6"/>
    <p:sldId id="270" r:id="rId7"/>
    <p:sldId id="271" r:id="rId8"/>
    <p:sldId id="279" r:id="rId9"/>
    <p:sldId id="260" r:id="rId10"/>
    <p:sldId id="280" r:id="rId11"/>
    <p:sldId id="281" r:id="rId12"/>
    <p:sldId id="282" r:id="rId13"/>
    <p:sldId id="265" r:id="rId14"/>
    <p:sldId id="283" r:id="rId15"/>
    <p:sldId id="284" r:id="rId16"/>
    <p:sldId id="285" r:id="rId17"/>
    <p:sldId id="286" r:id="rId18"/>
    <p:sldId id="289" r:id="rId19"/>
    <p:sldId id="261" r:id="rId20"/>
    <p:sldId id="290" r:id="rId21"/>
    <p:sldId id="291" r:id="rId22"/>
    <p:sldId id="276" r:id="rId23"/>
    <p:sldId id="317" r:id="rId24"/>
    <p:sldId id="304" r:id="rId25"/>
    <p:sldId id="318" r:id="rId26"/>
    <p:sldId id="302" r:id="rId27"/>
    <p:sldId id="303" r:id="rId28"/>
    <p:sldId id="299" r:id="rId29"/>
    <p:sldId id="300" r:id="rId30"/>
    <p:sldId id="301" r:id="rId31"/>
    <p:sldId id="323" r:id="rId32"/>
    <p:sldId id="324" r:id="rId33"/>
    <p:sldId id="273" r:id="rId34"/>
    <p:sldId id="306" r:id="rId35"/>
    <p:sldId id="307" r:id="rId36"/>
    <p:sldId id="308" r:id="rId37"/>
    <p:sldId id="309" r:id="rId38"/>
    <p:sldId id="295" r:id="rId39"/>
    <p:sldId id="296" r:id="rId40"/>
    <p:sldId id="297" r:id="rId41"/>
    <p:sldId id="298" r:id="rId42"/>
    <p:sldId id="264" r:id="rId43"/>
    <p:sldId id="262" r:id="rId44"/>
    <p:sldId id="292" r:id="rId45"/>
    <p:sldId id="293" r:id="rId46"/>
    <p:sldId id="326" r:id="rId47"/>
    <p:sldId id="327" r:id="rId48"/>
    <p:sldId id="310" r:id="rId49"/>
    <p:sldId id="311" r:id="rId50"/>
    <p:sldId id="312" r:id="rId51"/>
    <p:sldId id="313" r:id="rId52"/>
    <p:sldId id="314" r:id="rId53"/>
    <p:sldId id="319" r:id="rId54"/>
    <p:sldId id="320" r:id="rId55"/>
    <p:sldId id="329" r:id="rId56"/>
    <p:sldId id="331" r:id="rId57"/>
    <p:sldId id="332" r:id="rId58"/>
    <p:sldId id="321" r:id="rId59"/>
    <p:sldId id="316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EAEAEA"/>
    <a:srgbClr val="5EA5FF"/>
    <a:srgbClr val="CCCCFF"/>
    <a:srgbClr val="333399"/>
    <a:srgbClr val="66FFFF"/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94678" autoAdjust="0"/>
  </p:normalViewPr>
  <p:slideViewPr>
    <p:cSldViewPr>
      <p:cViewPr varScale="1">
        <p:scale>
          <a:sx n="103" d="100"/>
          <a:sy n="103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1E034A-A355-45C3-B9BC-7159D3F5D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6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45A0AF-7F87-49D2-ACA1-B16079BE2412}" emma:medium="tactile" emma:mode="ink">
          <msink:context xmlns:msink="http://schemas.microsoft.com/ink/2010/main" type="inkDrawing"/>
        </emma:interpretation>
      </emma:emma>
    </inkml:annotationXML>
    <inkml:trace contextRef="#ctx0" brushRef="#br0">323 23 512,'0'0'0,"0"-26"0,0 26 0,0 0 0,-25 0 0,-1 26 0,-25 25 0,0 0 0,0 26 0,-2 0 0,28 0 0,-1 26 0,1-52 0,50 26 0,1-51 0,-1 0 0,28-1 0,-2-50 0,26-1 0,25 0 0,-25-25 0,0-1 0,-25 0 0,-27 3 0,1-3 0,-26 0 0,-26 1 0,26 0 0,-52-1 0,27 28 0,-27-3 0,1 1 0,26 1 0,-1 25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9.3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42944D-97A7-486E-8B7C-06AD03DC9831}" emma:medium="tactile" emma:mode="ink">
          <msink:context xmlns:msink="http://schemas.microsoft.com/ink/2010/main" type="inkDrawing"/>
        </emma:interpretation>
      </emma:emma>
    </inkml:annotationXML>
    <inkml:trace contextRef="#ctx0" brushRef="#br0">0 234 512,'26'25'0,"-52"52"0,52-77 0,-26 77 0,0-25 0,0-28 0,0 3 0,0-2 0,25-25 0,-25-25 0,26-2 0,0-22 0,25-29 0,1 1 0,-1-1 0,0 29 0,1 22 0,-1 1 0,0 26 0,0 0 0,-25 26 0,-1 1 0,1 49 0,-26 1 0,0-26 0,0 0 0,-26 1 0,26-52 0,0 24 0,0-24 0,0 0 0,26-49 0,0-3 0,0 0 0,25-50 0,1 50 0,24-25 0,-24 26 0,50 25 0,-51 1 0,27 25 0,-27 0 0,0 25 0,1 1 0,-27 51 0,1-1 0,-26 2 0,0 25 0,0-26 0,-26-26 0,26 26 0,0-51 0,-25 25 0,25-25 0,0-26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9.6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D46061-E9E8-4EC5-BB1D-4A63F7693799}" emma:medium="tactile" emma:mode="ink">
          <msink:context xmlns:msink="http://schemas.microsoft.com/ink/2010/main" type="inkDrawing"/>
        </emma:interpretation>
      </emma:emma>
    </inkml:annotationXML>
    <inkml:trace contextRef="#ctx0" brushRef="#br0">0 0 512,'0'0'0,"0"0"0,0 0 0,0 0 0,0 0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9.8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13A836-F622-4BFA-935F-E243A945BAC7}" emma:medium="tactile" emma:mode="ink">
          <msink:context xmlns:msink="http://schemas.microsoft.com/ink/2010/main" type="inkDrawing"/>
        </emma:interpretation>
      </emma:emma>
    </inkml:annotationXML>
    <inkml:trace contextRef="#ctx0" brushRef="#br0">153 0 512,'0'51'0,"-25"1"0,25-52 0,-26 77 0,1-1 0,-1-24 0,26 25 0,-26-26 0,1-25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50.1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BAE859-77F7-4BD2-B9CF-79BB8CE230C3}" emma:medium="tactile" emma:mode="ink">
          <msink:context xmlns:msink="http://schemas.microsoft.com/ink/2010/main" type="inkDrawing"/>
        </emma:interpretation>
      </emma:emma>
    </inkml:annotationXML>
    <inkml:trace contextRef="#ctx0" brushRef="#br0">456 1 512,'0'0'0,"-26"0"0,1 0 0,-27 0 0,1 26 0,-26 25 0,1 26 0,-2-1 0,27 2 0,51-1 0,-26 0 0,52 0 0,50-26 0,2 1 0,25-27 0,25 1 0,-26 0 0,1-26 0,-26 0 0,26 0 0,-78-26 0,1 26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50.8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551AF6-204F-4CD7-AA9B-E96624F61D10}" emma:medium="tactile" emma:mode="ink">
          <msink:context xmlns:msink="http://schemas.microsoft.com/ink/2010/main" type="inkDrawing"/>
        </emma:interpretation>
      </emma:emma>
    </inkml:annotationXML>
    <inkml:trace contextRef="#ctx0" brushRef="#br0">51 22 512,'0'0'0,"-26"0"0,26 0 0,0 0 0,0 0 0,0 0 0,0 0 0,0 0 0,0 0 0,0 0 0,0 0 0,0 0 0,0 0 0,0 0 0,0 0 0,0 0 0,0 0 0,0 0 0,0 0 0,0 0 0,0 0 0,0 0 0,0-23 0,-25 23 0,50 23 0,-25-23 0,0 0 0,0-23 0,0 23 0,0 23 0,0-23 0,-25 0 0,25 0 0,0 0 0,0 0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51.1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77C91E-220A-437A-AF84-9020CCBDD0BE}" emma:medium="tactile" emma:mode="ink">
          <msink:context xmlns:msink="http://schemas.microsoft.com/ink/2010/main" type="inkDrawing"/>
        </emma:interpretation>
      </emma:emma>
    </inkml:annotationXML>
    <inkml:trace contextRef="#ctx0" brushRef="#br0">55 0 512,'-26'25'0,"26"26"0,0-26 0,0 27 0,-25 0 0,25-1 0,25 0 0,-50-25 0,25 26 0,0-27 0,0 0 0,0 1 0,0 26 0,0-52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51.6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180027-13FE-4354-BA96-88749E409AE9}" emma:medium="tactile" emma:mode="ink">
          <msink:context xmlns:msink="http://schemas.microsoft.com/ink/2010/main" type="inkDrawing"/>
        </emma:interpretation>
      </emma:emma>
    </inkml:annotationXML>
    <inkml:trace contextRef="#ctx0" brushRef="#br0">532-1 512,'0'0'0,"-25"0"0,25 0 0,-52 25 0,0 1 0,1 0 0,-26 50 0,26-24 0,-25 25 0,25-1 0,-26 2 0,52-2 0,25-25 0,25 0 0,1 1 0,-1-52 0,52 25 0,-1-50 0,1-1 0,25-25 0,2-1 0,-54 0 0,27 3 0,-26-3 0,-26 1 0,1 0 0,-26 0 0,-26-1 0,1 1 0,-1 0 0,1-1 0,-1 52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52.0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B3A7EB-E3BC-429A-81C7-46F57F680C9B}" emma:medium="tactile" emma:mode="ink">
          <msink:context xmlns:msink="http://schemas.microsoft.com/ink/2010/main" type="inkDrawing"/>
        </emma:interpretation>
      </emma:emma>
    </inkml:annotationXML>
    <inkml:trace contextRef="#ctx0" brushRef="#br0">76 37 512,'0'25'0,"0"26"0,0-25 0,26 51 0,-26 0 0,-26 1 0,1-2 0,-1-25 0,26 0 0,-26-25 0,26 0 0,0-26 0,0-26 0,0 0 0,0-51 0,52 0 0,-1-25 0,26-1 0,-1 52 0,28-26 0,-27 52 0,25-1 0,-25 0 0,0 52 0,-1 0 0,-23 24 0,-28 2 0,1 25 0,-26 0 0,-26 25 0,26 1 0,-25-26 0,25-51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05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15FB4C-2412-4780-AE11-22BD7044AA48}" emma:medium="tactile" emma:mode="ink">
          <msink:context xmlns:msink="http://schemas.microsoft.com/ink/2010/main" type="inkDrawing" rotatedBoundingBox="14818,17425 16519,17339 16595,18836 14894,18921" hotPoints="16370,18234 15598,19006 14826,18234 15598,17462" semanticType="enclosure" shapeName="Circle"/>
        </emma:interpretation>
      </emma:emma>
    </inkml:annotationXML>
    <inkml:trace contextRef="#ctx0" brushRef="#br0">232 42 512,'-26'25'0,"0"1"0,1-26 0,-1 52 0,1-27 0,25 26 0,-26 1 0,0-1 0,26 0 0,-25 1 0,25-2 0,-26 28 0,26-52 0,0 25 0,26 0 0,-26 1 0,25-1 0,1 0 0,-26 0 0,26 1 0,-1-1 0,1 1 0,25-27 0,-25 26 0,25 1 0,1-27 0,-26 27 0,25-27 0,0 1 0,-25 0 0,25-26 0,26 25 0,-26-25 0,0 0 0,1 0 0,25-25 0,-26-1 0,26 0 0,-26-25 0,52 0 0,-52-1 0,27 1 0,-2-26 0,1 26 0,0-26 0,-26 25 0,0-24 0,2 24 0,-28-25 0,1 0 0,-26 25 0,0-24 0,-26 25 0,1-26 0,-2 25 0,-50 1 0,0 0 0,1-1 0,-27 27 0,0-1 0,-25 26 0,25-26 0,-25 52 0,25-26 0,1 26 0,-26-1 0,25 27 0,26-1 0,0 26 0,25 0 0,1-26 0,26 1 0</inkml:trace>
    <inkml:trace contextRef="#ctx0" brushRef="#br0" timeOffset="-710">771-112 512,'-25'0'0,"-28"-27"0,53 27 0,-76 0 0,50 0 0,-25 0 0,51 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04.6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F0B15A-F6D8-4964-A27B-CADE2078AFC0}" emma:medium="tactile" emma:mode="ink">
          <msink:context xmlns:msink="http://schemas.microsoft.com/ink/2010/main" type="inkDrawing" rotatedBoundingBox="15841,17514 15867,17540 15857,17551 15831,17525" shapeName="Other"/>
        </emma:interpretation>
      </emma:emma>
    </inkml:annotationXML>
    <inkml:trace contextRef="#ctx0" brushRef="#br0">26 26 512,'-26'-26'0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5.6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3C1008-9319-41ED-A692-38E0DD4D81A2}" emma:medium="tactile" emma:mode="ink">
          <msink:context xmlns:msink="http://schemas.microsoft.com/ink/2010/main" type="writingRegion" rotatedBoundingBox="1526,7565 5114,7046 5975,12997 2387,13516"/>
        </emma:interpretation>
      </emma:emma>
    </inkml:annotationXML>
    <inkml:traceGroup>
      <inkml:annotationXML>
        <emma:emma xmlns:emma="http://www.w3.org/2003/04/emma" version="1.0">
          <emma:interpretation id="{A00D08AD-1626-454D-9067-784F24050339}" emma:medium="tactile" emma:mode="ink">
            <msink:context xmlns:msink="http://schemas.microsoft.com/ink/2010/main" type="paragraph" rotatedBoundingBox="1268,8961 1674,7370 2471,7573 2064,9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D496CA-D2C2-46C8-B034-E9A43FA56A4A}" emma:medium="tactile" emma:mode="ink">
              <msink:context xmlns:msink="http://schemas.microsoft.com/ink/2010/main" type="line" rotatedBoundingBox="1268,8961 1674,7370 2471,7573 2064,9165"/>
            </emma:interpretation>
          </emma:emma>
        </inkml:annotationXML>
        <inkml:traceGroup>
          <inkml:annotationXML>
            <emma:emma xmlns:emma="http://www.w3.org/2003/04/emma" version="1.0">
              <emma:interpretation id="{5B857DA9-B0CD-4379-8247-99DC4A8C8511}" emma:medium="tactile" emma:mode="ink">
                <msink:context xmlns:msink="http://schemas.microsoft.com/ink/2010/main" type="inkWord" rotatedBoundingBox="1268,8961 1674,7370 2471,7573 2064,9165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p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?</emma:literal>
                </emma:interpretation>
              </emma:one-of>
            </emma:emma>
          </inkml:annotationXML>
          <inkml:trace contextRef="#ctx0" brushRef="#br0">106 673 512,'0'0'0,"-25"-26"0,25 26 0,-26 0 0,26 0 0,-25-26 0,25 1 0,0-1 0,-27-26 0,27 0 0,0-24 0,27 25 0,-27 0 0,25-26 0,26 25 0,1 1 0,-27 25 0,52-25 0,-26 25 0,26 26 0,-26 0 0,1 26 0,0 0 0,-1 25 0,0 0 0,-25 1 0,-26-1 0,0 26 0,0 1 0,-52-2 0,27 1 0,-52 0 0,26-26 0,-1 1 0,0-27 0,27-25 0</inkml:trace>
          <inkml:trace contextRef="#ctx0" brushRef="#br0" timeOffset="281">-125 211 512,'26'25'0,"-26"52"0,25-51 0,1 52 0,-1 49 0,28 2 0,-28-2 0,1 28 0,-1-26 0,-25-27 0,0 0 0,-25 1 0,25-26 0,-26-26 0,1 26 0,25-77 0</inkml:trace>
        </inkml:traceGroup>
      </inkml:traceGroup>
    </inkml:traceGroup>
    <inkml:traceGroup>
      <inkml:annotationXML>
        <emma:emma xmlns:emma="http://www.w3.org/2003/04/emma" version="1.0">
          <emma:interpretation id="{D8C24CE7-2B5E-465F-B99A-8F20A4608AD5}" emma:medium="tactile" emma:mode="ink">
            <msink:context xmlns:msink="http://schemas.microsoft.com/ink/2010/main" type="paragraph" rotatedBoundingBox="2568,11295 5664,10847 5975,12997 2879,13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7C446F-F216-4980-B115-AF9753BE0568}" emma:medium="tactile" emma:mode="ink">
              <msink:context xmlns:msink="http://schemas.microsoft.com/ink/2010/main" type="line" rotatedBoundingBox="2568,11295 5664,10847 5975,12997 2879,13445"/>
            </emma:interpretation>
          </emma:emma>
        </inkml:annotationXML>
        <inkml:traceGroup>
          <inkml:annotationXML>
            <emma:emma xmlns:emma="http://www.w3.org/2003/04/emma" version="1.0">
              <emma:interpretation id="{982FE724-96EF-4379-8CBD-0C83543373DB}" emma:medium="tactile" emma:mode="ink">
                <msink:context xmlns:msink="http://schemas.microsoft.com/ink/2010/main" type="inkWord" rotatedBoundingBox="2568,11295 5664,10847 5975,12997 2879,13445"/>
              </emma:interpretation>
              <emma:one-of disjunction-type="recognition" id="oneOf1">
                <emma:interpretation id="interp5" emma:lang="en-US" emma:confidence="0">
                  <emma:literal>ion'</emma:literal>
                </emma:interpretation>
                <emma:interpretation id="interp6" emma:lang="en-US" emma:confidence="1">
                  <emma:literal>ion J</emma:literal>
                </emma:interpretation>
                <emma:interpretation id="interp7" emma:lang="en-US" emma:confidence="0">
                  <emma:literal>ions</emma:literal>
                </emma:interpretation>
                <emma:interpretation id="interp8" emma:lang="en-US" emma:confidence="0">
                  <emma:literal>ion,</emma:literal>
                </emma:interpretation>
                <emma:interpretation id="interp9" emma:lang="en-US" emma:confidence="0">
                  <emma:literal>ion</emma:literal>
                </emma:interpretation>
              </emma:one-of>
            </emma:emma>
          </inkml:annotationXML>
          <inkml:trace contextRef="#ctx0" brushRef="#br0" timeOffset="-2735">1286 4136 512,'0'26'0,"-51"26"0,51-27 0,-51 26 0,25 26 0,26 0 0,-26 0 0,1-1 0,-1-24 0,1 25 0,25-25 0,-52 25 0,52-77 0</inkml:trace>
          <inkml:trace contextRef="#ctx0" brushRef="#br0" timeOffset="-2255">2184 4136 512,'0'0'0,"-26"-25"0,1 25 0,-26 0 0,-1 25 0,-24 1 0,-52 26 0,-1 24 0,26 1 0,1 26 0,25-25 0,-1-2 0,27 1 0,51 0 0,26-25 0,-1-2 0,79 2 0,-28-27 0,27 1 0,25-26 0,1-26 0,-27 1 0,1-27 0,-52-25 0,26 26 0,-52-26 0,-25-26 0,27 1 0,-54 25 0,27 0 0,-51 25 0,0 27 0,0 0 0,25 25 0</inkml:trace>
          <inkml:trace contextRef="#ctx0" brushRef="#br0" timeOffset="-2949">1594 3700 512,'0'0'0,"0"0"0,0 0 0,0 0 0,0 0 0,0 0 0</inkml:trace>
          <inkml:trace contextRef="#ctx0" brushRef="#br0" timeOffset="-1774">2724 4675 512,'0'0'0,"-26"26"0,26-1 0,-27 27 0,2 25 0,-1 0 0,-25 0 0,25 0 0,-25-52 0,26 1 0,25 0 0,0-26 0,0-26 0,0 0 0,25-25 0,26-26 0,26 0 0,1 1 0,24 24 0,1 26 0,-26 0 0,25 1 0,-24 50 0,-1 1 0,-26 25 0,0 1 0,-51 50 0,0 1 0,0 0 0,-26-1 0,-25-25 0,26 27 0,-1-55 0,-25 29 0,24-27 0,2-25 0,25 0 0</inkml:trace>
          <inkml:trace contextRef="#ctx0" brushRef="#br0" timeOffset="-1374">2954 4264 512,'26'-25'0,"-1"0"0,-25 25 0,77 0 0,-26-26 0,53 0 0,-2-25 0,-25 25 0,0 26 0,-1-26 0,-23 1 0,-2 25 0,-26 0 0,-25 0 0</inkml:trace>
          <inkml:trace contextRef="#ctx0" brushRef="#br0" timeOffset="-1010">3288 3777 512,'25'0'0,"1"0"0,0 0 0,25 0 0,26 0 0,26 26 0,-1-1 0,-25-25 0,0 26 0,-26 0 0,0-26 0,1 25 0,-27 0 0,-25 2 0,0 24 0,0 0 0,-25 1 0,-1-1 0,-25 1 0,25-2 0,1 2 0,-27-1 0,52 26 0,-25-25 0,25 0 0,0-3 0,0-49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07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1154 2346 512,'25'0'0,"-25"0"0,26 0 0,-1 0 0,28 0 0,-2 0 0,0 0 0,26 26 0,0-26 0,-26 0 0,51 25 0,2 1 0,-28 0 0,52-1 0,-25-25 0,26 27 0,-1-2 0,0-25 0,1 24 0,24-24 0,1 0 0,1 0 0,-2-24 0,1 24 0,0-25 0,0 25 0,-26-52 0,27 26 0,-27-25 0,0-1 0,0-25 0,-25 26 0,-1-26 0,1-26 0,-26 1 0,26 26 0,-52-53 0,0 25 0,1 2 0,-52 0 0,25-1 0,-25-25 0,-25 25 0,25-24 0,-26 23 0,-25 2 0,0 24 0,-27-24 0,1 25 0,0-26 0,-25 26 0,-1 26 0,-51-26 0,26 26 0,-26 0 0,-26 24 0,26 2 0,-26 25 0,1 0 0,0 0 0,-1 0 0,-25 25 0,25 2 0,-25 24 0,-27-26 0,53 27 0,-26 26 0,25-29 0,27 3 0,-1 25 0,-1 0 0,2 1 0,25-28 0,-1 28 0,26-1 0,1 0 0,0 0 0,24-1 0,1 1 0,51-25 0,-50 50 0,50-25 0,0 0 0,1 0 0,-1 0 0,26 26 0,-25-52 0,50 26 0,1-25 0,25 24 0,26-24 0,-26-1 0,26 0 0,1 1 0,24-1 0,0 0 0,1-25 0,-1 25 0,27-25 0,-26 25 0,-1-25 0,-25-26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5.9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78 346 512,'0'26'0,"-26"25"0,26-25 0,0 25 0,-25 26 0,25 26 0,0-52 0,-27 26 0,27-26 0,0-24 0,27-27 0,-27 0 0,0 0 0,0-27 0,0 2 0,25-52 0,-25 0 0,26-52 0,0 1 0,-1 25 0,26-25 0,1 51 0,-1-1 0,26 54 0,-52-1 0,52 50 0,-50-1 0,24 29 0,-26 23 0,1 1 0,0 0 0,-26-25 0,0 25 0,0-52 0,0 1 0,0-26 0,25-26 0,-25 1 0,26-27 0,-1-25 0,27-25 0,-27 25 0,26 26 0,26-2 0,-25 29 0,-26 48 0,25 3 0,0 24 0,-25 26 0,0 1 0,-26-2 0,0 1 0,0-26 0,25 1 0,-25-1 0,26-25 0,-1-26 0,-25 25 0,26-25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6.4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339 48 512,'-25'0'0,"-26"0"0,51 0 0,-26 0 0,-25 26 0,0 25 0,24 0 0,1 0 0,-25 1 0,26 25 0,25-26 0,0 26 0,51-26 0,-26 1 0,1-27 0,26 0 0,-1 2 0,1-54 0,-1 2 0,26-26 0,-52 0 0,26-1 0,1-25 0,-52 0 0,25 27 0,-25-28 0,0 27 0,-25 25 0,-27-25 0,1 24 0,26 27 0,-27-24 0,27 24 0,-26 24 0,25 3 0,26-27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6.9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25 203 512,'-25'0'0,"25"25"0,25-25 0,-25 27 0,0-2 0,26 26 0,0-1 0,-1-24 0,1 0 0,-26-26 0,25 0 0,-25 0 0,0 0 0,27-26 0,-27-25 0,0 0 0,26-26 0,-26 0 0,25 27 0,1-1 0,-1 24 0,27 3 0,-52 24 0,51 0 0,0 51 0,-25-25 0,-1 24 0,1 1 0,-1-25 0,1 51 0,-26-52 0,26 26 0,-1-26 0,-25 1 0,27 0 0,-2-1 0,1-25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7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212 25 512,'0'-26'0,"-26"26"0,26 0 0,-52 26 0,26-26 0,1 51 0,-1-24 0,0 22 0,1 4 0,25 23 0,0-24 0,0 0 0,25-2 0,1 2 0,0-27 0,-1 1 0,53-26 0,-52 0 0,25 0 0,0-26 0,-25 1 0,25-1 0,-26-25 0,-25-1 0,0 27 0,-25-27 0,-1 1 0,1 26 0,-1-1 0,-25-1 0,0 27 0,-2-24 0,28 24 0,-26 0 0,51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7.9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412 206 512,'-27'-25'0,"27"-2"0,0 27 0,-25 0 0,-26 0 0,25 27 0,-25-2 0,0-1 0,-1 29 0,1-28 0,0 26 0,25 1 0,26 0 0,0-2 0,0 2 0,26-27 0,25 1 0,0-26 0,1 0 0,24-51 0,-24-1 0,-1 2 0,1-28 0,-1-24 0,-25 25 0,-1 0 0,1 0 0,0 51 0,-26 0 0,0 26 0,0 26 0,0 0 0,0 25 0,0 27 0,25-2 0,-25 1 0,26 0 0,-1-25 0,27-2 0,-27-24 0,26 0 0,-51-26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8.1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0 512,'0'25'0,"0"52"0,0-51 0,26 102 0,-26 26 0,25 26 0,-25-1 0,27-25 0,-27 0 0,26-25 0,-26-27 0,0-25 0,0-26 0,0 1 0,0-27 0,0-25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8.3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0 103 512,'0'0'0,"0"0"0,0 0 0,26 0 0,-1-26 0,52 26 0,0-26 0,1 26 0,50-26 0,-77 1 0,26 25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8.7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142 51 512,'-26'0'0,"-25"26"0,51 0 0,-26 25 0,0 0 0,26 26 0,-26-1 0,52-23 0,0-2 0,0 0 0,51-25 0,-26-1 0,0-25 0,26 0 0,-26 0 0,1-25 0,-1-1 0,1-25 0,-26 0 0,-26-2 0,0-23 0,0 25 0,-26-26 0,-26 26 0,26 25 0,1-26 0,-27 27 0,27 25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9.3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-1 206 512,'0'25'0,"26"1"0,-26-26 0,25 51 0,1 1 0,-1 25 0,1-26 0,0 0 0,25-25 0,-26-1 0,1-25 0,0-25 0,-26-1 0,25-25 0,-25-52 0,26 26 0,-1-25 0,27 24 0,-52 28 0,26 24 0,25 0 0,-25 26 0,0 26 0,-1 0 0,1 50 0,-1 1 0,1-25 0,0-1 0,-26 0 0,0-24 0,0-2 0,0-25 0,0-25 0,25-2 0,-25-24 0,26-26 0,-1 0 0,1 0 0,0 26 0,-1 25 0,1 0 0,-1 52 0,2 0 0,-1 25 0,-1 26 0,-25 26 0,26-26 0,-1 0 0,1-26 0,-26-25 0,0-1 0,26-25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6.7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5DEB74-8CCE-4899-B068-CCBE35408465}" emma:medium="tactile" emma:mode="ink">
          <msink:context xmlns:msink="http://schemas.microsoft.com/ink/2010/main" type="inkDrawing"/>
        </emma:interpretation>
      </emma:emma>
    </inkml:annotationXML>
    <inkml:trace contextRef="#ctx0" brushRef="#br0">25 0 512,'0'0'0,"0"51"0,0-51 0,0 51 0,-25 53 0,25-28 0,25 52 0,-25-25 0,26 25 0,-26 0 0,25 1 0,1-1 0,0-50 0,-26-2 0,25-25 0,-25 1 0,0-1 0,26-25 0,-26-26 0,0 25 0,0-25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9.4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36 25 512,'-26'-25'0,"26"76"0,0-51 0,-26 51 0,52 1 0,-26-27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9.6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127 0 512,'-26'52'0,"0"25"0,26-51 0,-25 103 0,-1-1 0,1-26 0,25 2 0,0-2 0,0-51 0,0-26 0,25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1:19.9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287 26 512,'0'-26'0,"0"26"0,-26 0 0,26 26 0,-51 1 0,25-3 0,1 53 0,-27-25 0,27 25 0,-26-26 0,51 26 0,-26 0 0,26-26 0,0 1 0,26-1 0,25 0 0,-26-24 0,27-2 0,24-25 0,1 0 0,-26 0 0,27-25 0,25-2 0,-27-24 0,52 0 0,-128 51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7.0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506BDA-B349-461E-A0A6-B495B9B0CEFD}" emma:medium="tactile" emma:mode="ink">
          <msink:context xmlns:msink="http://schemas.microsoft.com/ink/2010/main" type="inkDrawing"/>
        </emma:interpretation>
      </emma:emma>
    </inkml:annotationXML>
    <inkml:trace contextRef="#ctx0" brushRef="#br0">26 0 512,'0'0'0,"-26"26"0,52-1 0,-26 1 0,0 50 0,26 2 0,25-1 0,-26-26 0,27 25 0,0-49 0,-27-2 0,1 1 0,0-26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7.3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4D7ED2-3E03-4DA3-B244-AE140BA988B8}" emma:medium="tactile" emma:mode="ink">
          <msink:context xmlns:msink="http://schemas.microsoft.com/ink/2010/main" type="inkDrawing"/>
        </emma:interpretation>
      </emma:emma>
    </inkml:annotationXML>
    <inkml:trace contextRef="#ctx0" brushRef="#br0">306 0 512,'0'0'0,"-26"52"0,26-27 0,-25 77 0,25 27 0,-52 0 0,27 25 0,-26-26 0,25-26 0,0 1 0,1 0 0,-1-51 0,26 24 0,-25-50 0,25-1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7.9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F6919C-04DB-43EE-8BDB-6DF4BB145E68}" emma:medium="tactile" emma:mode="ink">
          <msink:context xmlns:msink="http://schemas.microsoft.com/ink/2010/main" type="inkDrawing"/>
        </emma:interpretation>
      </emma:emma>
    </inkml:annotationXML>
    <inkml:trace contextRef="#ctx0" brushRef="#br0">640-1 512,'-25'0'0,"-1"0"0,1 0 0,-1 0 0,-51 25 0,0 1 0,0 51 0,0 0 0,0-1 0,0 53 0,26-52 0,25-1 0,26-24 0,26-26 0,25-26 0,26 0 0,-26-51 0,52 0 0,-26-26 0,26 0 0,-26 0 0,-26 25 0,-26 28 0,1-29 0,-26 53 0,0 0 0,0 0 0,0 0 0,0 53 0,0-29 0,-26 53 0,26 26 0,0-25 0,26 23 0,-26-49 0,26 25 0,-1-51 0,1-1 0,26 1 0,-52-26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8.1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9ABAE6-70D8-4245-9794-DC02F33CF4AB}" emma:medium="tactile" emma:mode="ink">
          <msink:context xmlns:msink="http://schemas.microsoft.com/ink/2010/main" type="inkDrawing"/>
        </emma:interpretation>
      </emma:emma>
    </inkml:annotationXML>
    <inkml:trace contextRef="#ctx0" brushRef="#br0">26 0 512,'0'25'0,"0"27"0,0-28 0,0 80 0,0 25 0,0 50 0,-26 0 0,52-25 0,-26-25 0,0-27 0,25-25 0,1 0 0,-26-25 0,0-27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8.3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9CEF98-7CD0-466B-81B3-DEFDF5F2881D}" emma:medium="tactile" emma:mode="ink">
          <msink:context xmlns:msink="http://schemas.microsoft.com/ink/2010/main" type="inkDrawing"/>
        </emma:interpretation>
      </emma:emma>
    </inkml:annotationXML>
    <inkml:trace contextRef="#ctx0" brushRef="#br0">0 231 512,'0'-26'0,"51"0"0,-25 26 0,51-52 0,25 27 0,27 1 0,-26-3 0,25 1 0,1 1 0,-129 25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02-06T21:30:48.7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34522F-FA49-4B32-AEFB-C73A98F170D6}" emma:medium="tactile" emma:mode="ink">
          <msink:context xmlns:msink="http://schemas.microsoft.com/ink/2010/main" type="inkDrawing"/>
        </emma:interpretation>
      </emma:emma>
    </inkml:annotationXML>
    <inkml:trace contextRef="#ctx0" brushRef="#br0">294 0 512,'-26'26'0,"1"-1"0,-1 1 0,-25 25 0,0 2 0,0 23 0,25 1 0,-1 0 0,2 0 0,50-26 0,2 0 0,-1-25 0,25 0 0,26-26 0,-1-26 0,1-26 0,0-24 0,-51-1 0,26 0 0,-27 0 0,-25 1 0,0 23 0,-25 2 0,-2 25 0,2 26 0,-1-25 0,-25 25 0,51 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4D1561-0E45-48C6-ADD5-ADA6A383F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4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7DD37-DA24-41C3-9FC4-27B9896F35FF}" type="slidenum">
              <a:rPr lang="en-US"/>
              <a:pPr/>
              <a:t>2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249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8975"/>
            <a:ext cx="4573588" cy="34290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4973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C4DA6-07CF-415F-AEA7-4C85810085D7}" type="slidenum">
              <a:rPr lang="en-US"/>
              <a:pPr/>
              <a:t>6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D1561-0E45-48C6-ADD5-ADA6A383F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2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3F065-7004-4500-97F1-1A753E18E1C7}" type="slidenum">
              <a:rPr lang="en-US"/>
              <a:pPr/>
              <a:t>33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8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4B06E3A7-6C63-4D35-B6FC-9D236A6A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E1BD2883-4C1E-453A-BA0D-E866982E8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324600"/>
            <a:ext cx="2743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Houghton Mifflin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429000" y="6324600"/>
            <a:ext cx="1524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E3C5EB83-F799-46F1-BADB-58AFABFC5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2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324600"/>
            <a:ext cx="2743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29000" y="6324600"/>
            <a:ext cx="1524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59517E39-EF10-48E0-A951-276808F02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45EE8C4A-9082-40F1-B581-FF2297A1F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431D3C90-3E38-4A39-8479-6C5EB77ED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93A3F9DE-8DE2-4D4E-B793-64BA97398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7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FEDD9E2C-AF48-456B-890C-D7E2DB826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C045C50B-5576-4A3C-AA44-075F5AAE4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4D1DC3DD-70D1-4C82-97F8-BC394351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r>
              <a:rPr lang="en-US" smtClean="0"/>
              <a:t>4-</a:t>
            </a:r>
            <a:fld id="{C4EDEF90-555D-4351-A878-83442012E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9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r>
              <a:rPr lang="en-US" smtClean="0"/>
              <a:t>4-</a:t>
            </a:r>
            <a:fld id="{425C7A13-16FC-4807-927D-5664224AF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 smtClean="0"/>
              <a:t>Copyright © Houghton Mifflin Company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4-</a:t>
            </a:r>
            <a:fld id="{7022CB3E-3BE2-4C95-83C1-72B10589EA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LETSGO2.WA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THINK!.WA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APPLAUSE.WA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hyperlink" Target="../../Movies/03M06AN1.MO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Round1.wav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WhoWantsToBeAMillionaire.wav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\\sou001\lockers\faculty-staff\nrapp\My%20Documents\Chemistry%201%20Power%20Point\03M10AN1.avi" TargetMode="External"/><Relationship Id="rId1" Type="http://schemas.openxmlformats.org/officeDocument/2006/relationships/video" Target="file:///\\sou001\lockers\faculty-staff\nrapp\My%20Documents\Chemistry%201%20Power%20Point\03M10VD1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Z:\My%20Documents\Chemistry%201%20Power%20Point\fanfare%2007.wav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monster%20house%20done.wav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geek.com/rainbo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9.emf"/><Relationship Id="rId21" Type="http://schemas.openxmlformats.org/officeDocument/2006/relationships/image" Target="../media/image20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3.emf"/><Relationship Id="rId50" Type="http://schemas.openxmlformats.org/officeDocument/2006/relationships/customXml" Target="../ink/ink24.xml"/><Relationship Id="rId55" Type="http://schemas.openxmlformats.org/officeDocument/2006/relationships/image" Target="../media/image37.emf"/><Relationship Id="rId63" Type="http://schemas.openxmlformats.org/officeDocument/2006/relationships/image" Target="../media/image41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9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5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8.emf"/><Relationship Id="rId40" Type="http://schemas.openxmlformats.org/officeDocument/2006/relationships/customXml" Target="../ink/ink19.xml"/><Relationship Id="rId45" Type="http://schemas.openxmlformats.org/officeDocument/2006/relationships/image" Target="../media/image32.emf"/><Relationship Id="rId53" Type="http://schemas.openxmlformats.org/officeDocument/2006/relationships/image" Target="../media/image36.emf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4.emf"/><Relationship Id="rId57" Type="http://schemas.openxmlformats.org/officeDocument/2006/relationships/image" Target="../media/image38.emf"/><Relationship Id="rId61" Type="http://schemas.openxmlformats.org/officeDocument/2006/relationships/image" Target="../media/image40.emf"/><Relationship Id="rId10" Type="http://schemas.openxmlformats.org/officeDocument/2006/relationships/customXml" Target="../ink/ink4.xml"/><Relationship Id="rId19" Type="http://schemas.openxmlformats.org/officeDocument/2006/relationships/image" Target="../media/image19.emf"/><Relationship Id="rId31" Type="http://schemas.openxmlformats.org/officeDocument/2006/relationships/image" Target="../media/image25.emf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42.emf"/><Relationship Id="rId4" Type="http://schemas.openxmlformats.org/officeDocument/2006/relationships/customXml" Target="../ink/ink1.xml"/><Relationship Id="rId9" Type="http://schemas.openxmlformats.org/officeDocument/2006/relationships/image" Target="../media/image14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3.emf"/><Relationship Id="rId30" Type="http://schemas.openxmlformats.org/officeDocument/2006/relationships/customXml" Target="../ink/ink14.xml"/><Relationship Id="rId35" Type="http://schemas.openxmlformats.org/officeDocument/2006/relationships/image" Target="../media/image27.emf"/><Relationship Id="rId43" Type="http://schemas.openxmlformats.org/officeDocument/2006/relationships/image" Target="../media/image31.emf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8" Type="http://schemas.openxmlformats.org/officeDocument/2006/relationships/customXml" Target="../ink/ink3.xml"/><Relationship Id="rId51" Type="http://schemas.openxmlformats.org/officeDocument/2006/relationships/image" Target="../media/image35.emf"/><Relationship Id="rId3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33" Type="http://schemas.openxmlformats.org/officeDocument/2006/relationships/image" Target="../media/image26.emf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9.emf"/><Relationship Id="rId67" Type="http://schemas.openxmlformats.org/officeDocument/2006/relationships/image" Target="../media/image43.emf"/><Relationship Id="rId20" Type="http://schemas.openxmlformats.org/officeDocument/2006/relationships/customXml" Target="../ink/ink9.xml"/><Relationship Id="rId41" Type="http://schemas.openxmlformats.org/officeDocument/2006/relationships/image" Target="../media/image30.emf"/><Relationship Id="rId54" Type="http://schemas.openxmlformats.org/officeDocument/2006/relationships/customXml" Target="../ink/ink26.xml"/><Relationship Id="rId62" Type="http://schemas.openxmlformats.org/officeDocument/2006/relationships/customXml" Target="../ink/ink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8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3429000" y="76200"/>
            <a:ext cx="5715000" cy="1676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5400" b="1" dirty="0" smtClean="0"/>
              <a:t>Compound Nomenclature</a:t>
            </a:r>
            <a:endParaRPr lang="en-US" sz="5400" b="1" dirty="0"/>
          </a:p>
        </p:txBody>
      </p:sp>
      <p:pic>
        <p:nvPicPr>
          <p:cNvPr id="211979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1981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11980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225800" cy="267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2101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</a:t>
            </a:r>
          </a:p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phosphate ion</a:t>
            </a: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914400" y="6035675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acetate ion</a:t>
            </a: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1983" name="Picture 15" descr="vine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1320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7162800" y="3429000"/>
            <a:ext cx="1981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/>
              <a:t>Acetic Acid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Writing a Formula</a:t>
            </a:r>
            <a:r>
              <a:rPr lang="en-US"/>
              <a:t>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sz="2800" b="1" dirty="0"/>
              <a:t>	Write the formula for the ionic compound that will form between Ba</a:t>
            </a:r>
            <a:r>
              <a:rPr lang="en-US" sz="2800" b="1" baseline="30000" dirty="0"/>
              <a:t>2+</a:t>
            </a:r>
            <a:r>
              <a:rPr lang="en-US" sz="2800" b="1" dirty="0"/>
              <a:t> and </a:t>
            </a:r>
            <a:r>
              <a:rPr lang="en-US" sz="2800" b="1" dirty="0" err="1"/>
              <a:t>Cl</a:t>
            </a:r>
            <a:r>
              <a:rPr lang="en-US" sz="2800" b="1" baseline="30000" dirty="0">
                <a:sym typeface="Symbol" panose="05050102010706020507" pitchFamily="18" charset="2"/>
              </a:rPr>
              <a:t></a:t>
            </a:r>
            <a:r>
              <a:rPr lang="en-US" sz="2800" b="1" dirty="0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b="1" dirty="0">
                <a:solidFill>
                  <a:schemeClr val="accent2"/>
                </a:solidFill>
              </a:rPr>
              <a:t>	Solution:</a:t>
            </a:r>
            <a:r>
              <a:rPr lang="en-US" sz="2800" b="1" dirty="0"/>
              <a:t>	</a:t>
            </a:r>
          </a:p>
          <a:p>
            <a:pPr>
              <a:buFontTx/>
              <a:buNone/>
            </a:pPr>
            <a:r>
              <a:rPr lang="en-US" sz="2800" b="1" dirty="0"/>
              <a:t>	1.  Balance charge with  + and – ions </a:t>
            </a:r>
          </a:p>
          <a:p>
            <a:pPr>
              <a:buFontTx/>
              <a:buNone/>
            </a:pPr>
            <a:r>
              <a:rPr lang="en-US" sz="2800" b="1" dirty="0"/>
              <a:t>	2.  Write the positive ion of metal first, and the</a:t>
            </a:r>
          </a:p>
          <a:p>
            <a:pPr>
              <a:buFontTx/>
              <a:buNone/>
            </a:pPr>
            <a:r>
              <a:rPr lang="en-US" sz="2800" b="1" dirty="0"/>
              <a:t>        negative ion </a:t>
            </a:r>
            <a:r>
              <a:rPr lang="en-US" sz="2800" b="1" dirty="0">
                <a:solidFill>
                  <a:schemeClr val="accent1"/>
                </a:solidFill>
              </a:rPr>
              <a:t>	          </a:t>
            </a:r>
            <a:r>
              <a:rPr lang="en-US" b="1" baseline="30000" dirty="0" smtClean="0">
                <a:solidFill>
                  <a:schemeClr val="accent1"/>
                </a:solidFill>
              </a:rPr>
              <a:t>2</a:t>
            </a:r>
            <a:r>
              <a:rPr lang="en-US" b="1" baseline="30000" dirty="0">
                <a:solidFill>
                  <a:schemeClr val="accent1"/>
                </a:solidFill>
              </a:rPr>
              <a:t>+</a:t>
            </a:r>
            <a:r>
              <a:rPr lang="en-US" b="1" dirty="0">
                <a:solidFill>
                  <a:schemeClr val="accent1"/>
                </a:solidFill>
              </a:rPr>
              <a:t>     	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800" b="1" dirty="0"/>
              <a:t>	3. Write the number of ions needed as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/>
              <a:t>        subscripts</a:t>
            </a:r>
            <a:r>
              <a:rPr lang="en-US" sz="2800" b="1" baseline="30000" dirty="0"/>
              <a:t> 		               </a:t>
            </a:r>
            <a:r>
              <a:rPr lang="en-US" b="1" dirty="0">
                <a:solidFill>
                  <a:schemeClr val="accent1"/>
                </a:solidFill>
              </a:rPr>
              <a:t>BaCl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3646055" y="42672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2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5" name="Oval 4"/>
          <p:cNvSpPr/>
          <p:nvPr/>
        </p:nvSpPr>
        <p:spPr>
          <a:xfrm>
            <a:off x="4408055" y="4427682"/>
            <a:ext cx="394855" cy="36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44273" y="4427682"/>
            <a:ext cx="394855" cy="36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499533"/>
            <a:ext cx="7203281" cy="795867"/>
          </a:xfrm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Learning Check </a:t>
            </a: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458200" cy="4114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000" b="1" dirty="0"/>
              <a:t>	Write the correct formula for the compounds containing the following ions:</a:t>
            </a:r>
          </a:p>
          <a:p>
            <a:pPr>
              <a:buFontTx/>
              <a:buNone/>
            </a:pPr>
            <a:r>
              <a:rPr lang="en-US" sz="3000" b="1" dirty="0"/>
              <a:t>	1. 	Na</a:t>
            </a:r>
            <a:r>
              <a:rPr lang="en-US" sz="3000" b="1" baseline="30000" dirty="0"/>
              <a:t>+</a:t>
            </a:r>
            <a:r>
              <a:rPr lang="en-US" sz="3000" b="1" dirty="0"/>
              <a:t>, </a:t>
            </a:r>
            <a:r>
              <a:rPr lang="en-US" sz="3000" b="1" baseline="30000" dirty="0"/>
              <a:t> </a:t>
            </a:r>
            <a:r>
              <a:rPr lang="en-US" sz="3000" b="1" dirty="0"/>
              <a:t>S</a:t>
            </a:r>
            <a:r>
              <a:rPr lang="en-US" sz="3000" b="1" baseline="30000" dirty="0"/>
              <a:t>2-</a:t>
            </a:r>
            <a:endParaRPr lang="en-US" sz="3000" b="1" dirty="0"/>
          </a:p>
          <a:p>
            <a:pPr>
              <a:buFontTx/>
              <a:buNone/>
            </a:pPr>
            <a:r>
              <a:rPr lang="en-US" sz="3000" b="1" dirty="0">
                <a:solidFill>
                  <a:schemeClr val="accent1"/>
                </a:solidFill>
              </a:rPr>
              <a:t>	  	a)  </a:t>
            </a:r>
            <a:r>
              <a:rPr lang="en-US" sz="3000" b="1" dirty="0" err="1">
                <a:solidFill>
                  <a:schemeClr val="accent1"/>
                </a:solidFill>
              </a:rPr>
              <a:t>NaS</a:t>
            </a:r>
            <a:r>
              <a:rPr lang="en-US" sz="3000" b="1" dirty="0">
                <a:solidFill>
                  <a:schemeClr val="accent1"/>
                </a:solidFill>
              </a:rPr>
              <a:t>	   b) Na</a:t>
            </a:r>
            <a:r>
              <a:rPr lang="en-US" sz="3000" b="1" baseline="-25000" dirty="0">
                <a:solidFill>
                  <a:schemeClr val="accent1"/>
                </a:solidFill>
              </a:rPr>
              <a:t>2</a:t>
            </a:r>
            <a:r>
              <a:rPr lang="en-US" sz="3000" b="1" dirty="0">
                <a:solidFill>
                  <a:schemeClr val="accent1"/>
                </a:solidFill>
              </a:rPr>
              <a:t>S		c) NaS</a:t>
            </a:r>
            <a:r>
              <a:rPr lang="en-US" sz="3000" b="1" baseline="-25000" dirty="0">
                <a:solidFill>
                  <a:schemeClr val="accent1"/>
                </a:solidFill>
              </a:rPr>
              <a:t>2</a:t>
            </a:r>
            <a:endParaRPr lang="en-US" sz="30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3000" b="1" dirty="0"/>
              <a:t>	2.  Al</a:t>
            </a:r>
            <a:r>
              <a:rPr lang="en-US" sz="3000" b="1" baseline="30000" dirty="0"/>
              <a:t>3+</a:t>
            </a:r>
            <a:r>
              <a:rPr lang="en-US" sz="3000" b="1" dirty="0"/>
              <a:t>, </a:t>
            </a:r>
            <a:r>
              <a:rPr lang="en-US" sz="3000" b="1" dirty="0" err="1"/>
              <a:t>Cl</a:t>
            </a:r>
            <a:r>
              <a:rPr lang="en-US" sz="3000" b="1" baseline="30000" dirty="0"/>
              <a:t>-</a:t>
            </a:r>
            <a:endParaRPr lang="en-US" sz="3000" b="1" dirty="0"/>
          </a:p>
          <a:p>
            <a:pPr>
              <a:buFontTx/>
              <a:buNone/>
            </a:pPr>
            <a:r>
              <a:rPr lang="en-US" sz="3000" b="1" dirty="0">
                <a:solidFill>
                  <a:schemeClr val="accent1"/>
                </a:solidFill>
              </a:rPr>
              <a:t>	  	</a:t>
            </a:r>
            <a:r>
              <a:rPr lang="en-US" sz="3000" b="1" dirty="0"/>
              <a:t>	</a:t>
            </a:r>
            <a:endParaRPr lang="en-US" sz="3000" b="1" dirty="0" smtClean="0"/>
          </a:p>
          <a:p>
            <a:pPr>
              <a:buFontTx/>
              <a:buNone/>
            </a:pPr>
            <a:r>
              <a:rPr lang="en-US" sz="3000" b="1" dirty="0" smtClean="0"/>
              <a:t>3</a:t>
            </a:r>
            <a:r>
              <a:rPr lang="en-US" sz="3000" b="1" dirty="0"/>
              <a:t>.  Mg</a:t>
            </a:r>
            <a:r>
              <a:rPr lang="en-US" sz="3000" b="1" baseline="30000" dirty="0"/>
              <a:t>2+</a:t>
            </a:r>
            <a:r>
              <a:rPr lang="en-US" sz="3000" b="1" dirty="0"/>
              <a:t>, N</a:t>
            </a:r>
            <a:r>
              <a:rPr lang="en-US" sz="3000" b="1" baseline="30000" dirty="0"/>
              <a:t>3-</a:t>
            </a:r>
          </a:p>
          <a:p>
            <a:pPr>
              <a:buFontTx/>
              <a:buNone/>
            </a:pPr>
            <a:r>
              <a:rPr lang="en-US" sz="3000" b="1" dirty="0">
                <a:solidFill>
                  <a:schemeClr val="accent1"/>
                </a:solidFill>
              </a:rPr>
              <a:t>	  	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Solution </a:t>
            </a: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 dirty="0"/>
              <a:t>	1. Na</a:t>
            </a:r>
            <a:r>
              <a:rPr lang="en-US" sz="3000" b="1" baseline="30000" dirty="0"/>
              <a:t>+</a:t>
            </a:r>
            <a:r>
              <a:rPr lang="en-US" sz="3000" b="1" dirty="0"/>
              <a:t>, </a:t>
            </a:r>
            <a:r>
              <a:rPr lang="en-US" sz="3000" b="1" baseline="30000" dirty="0"/>
              <a:t> </a:t>
            </a:r>
            <a:r>
              <a:rPr lang="en-US" sz="3000" b="1" dirty="0"/>
              <a:t>S</a:t>
            </a:r>
            <a:r>
              <a:rPr lang="en-US" sz="3000" b="1" baseline="30000" dirty="0"/>
              <a:t>2-</a:t>
            </a:r>
            <a:endParaRPr lang="en-US" sz="3000" b="1" dirty="0"/>
          </a:p>
          <a:p>
            <a:pPr>
              <a:buFontTx/>
              <a:buNone/>
            </a:pPr>
            <a:r>
              <a:rPr lang="en-US" sz="3000" b="1" dirty="0">
                <a:solidFill>
                  <a:schemeClr val="accent1"/>
                </a:solidFill>
              </a:rPr>
              <a:t>	 	b) Na</a:t>
            </a:r>
            <a:r>
              <a:rPr lang="en-US" sz="3000" b="1" baseline="-25000" dirty="0">
                <a:solidFill>
                  <a:schemeClr val="accent1"/>
                </a:solidFill>
              </a:rPr>
              <a:t>2</a:t>
            </a:r>
            <a:r>
              <a:rPr lang="en-US" sz="3000" b="1" dirty="0">
                <a:solidFill>
                  <a:schemeClr val="accent1"/>
                </a:solidFill>
              </a:rPr>
              <a:t>S		</a:t>
            </a:r>
          </a:p>
          <a:p>
            <a:pPr>
              <a:buFontTx/>
              <a:buNone/>
            </a:pPr>
            <a:r>
              <a:rPr lang="en-US" sz="3000" b="1" dirty="0"/>
              <a:t>	2.  Al</a:t>
            </a:r>
            <a:r>
              <a:rPr lang="en-US" sz="3000" b="1" baseline="30000" dirty="0"/>
              <a:t>3+</a:t>
            </a:r>
            <a:r>
              <a:rPr lang="en-US" sz="3000" b="1" dirty="0"/>
              <a:t>, </a:t>
            </a:r>
            <a:r>
              <a:rPr lang="en-US" sz="3000" b="1" dirty="0" err="1"/>
              <a:t>Cl</a:t>
            </a:r>
            <a:r>
              <a:rPr lang="en-US" sz="3000" b="1" baseline="30000" dirty="0"/>
              <a:t>-</a:t>
            </a:r>
            <a:endParaRPr lang="en-US" sz="3000" b="1" dirty="0"/>
          </a:p>
          <a:p>
            <a:pPr>
              <a:buFontTx/>
              <a:buNone/>
            </a:pPr>
            <a:r>
              <a:rPr lang="en-US" sz="3000" b="1" dirty="0">
                <a:solidFill>
                  <a:schemeClr val="accent1"/>
                </a:solidFill>
              </a:rPr>
              <a:t>	  	</a:t>
            </a:r>
            <a:r>
              <a:rPr lang="en-US" sz="3000" b="1" dirty="0" smtClean="0">
                <a:solidFill>
                  <a:schemeClr val="accent1"/>
                </a:solidFill>
              </a:rPr>
              <a:t>AlCl</a:t>
            </a:r>
            <a:r>
              <a:rPr lang="en-US" sz="3000" b="1" baseline="-25000" dirty="0" smtClean="0">
                <a:solidFill>
                  <a:schemeClr val="accent1"/>
                </a:solidFill>
              </a:rPr>
              <a:t>3</a:t>
            </a:r>
            <a:r>
              <a:rPr lang="en-US" sz="3000" b="1" dirty="0">
                <a:solidFill>
                  <a:schemeClr val="accent1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sz="3000" b="1" dirty="0"/>
              <a:t>	3.  Mg</a:t>
            </a:r>
            <a:r>
              <a:rPr lang="en-US" sz="3000" b="1" baseline="30000" dirty="0"/>
              <a:t>2+</a:t>
            </a:r>
            <a:r>
              <a:rPr lang="en-US" sz="3000" b="1" dirty="0"/>
              <a:t>, N</a:t>
            </a:r>
            <a:r>
              <a:rPr lang="en-US" sz="3000" b="1" baseline="30000" dirty="0"/>
              <a:t>3-</a:t>
            </a:r>
          </a:p>
          <a:p>
            <a:pPr>
              <a:buFontTx/>
              <a:buNone/>
            </a:pPr>
            <a:r>
              <a:rPr lang="en-US" sz="3000" b="1" dirty="0">
                <a:solidFill>
                  <a:schemeClr val="accent1"/>
                </a:solidFill>
              </a:rPr>
              <a:t>		</a:t>
            </a:r>
            <a:r>
              <a:rPr lang="en-US" sz="3000" b="1" dirty="0" smtClean="0">
                <a:solidFill>
                  <a:schemeClr val="accent1"/>
                </a:solidFill>
              </a:rPr>
              <a:t>Mg</a:t>
            </a:r>
            <a:r>
              <a:rPr lang="en-US" sz="3000" b="1" baseline="-25000" dirty="0" smtClean="0">
                <a:solidFill>
                  <a:schemeClr val="accent1"/>
                </a:solidFill>
              </a:rPr>
              <a:t>3</a:t>
            </a:r>
            <a:r>
              <a:rPr lang="en-US" sz="3000" b="1" dirty="0" smtClean="0">
                <a:solidFill>
                  <a:schemeClr val="accent1"/>
                </a:solidFill>
              </a:rPr>
              <a:t>N</a:t>
            </a:r>
            <a:r>
              <a:rPr lang="en-US" sz="3000" b="1" baseline="-25000" dirty="0" smtClean="0">
                <a:solidFill>
                  <a:schemeClr val="accent1"/>
                </a:solidFill>
              </a:rPr>
              <a:t>2</a:t>
            </a:r>
            <a:endParaRPr lang="en-US" sz="30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  <a:noFill/>
          <a:ln/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/>
              <a:t>Naming Compounds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8001000" cy="457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b="1" dirty="0"/>
              <a:t>1.  Cation first, then anion</a:t>
            </a:r>
          </a:p>
          <a:p>
            <a:pPr>
              <a:spcBef>
                <a:spcPct val="70000"/>
              </a:spcBef>
            </a:pPr>
            <a:r>
              <a:rPr lang="en-US" b="1" dirty="0"/>
              <a:t>2.  Monatomic cation = name of the element</a:t>
            </a:r>
          </a:p>
          <a:p>
            <a:pPr algn="ctr"/>
            <a:r>
              <a:rPr lang="en-US" b="1" dirty="0">
                <a:solidFill>
                  <a:srgbClr val="00FF00"/>
                </a:solidFill>
              </a:rPr>
              <a:t>Ca</a:t>
            </a:r>
            <a:r>
              <a:rPr lang="en-US" b="1" baseline="30000" dirty="0"/>
              <a:t>2+</a:t>
            </a:r>
            <a:r>
              <a:rPr lang="en-US" b="1" dirty="0"/>
              <a:t> = </a:t>
            </a:r>
            <a:r>
              <a:rPr lang="en-US" b="1" dirty="0">
                <a:solidFill>
                  <a:srgbClr val="00FF00"/>
                </a:solidFill>
              </a:rPr>
              <a:t>calcium</a:t>
            </a:r>
            <a:r>
              <a:rPr lang="en-US" b="1" dirty="0"/>
              <a:t> </a:t>
            </a:r>
            <a:r>
              <a:rPr lang="en-US" b="1" dirty="0">
                <a:solidFill>
                  <a:schemeClr val="folHlink"/>
                </a:solidFill>
              </a:rPr>
              <a:t>ion</a:t>
            </a:r>
          </a:p>
          <a:p>
            <a:pPr>
              <a:spcBef>
                <a:spcPct val="70000"/>
              </a:spcBef>
            </a:pPr>
            <a:r>
              <a:rPr lang="en-US" b="1" dirty="0"/>
              <a:t>3.  Monatomic anion   =   </a:t>
            </a:r>
            <a:r>
              <a:rPr lang="en-US" b="1" dirty="0">
                <a:solidFill>
                  <a:srgbClr val="00FF00"/>
                </a:solidFill>
              </a:rPr>
              <a:t>root</a:t>
            </a:r>
            <a:r>
              <a:rPr lang="en-US" b="1" dirty="0"/>
              <a:t>  +  </a:t>
            </a:r>
            <a:r>
              <a:rPr lang="en-US" b="1" dirty="0">
                <a:solidFill>
                  <a:schemeClr val="folHlink"/>
                </a:solidFill>
              </a:rPr>
              <a:t>-ide</a:t>
            </a:r>
          </a:p>
          <a:p>
            <a:pPr algn="ctr"/>
            <a:r>
              <a:rPr lang="en-US" b="1" dirty="0" err="1">
                <a:solidFill>
                  <a:srgbClr val="00FF00"/>
                </a:solidFill>
              </a:rPr>
              <a:t>Cl</a:t>
            </a:r>
            <a:r>
              <a:rPr lang="en-US" b="1" baseline="30000" dirty="0">
                <a:latin typeface="Symbol" panose="05050102010706020507" pitchFamily="18" charset="2"/>
              </a:rPr>
              <a:t>-</a:t>
            </a:r>
            <a:r>
              <a:rPr lang="en-US" b="1" dirty="0"/>
              <a:t>  =  </a:t>
            </a:r>
            <a:r>
              <a:rPr lang="en-US" b="1" dirty="0">
                <a:solidFill>
                  <a:srgbClr val="00FF00"/>
                </a:solidFill>
              </a:rPr>
              <a:t>chlor</a:t>
            </a:r>
            <a:r>
              <a:rPr lang="en-US" b="1" dirty="0">
                <a:solidFill>
                  <a:schemeClr val="folHlink"/>
                </a:solidFill>
              </a:rPr>
              <a:t>ide</a:t>
            </a:r>
          </a:p>
          <a:p>
            <a:pPr algn="ctr"/>
            <a:r>
              <a:rPr lang="en-US" b="1" dirty="0">
                <a:solidFill>
                  <a:srgbClr val="00FF00"/>
                </a:solidFill>
              </a:rPr>
              <a:t>CaCl</a:t>
            </a:r>
            <a:r>
              <a:rPr lang="en-US" b="1" baseline="-25000" dirty="0"/>
              <a:t>2</a:t>
            </a:r>
            <a:r>
              <a:rPr lang="en-US" b="1" dirty="0"/>
              <a:t>  =  </a:t>
            </a:r>
            <a:r>
              <a:rPr lang="en-US" b="1" dirty="0">
                <a:solidFill>
                  <a:srgbClr val="00FF00"/>
                </a:solidFill>
              </a:rPr>
              <a:t>calcium chlor</a:t>
            </a:r>
            <a:r>
              <a:rPr lang="en-US" b="1" dirty="0">
                <a:solidFill>
                  <a:schemeClr val="folHlink"/>
                </a:solidFill>
              </a:rPr>
              <a:t>ide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457200" y="1219200"/>
            <a:ext cx="73152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Binary Ionic Compounds: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Naming Binary Ionic Compounds</a:t>
            </a:r>
            <a:endParaRPr lang="en-US" sz="3400" b="1"/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828800"/>
            <a:ext cx="3276600" cy="4495800"/>
          </a:xfrm>
        </p:spPr>
        <p:txBody>
          <a:bodyPr/>
          <a:lstStyle/>
          <a:p>
            <a:pPr>
              <a:buClr>
                <a:schemeClr val="hlink"/>
              </a:buClr>
              <a:buSzPct val="120000"/>
              <a:buFont typeface="Wingdings" panose="05000000000000000000" pitchFamily="2" charset="2"/>
              <a:buChar char="l"/>
            </a:pPr>
            <a:r>
              <a:rPr lang="en-US" sz="2800" b="1" dirty="0">
                <a:solidFill>
                  <a:schemeClr val="accent1"/>
                </a:solidFill>
              </a:rPr>
              <a:t>	Examples:</a:t>
            </a:r>
            <a:endParaRPr lang="en-US" sz="2800" b="1" dirty="0"/>
          </a:p>
          <a:p>
            <a:pPr lvl="3">
              <a:buFontTx/>
              <a:buNone/>
            </a:pPr>
            <a:r>
              <a:rPr lang="en-US" sz="2800" b="1" dirty="0" err="1" smtClean="0"/>
              <a:t>NaCl</a:t>
            </a:r>
            <a:endParaRPr lang="en-US" sz="2800" b="1" dirty="0" smtClean="0"/>
          </a:p>
          <a:p>
            <a:pPr lvl="3">
              <a:buFontTx/>
              <a:buNone/>
            </a:pPr>
            <a:r>
              <a:rPr lang="en-US" sz="2800" b="1" dirty="0"/>
              <a:t>		</a:t>
            </a:r>
          </a:p>
          <a:p>
            <a:pPr lvl="3">
              <a:buFontTx/>
              <a:buNone/>
            </a:pPr>
            <a:r>
              <a:rPr lang="en-US" sz="2800" b="1" dirty="0"/>
              <a:t>ZnI</a:t>
            </a:r>
            <a:r>
              <a:rPr lang="en-US" sz="2800" b="1" baseline="-25000" dirty="0"/>
              <a:t>2</a:t>
            </a:r>
            <a:r>
              <a:rPr lang="en-US" sz="2800" b="1" dirty="0"/>
              <a:t>		</a:t>
            </a:r>
            <a:endParaRPr lang="en-US" sz="2800" b="1" dirty="0" smtClean="0"/>
          </a:p>
          <a:p>
            <a:pPr lvl="3">
              <a:buFontTx/>
              <a:buNone/>
            </a:pPr>
            <a:endParaRPr lang="en-US" sz="2800" b="1" dirty="0"/>
          </a:p>
          <a:p>
            <a:pPr lvl="3">
              <a:buFontTx/>
              <a:buNone/>
            </a:pPr>
            <a:r>
              <a:rPr lang="en-US" sz="2800" b="1" dirty="0"/>
              <a:t>Al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</a:t>
            </a:r>
            <a:r>
              <a:rPr lang="en-US" sz="2800" b="1" dirty="0"/>
              <a:t>		</a:t>
            </a:r>
            <a:endParaRPr lang="en-US" sz="1800" b="1" dirty="0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3505200" y="2209800"/>
            <a:ext cx="2932113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folHlink"/>
                </a:solidFill>
              </a:rPr>
              <a:t>sodium chloride</a:t>
            </a:r>
          </a:p>
          <a:p>
            <a:endParaRPr lang="en-US" sz="2800" b="1" dirty="0">
              <a:solidFill>
                <a:schemeClr val="folHlink"/>
              </a:solidFill>
            </a:endParaRPr>
          </a:p>
          <a:p>
            <a:r>
              <a:rPr lang="en-US" sz="2800" b="1" dirty="0">
                <a:solidFill>
                  <a:schemeClr val="folHlink"/>
                </a:solidFill>
              </a:rPr>
              <a:t>zinc iodide</a:t>
            </a:r>
          </a:p>
          <a:p>
            <a:endParaRPr lang="en-US" sz="2800" b="1" dirty="0">
              <a:solidFill>
                <a:schemeClr val="folHlink"/>
              </a:solidFill>
            </a:endParaRPr>
          </a:p>
          <a:p>
            <a:r>
              <a:rPr lang="en-US" sz="2800" b="1" dirty="0">
                <a:solidFill>
                  <a:schemeClr val="folHlink"/>
                </a:solidFill>
              </a:rPr>
              <a:t>aluminum oxide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Learning Check </a:t>
            </a: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sz="2800" b="1"/>
              <a:t>	Complete the names of the following binary compounds:</a:t>
            </a:r>
          </a:p>
          <a:p>
            <a:pPr>
              <a:buFontTx/>
              <a:buNone/>
            </a:pPr>
            <a:r>
              <a:rPr lang="en-US" sz="2800" b="1"/>
              <a:t>	Na</a:t>
            </a:r>
            <a:r>
              <a:rPr lang="en-US" sz="2800" b="1" baseline="-25000"/>
              <a:t>3</a:t>
            </a:r>
            <a:r>
              <a:rPr lang="en-US" sz="2800" b="1"/>
              <a:t>N		sodium 	________________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sz="2800" b="1"/>
              <a:t>	KBr		potassium	________________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sz="2800" b="1"/>
              <a:t>	Al</a:t>
            </a:r>
            <a:r>
              <a:rPr lang="en-US" sz="2800" b="1" baseline="-25000"/>
              <a:t>2</a:t>
            </a:r>
            <a:r>
              <a:rPr lang="en-US" sz="2800" b="1"/>
              <a:t>O</a:t>
            </a:r>
            <a:r>
              <a:rPr lang="en-US" sz="2800" b="1" baseline="-25000"/>
              <a:t>3</a:t>
            </a:r>
            <a:r>
              <a:rPr lang="en-US" sz="2800" b="1"/>
              <a:t>		aluminum 	________________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sz="2800" b="1"/>
              <a:t>	MgS		_________________________</a:t>
            </a:r>
          </a:p>
          <a:p>
            <a:pPr>
              <a:lnSpc>
                <a:spcPct val="170000"/>
              </a:lnSpc>
              <a:buFontTx/>
              <a:buNone/>
            </a:pPr>
            <a:endParaRPr lang="en-US" sz="2800"/>
          </a:p>
        </p:txBody>
      </p:sp>
      <p:pic>
        <p:nvPicPr>
          <p:cNvPr id="267268" name="LETSGO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9" fill="hold"/>
                                        <p:tgtEl>
                                          <p:spTgt spid="267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26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Solution </a:t>
            </a:r>
            <a:endParaRPr lang="en-U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6096000" cy="5257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sz="2800" b="1"/>
              <a:t>	Complete the names of the following binary compounds: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sz="2800" b="1"/>
              <a:t>	</a:t>
            </a:r>
            <a:r>
              <a:rPr lang="en-US" b="1"/>
              <a:t>Na</a:t>
            </a:r>
            <a:r>
              <a:rPr lang="en-US" b="1" baseline="-25000"/>
              <a:t>3</a:t>
            </a:r>
            <a:r>
              <a:rPr lang="en-US" b="1"/>
              <a:t>N		</a:t>
            </a:r>
            <a:endParaRPr lang="en-US" b="1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b="1"/>
              <a:t>	KBr		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b="1"/>
              <a:t>	Al</a:t>
            </a:r>
            <a:r>
              <a:rPr lang="en-US" b="1" baseline="-25000"/>
              <a:t>2</a:t>
            </a:r>
            <a:r>
              <a:rPr lang="en-US" b="1"/>
              <a:t>O</a:t>
            </a:r>
            <a:r>
              <a:rPr lang="en-US" b="1" baseline="-25000"/>
              <a:t>3</a:t>
            </a:r>
            <a:r>
              <a:rPr lang="en-US" b="1"/>
              <a:t>		</a:t>
            </a:r>
            <a:endParaRPr lang="en-US" b="1">
              <a:solidFill>
                <a:schemeClr val="accent1"/>
              </a:solidFill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en-US" b="1"/>
              <a:t>	MgS	</a:t>
            </a:r>
            <a:r>
              <a:rPr lang="en-US" sz="2800" b="1">
                <a:solidFill>
                  <a:schemeClr val="accent1"/>
                </a:solidFill>
              </a:rPr>
              <a:t>	</a:t>
            </a:r>
            <a:endParaRPr lang="en-US" sz="2800" b="1"/>
          </a:p>
          <a:p>
            <a:pPr>
              <a:lnSpc>
                <a:spcPct val="170000"/>
              </a:lnSpc>
              <a:buFontTx/>
              <a:buNone/>
            </a:pPr>
            <a:endParaRPr lang="en-US" sz="2800"/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667000" y="2514600"/>
            <a:ext cx="48006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sodium </a:t>
            </a:r>
            <a:r>
              <a:rPr lang="en-US" sz="2800" b="1" dirty="0">
                <a:solidFill>
                  <a:schemeClr val="accent1"/>
                </a:solidFill>
              </a:rPr>
              <a:t>nitride 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/>
              <a:t>potassium</a:t>
            </a:r>
            <a:r>
              <a:rPr lang="en-US" sz="2800" b="1" dirty="0">
                <a:solidFill>
                  <a:schemeClr val="accent1"/>
                </a:solidFill>
              </a:rPr>
              <a:t> bromide </a:t>
            </a:r>
          </a:p>
          <a:p>
            <a:endParaRPr lang="en-US" sz="2800" b="1" dirty="0"/>
          </a:p>
          <a:p>
            <a:r>
              <a:rPr lang="en-US" sz="2800" b="1" dirty="0"/>
              <a:t>aluminum </a:t>
            </a:r>
            <a:r>
              <a:rPr lang="en-US" sz="2800" b="1" dirty="0">
                <a:solidFill>
                  <a:schemeClr val="accent1"/>
                </a:solidFill>
              </a:rPr>
              <a:t>oxide 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/>
              <a:t>magnesium</a:t>
            </a:r>
            <a:r>
              <a:rPr lang="en-US" sz="2800" b="1" dirty="0">
                <a:solidFill>
                  <a:schemeClr val="accent1"/>
                </a:solidFill>
              </a:rPr>
              <a:t> sulfide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6858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Transition Metals</a:t>
            </a:r>
            <a:endParaRPr lang="en-US" sz="3400" b="1"/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sz="2800" b="1"/>
              <a:t>Elements that can have more than one possible charge MUST have a Roman Numeral to indicate the charge on the individual ion.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sz="2800" b="1">
                <a:solidFill>
                  <a:schemeClr val="accent1"/>
                </a:solidFill>
              </a:rPr>
              <a:t>	</a:t>
            </a:r>
            <a:r>
              <a:rPr lang="en-US" sz="2800" b="1" u="sng">
                <a:solidFill>
                  <a:schemeClr val="folHlink"/>
                </a:solidFill>
              </a:rPr>
              <a:t>1+ or 2+              2+ or 3+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Cu</a:t>
            </a:r>
            <a:r>
              <a:rPr lang="en-US" sz="2800" b="1" baseline="30000">
                <a:solidFill>
                  <a:schemeClr val="folHlink"/>
                </a:solidFill>
              </a:rPr>
              <a:t>+</a:t>
            </a:r>
            <a:r>
              <a:rPr lang="en-US" sz="2800" b="1">
                <a:solidFill>
                  <a:schemeClr val="folHlink"/>
                </a:solidFill>
              </a:rPr>
              <a:t>,</a:t>
            </a:r>
            <a:r>
              <a:rPr lang="en-US" sz="2800" b="1" baseline="30000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</a:rPr>
              <a:t>Cu</a:t>
            </a:r>
            <a:r>
              <a:rPr lang="en-US" sz="2800" b="1" baseline="30000">
                <a:solidFill>
                  <a:schemeClr val="folHlink"/>
                </a:solidFill>
              </a:rPr>
              <a:t>2+</a:t>
            </a:r>
            <a:r>
              <a:rPr lang="en-US" sz="2800" b="1">
                <a:solidFill>
                  <a:schemeClr val="folHlink"/>
                </a:solidFill>
              </a:rPr>
              <a:t>	           Fe</a:t>
            </a:r>
            <a:r>
              <a:rPr lang="en-US" sz="2800" b="1" baseline="30000">
                <a:solidFill>
                  <a:schemeClr val="folHlink"/>
                </a:solidFill>
              </a:rPr>
              <a:t>2+</a:t>
            </a:r>
            <a:r>
              <a:rPr lang="en-US" sz="2800" b="1">
                <a:solidFill>
                  <a:schemeClr val="folHlink"/>
                </a:solidFill>
              </a:rPr>
              <a:t>, Fe</a:t>
            </a:r>
            <a:r>
              <a:rPr lang="en-US" sz="2800" b="1" baseline="30000">
                <a:solidFill>
                  <a:schemeClr val="folHlink"/>
                </a:solidFill>
              </a:rPr>
              <a:t>3+</a:t>
            </a:r>
          </a:p>
          <a:p>
            <a:pPr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copper(I) ion  </a:t>
            </a:r>
            <a:r>
              <a:rPr lang="en-US" sz="2800" b="1" baseline="30000">
                <a:solidFill>
                  <a:schemeClr val="folHlink"/>
                </a:solidFill>
              </a:rPr>
              <a:t>      </a:t>
            </a:r>
            <a:r>
              <a:rPr lang="en-US" sz="2800" b="1">
                <a:solidFill>
                  <a:schemeClr val="folHlink"/>
                </a:solidFill>
              </a:rPr>
              <a:t>iron(II) ion </a:t>
            </a:r>
          </a:p>
          <a:p>
            <a:pPr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copper (II) ion    iron(III) ion</a:t>
            </a:r>
            <a:r>
              <a:rPr lang="en-US" sz="2800" b="1"/>
              <a:t>		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b="1"/>
              <a:t>		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762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Names of Variable Ions</a:t>
            </a:r>
            <a:endParaRPr 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b="1" dirty="0"/>
              <a:t>	</a:t>
            </a:r>
            <a:r>
              <a:rPr lang="en-US" sz="2800" b="1" dirty="0"/>
              <a:t>These elements REQUIRE Roman Numerals because they can have more than one possible charge: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b="1" dirty="0"/>
              <a:t>	</a:t>
            </a:r>
            <a:r>
              <a:rPr lang="en-US" sz="2800" b="1" dirty="0">
                <a:solidFill>
                  <a:schemeClr val="accent1"/>
                </a:solidFill>
              </a:rPr>
              <a:t>anything except Group 1A, 2A, Ag, Zn, Cd, and </a:t>
            </a:r>
            <a:r>
              <a:rPr lang="en-US" sz="2800" b="1" dirty="0" smtClean="0">
                <a:solidFill>
                  <a:schemeClr val="accent1"/>
                </a:solidFill>
              </a:rPr>
              <a:t>Al</a:t>
            </a:r>
            <a:endParaRPr lang="en-US" sz="18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1800" b="1" dirty="0">
                <a:solidFill>
                  <a:schemeClr val="accent1"/>
                </a:solidFill>
              </a:rPr>
              <a:t>		(You should already know the charges on these</a:t>
            </a:r>
            <a:r>
              <a:rPr lang="en-US" sz="1800" b="1" dirty="0" smtClean="0">
                <a:solidFill>
                  <a:schemeClr val="accent1"/>
                </a:solidFill>
              </a:rPr>
              <a:t>!)</a:t>
            </a:r>
            <a:endParaRPr lang="en-US" sz="18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 dirty="0"/>
              <a:t>A</a:t>
            </a:r>
            <a:r>
              <a:rPr lang="en-US" sz="3000" b="1" dirty="0" smtClean="0"/>
              <a:t>nother </a:t>
            </a:r>
            <a:r>
              <a:rPr lang="en-US" sz="3000" b="1" dirty="0"/>
              <a:t>way to say </a:t>
            </a:r>
            <a:r>
              <a:rPr lang="en-US" sz="3000" b="1" dirty="0" smtClean="0"/>
              <a:t>this is</a:t>
            </a:r>
            <a:r>
              <a:rPr lang="en-US" sz="3000" b="1" dirty="0"/>
              <a:t>: Transition metals and the</a:t>
            </a:r>
            <a:r>
              <a:rPr lang="en-US" sz="3000" b="1" dirty="0">
                <a:solidFill>
                  <a:schemeClr val="hlink"/>
                </a:solidFill>
              </a:rPr>
              <a:t> </a:t>
            </a:r>
            <a:r>
              <a:rPr lang="en-US" sz="3000" b="1" dirty="0">
                <a:solidFill>
                  <a:schemeClr val="folHlink"/>
                </a:solidFill>
              </a:rPr>
              <a:t>metals</a:t>
            </a:r>
            <a:r>
              <a:rPr lang="en-US" sz="3000" b="1" dirty="0">
                <a:solidFill>
                  <a:schemeClr val="hlink"/>
                </a:solidFill>
              </a:rPr>
              <a:t> </a:t>
            </a:r>
            <a:r>
              <a:rPr lang="en-US" sz="3000" b="1" dirty="0" smtClean="0"/>
              <a:t>in groups </a:t>
            </a:r>
            <a:r>
              <a:rPr lang="en-US" sz="3000" b="1" dirty="0"/>
              <a:t>4A </a:t>
            </a:r>
            <a:r>
              <a:rPr lang="en-US" sz="3000" b="1" dirty="0" smtClean="0"/>
              <a:t>and</a:t>
            </a:r>
            <a:r>
              <a:rPr lang="en-US" sz="3000" b="1" dirty="0">
                <a:solidFill>
                  <a:schemeClr val="hlink"/>
                </a:solidFill>
              </a:rPr>
              <a:t> </a:t>
            </a:r>
            <a:r>
              <a:rPr lang="en-US" sz="3000" b="1" dirty="0" smtClean="0"/>
              <a:t>5A </a:t>
            </a:r>
            <a:r>
              <a:rPr lang="en-US" sz="3000" b="1" dirty="0"/>
              <a:t>(except Ag, Zn, Cd, and Al) require a </a:t>
            </a:r>
            <a:r>
              <a:rPr lang="en-US" sz="3000" b="1" dirty="0" smtClean="0"/>
              <a:t>Roman Numeral</a:t>
            </a:r>
            <a:r>
              <a:rPr lang="en-US" sz="3000" b="1" dirty="0"/>
              <a:t>.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60000"/>
              </a:lnSpc>
              <a:buFontTx/>
              <a:buNone/>
            </a:pPr>
            <a:r>
              <a:rPr lang="en-US" sz="4000" b="1" dirty="0"/>
              <a:t>	</a:t>
            </a:r>
            <a:r>
              <a:rPr lang="en-US" sz="3000" b="1" dirty="0"/>
              <a:t>FeCl</a:t>
            </a:r>
            <a:r>
              <a:rPr lang="en-US" sz="3000" b="1" baseline="-25000" dirty="0"/>
              <a:t>3</a:t>
            </a:r>
            <a:r>
              <a:rPr lang="en-US" sz="2800" b="1" baseline="-25000" dirty="0"/>
              <a:t>		</a:t>
            </a:r>
            <a:r>
              <a:rPr lang="en-US" sz="2800" b="1" dirty="0"/>
              <a:t>(Fe</a:t>
            </a:r>
            <a:r>
              <a:rPr lang="en-US" sz="2800" b="1" baseline="30000" dirty="0"/>
              <a:t>3+</a:t>
            </a:r>
            <a:r>
              <a:rPr lang="en-US" sz="2800" b="1" dirty="0"/>
              <a:t>)</a:t>
            </a:r>
            <a:r>
              <a:rPr lang="en-US" sz="2800" b="1" baseline="30000" dirty="0"/>
              <a:t> </a:t>
            </a:r>
            <a:r>
              <a:rPr lang="en-US" sz="2800" b="1" dirty="0"/>
              <a:t>	iron (III) chloride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CuCl</a:t>
            </a:r>
            <a:r>
              <a:rPr lang="en-US" sz="2800" b="1" dirty="0"/>
              <a:t>	 	(Cu</a:t>
            </a:r>
            <a:r>
              <a:rPr lang="en-US" sz="2800" b="1" baseline="30000" dirty="0"/>
              <a:t>+</a:t>
            </a:r>
            <a:r>
              <a:rPr lang="en-US" sz="2800" b="1" dirty="0"/>
              <a:t> ) 	copper (I) chloride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	SnF</a:t>
            </a:r>
            <a:r>
              <a:rPr lang="en-US" sz="2800" b="1" baseline="-25000" dirty="0"/>
              <a:t>4</a:t>
            </a:r>
            <a:r>
              <a:rPr lang="en-US" sz="2800" b="1" dirty="0"/>
              <a:t>          	(Sn</a:t>
            </a:r>
            <a:r>
              <a:rPr lang="en-US" sz="2800" b="1" baseline="30000" dirty="0"/>
              <a:t>4+</a:t>
            </a:r>
            <a:r>
              <a:rPr lang="en-US" sz="2800" b="1" dirty="0"/>
              <a:t>)</a:t>
            </a:r>
            <a:r>
              <a:rPr lang="en-US" sz="2800" b="1" baseline="30000" dirty="0"/>
              <a:t> </a:t>
            </a:r>
            <a:r>
              <a:rPr lang="en-US" sz="2800" b="1" dirty="0"/>
              <a:t>	tin (IV) fluoride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	PbCl</a:t>
            </a:r>
            <a:r>
              <a:rPr lang="en-US" sz="2800" b="1" baseline="-25000" dirty="0"/>
              <a:t>2</a:t>
            </a:r>
            <a:r>
              <a:rPr lang="en-US" sz="2800" b="1" dirty="0"/>
              <a:t>        	(Pb</a:t>
            </a:r>
            <a:r>
              <a:rPr lang="en-US" sz="2800" b="1" baseline="30000" dirty="0"/>
              <a:t>2+</a:t>
            </a:r>
            <a:r>
              <a:rPr lang="en-US" sz="2800" b="1" dirty="0"/>
              <a:t>)	lead (II) chloride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Fe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S</a:t>
            </a:r>
            <a:r>
              <a:rPr lang="en-US" sz="2800" b="1" baseline="-25000" dirty="0" smtClean="0"/>
              <a:t>3</a:t>
            </a:r>
            <a:r>
              <a:rPr lang="en-US" sz="2800" b="1" dirty="0"/>
              <a:t>	        	(Fe</a:t>
            </a:r>
            <a:r>
              <a:rPr lang="en-US" sz="2800" b="1" baseline="30000" dirty="0"/>
              <a:t>3+</a:t>
            </a:r>
            <a:r>
              <a:rPr lang="en-US" sz="2800" b="1" dirty="0"/>
              <a:t>)	iron (III) sulfide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Examples of Older Names of Cations formed from Transition Metals</a:t>
            </a:r>
            <a:br>
              <a:rPr lang="en-US" sz="3600"/>
            </a:br>
            <a:r>
              <a:rPr lang="en-US" sz="2400"/>
              <a:t>(you do not have to memorize these)</a:t>
            </a:r>
          </a:p>
        </p:txBody>
      </p:sp>
      <p:pic>
        <p:nvPicPr>
          <p:cNvPr id="231427" name="Picture 3" descr="Table_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4850"/>
            <a:ext cx="7315200" cy="48831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9" name="Oval 5"/>
          <p:cNvSpPr>
            <a:spLocks noChangeArrowheads="1"/>
          </p:cNvSpPr>
          <p:nvPr/>
        </p:nvSpPr>
        <p:spPr bwMode="auto">
          <a:xfrm>
            <a:off x="1752600" y="6324600"/>
            <a:ext cx="5791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304800"/>
            <a:ext cx="7666037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normAutofit fontScale="90000"/>
          </a:bodyPr>
          <a:lstStyle/>
          <a:p>
            <a:r>
              <a:rPr lang="en-US" sz="4800">
                <a:latin typeface="Comic Sans MS" panose="030F0702030302020204" pitchFamily="66" charset="0"/>
              </a:rPr>
              <a:t>Forms of Chemical Bonds</a:t>
            </a:r>
            <a:endParaRPr lang="en-US" sz="5400">
              <a:latin typeface="Helvetica" panose="020B0604020202020204" pitchFamily="34" charset="0"/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3235325" y="1371600"/>
            <a:ext cx="520541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/>
          </a:bodyPr>
          <a:lstStyle/>
          <a:p>
            <a:pPr marL="285750" indent="-285750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There are 2 forms bonding atoms:</a:t>
            </a:r>
          </a:p>
          <a:p>
            <a:pPr marL="285750" indent="-285750"/>
            <a:r>
              <a:rPr 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Ionic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—(binary) complete 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transfer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of 1 or more electrons from one atom to another (one loses, the other gains)</a:t>
            </a:r>
            <a:endParaRPr lang="en-US" sz="28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/>
            <a:r>
              <a:rPr 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Covalent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—(molecular)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some valence electrons </a:t>
            </a: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shared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between atoms</a:t>
            </a:r>
          </a:p>
          <a:p>
            <a:pPr marL="285750" indent="-285750">
              <a:buFontTx/>
              <a:buNone/>
            </a:pPr>
            <a:endParaRPr lang="en-US" sz="28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pic>
        <p:nvPicPr>
          <p:cNvPr id="2488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406650" cy="2730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392113" y="1066800"/>
            <a:ext cx="82835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Learning Check </a:t>
            </a: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sz="2800" b="1"/>
              <a:t>	Complete the names of the following binary compounds with variable metal ions: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/>
              <a:t>	FeBr</a:t>
            </a:r>
            <a:r>
              <a:rPr lang="en-US" sz="2800" b="1" baseline="-25000"/>
              <a:t>2</a:t>
            </a:r>
            <a:r>
              <a:rPr lang="en-US" sz="2800" b="1"/>
              <a:t>		iron (_____) bromide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/>
              <a:t>	CuCl		copper (_____) chloride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/>
              <a:t>	SnO</a:t>
            </a:r>
            <a:r>
              <a:rPr lang="en-US" sz="2800" b="1" baseline="-25000"/>
              <a:t>2</a:t>
            </a:r>
            <a:r>
              <a:rPr lang="en-US" sz="2800" b="1"/>
              <a:t>		___(_____ ) ______________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/>
              <a:t>   Fe</a:t>
            </a:r>
            <a:r>
              <a:rPr lang="en-US" sz="2800" b="1" baseline="-25000"/>
              <a:t>2</a:t>
            </a:r>
            <a:r>
              <a:rPr lang="en-US" sz="2800" b="1"/>
              <a:t>O</a:t>
            </a:r>
            <a:r>
              <a:rPr lang="en-US" sz="2800" b="1" baseline="-25000"/>
              <a:t>3</a:t>
            </a:r>
            <a:r>
              <a:rPr lang="en-US" sz="2800" b="1"/>
              <a:t>		________________________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/>
              <a:t>	Hg</a:t>
            </a:r>
            <a:r>
              <a:rPr lang="en-US" sz="2800" b="1" baseline="-25000"/>
              <a:t>2</a:t>
            </a:r>
            <a:r>
              <a:rPr lang="en-US" sz="2800" b="1"/>
              <a:t>S		________________________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800" b="1"/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273412" name="THINK!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9" fill="hold"/>
                                        <p:tgtEl>
                                          <p:spTgt spid="273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34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Solution  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525780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sz="2800" b="1" dirty="0"/>
              <a:t>	Complete the names of the following binary compounds with variable metal ions: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 dirty="0"/>
              <a:t>			iron ( </a:t>
            </a:r>
            <a:r>
              <a:rPr lang="en-US" sz="2800" b="1" dirty="0">
                <a:solidFill>
                  <a:schemeClr val="accent1"/>
                </a:solidFill>
              </a:rPr>
              <a:t>II</a:t>
            </a:r>
            <a:r>
              <a:rPr lang="en-US" sz="2800" b="1" dirty="0"/>
              <a:t> ) bromide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 dirty="0"/>
              <a:t>			copper (</a:t>
            </a:r>
            <a:r>
              <a:rPr lang="en-US" sz="2800" b="1" dirty="0">
                <a:solidFill>
                  <a:schemeClr val="accent1"/>
                </a:solidFill>
              </a:rPr>
              <a:t> I </a:t>
            </a:r>
            <a:r>
              <a:rPr lang="en-US" sz="2800" b="1" dirty="0"/>
              <a:t>) chloride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 dirty="0"/>
              <a:t>			</a:t>
            </a:r>
            <a:r>
              <a:rPr lang="en-US" sz="2800" b="1" dirty="0">
                <a:solidFill>
                  <a:schemeClr val="accent1"/>
                </a:solidFill>
              </a:rPr>
              <a:t>tin (IV) oxide</a:t>
            </a:r>
            <a:endParaRPr lang="en-US" sz="2800" b="1" dirty="0"/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 dirty="0"/>
              <a:t>			</a:t>
            </a:r>
            <a:r>
              <a:rPr lang="en-US" sz="2800" b="1" dirty="0">
                <a:solidFill>
                  <a:schemeClr val="accent1"/>
                </a:solidFill>
              </a:rPr>
              <a:t>iron (III) oxide</a:t>
            </a:r>
            <a:endParaRPr lang="en-US" sz="2800" b="1" dirty="0"/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 dirty="0"/>
              <a:t>			</a:t>
            </a:r>
            <a:r>
              <a:rPr lang="en-US" sz="2800" b="1" dirty="0">
                <a:solidFill>
                  <a:schemeClr val="accent1"/>
                </a:solidFill>
              </a:rPr>
              <a:t>mercury (I) sulfide</a:t>
            </a:r>
            <a:endParaRPr lang="en-US" sz="2800" b="1" dirty="0"/>
          </a:p>
          <a:p>
            <a:pPr>
              <a:lnSpc>
                <a:spcPct val="150000"/>
              </a:lnSpc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762000" y="2819400"/>
            <a:ext cx="113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FeBr</a:t>
            </a:r>
            <a:r>
              <a:rPr lang="en-US" sz="2800" b="1" baseline="-25000"/>
              <a:t>2</a:t>
            </a:r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762000" y="3581400"/>
            <a:ext cx="101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CuCl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762000" y="4267200"/>
            <a:ext cx="1049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SnO</a:t>
            </a:r>
            <a:r>
              <a:rPr lang="en-US" sz="2800" b="1" baseline="-25000"/>
              <a:t>2</a:t>
            </a:r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838200" y="5791200"/>
            <a:ext cx="1030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Hg</a:t>
            </a:r>
            <a:r>
              <a:rPr lang="en-US" sz="2800" b="1" baseline="-25000"/>
              <a:t>2</a:t>
            </a:r>
            <a:r>
              <a:rPr lang="en-US" sz="2800" b="1"/>
              <a:t>S</a:t>
            </a:r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762000" y="5029200"/>
            <a:ext cx="114617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Fe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5105400" cy="6096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normAutofit fontScale="90000"/>
          </a:bodyPr>
          <a:lstStyle/>
          <a:p>
            <a:r>
              <a:rPr lang="en-US" altLang="en-US" sz="5400">
                <a:solidFill>
                  <a:srgbClr val="EF9100"/>
                </a:solidFill>
                <a:latin typeface="Comic Sans MS" panose="030F0702030302020204" pitchFamily="66" charset="0"/>
              </a:rPr>
              <a:t>Polyatomic Ions</a:t>
            </a:r>
            <a:endParaRPr lang="en-US" altLang="en-US" sz="4800">
              <a:solidFill>
                <a:srgbClr val="EF9100"/>
              </a:solidFill>
              <a:latin typeface="Helvetica" panose="020B0604020202020204" pitchFamily="34" charset="0"/>
            </a:endParaRPr>
          </a:p>
        </p:txBody>
      </p:sp>
      <p:sp>
        <p:nvSpPr>
          <p:cNvPr id="259074" name="Rectangle 2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92500" lnSpcReduction="20000"/>
          </a:bodyPr>
          <a:lstStyle/>
          <a:p>
            <a:pPr marL="285750" indent="-285750"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NO</a:t>
            </a:r>
            <a:r>
              <a:rPr lang="en-US" altLang="en-US" sz="4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3</a:t>
            </a:r>
            <a:r>
              <a:rPr lang="en-US" altLang="en-US" sz="4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-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nitrate ion</a:t>
            </a:r>
          </a:p>
          <a:p>
            <a:pPr marL="285750" indent="-285750">
              <a:spcBef>
                <a:spcPct val="245000"/>
              </a:spcBef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NO</a:t>
            </a:r>
            <a:r>
              <a:rPr lang="en-US" altLang="en-US" sz="4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4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-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nitrite ion</a:t>
            </a:r>
          </a:p>
        </p:txBody>
      </p:sp>
      <p:pic>
        <p:nvPicPr>
          <p:cNvPr id="259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339850"/>
            <a:ext cx="3048000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5907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095750"/>
            <a:ext cx="3556000" cy="20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4648200" cy="6096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normAutofit fontScale="90000"/>
          </a:bodyPr>
          <a:lstStyle/>
          <a:p>
            <a:r>
              <a:rPr lang="en-US" altLang="en-US" sz="5400" dirty="0">
                <a:solidFill>
                  <a:srgbClr val="EF9100"/>
                </a:solidFill>
                <a:latin typeface="Comic Sans MS" panose="030F0702030302020204" pitchFamily="66" charset="0"/>
              </a:rPr>
              <a:t>Polyatomic Ions</a:t>
            </a:r>
            <a:endParaRPr lang="en-US" altLang="en-US" sz="4800" dirty="0">
              <a:solidFill>
                <a:srgbClr val="EF9100"/>
              </a:solidFill>
              <a:latin typeface="Helvetica" panose="020B0604020202020204" pitchFamily="34" charset="0"/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lnSpcReduction="10000"/>
          </a:bodyPr>
          <a:lstStyle/>
          <a:p>
            <a:pPr marL="285750" indent="-285750">
              <a:buFontTx/>
              <a:buNone/>
            </a:pPr>
            <a:r>
              <a:rPr lang="en-US" altLang="en-US" sz="3600" dirty="0">
                <a:latin typeface="Helvetica" panose="020B0604020202020204" pitchFamily="34" charset="0"/>
              </a:rPr>
              <a:t>You can make additional polyatomic ions by adding a H</a:t>
            </a:r>
            <a:r>
              <a:rPr lang="en-US" altLang="en-US" sz="3600" baseline="30000" dirty="0">
                <a:latin typeface="Helvetica" panose="020B0604020202020204" pitchFamily="34" charset="0"/>
              </a:rPr>
              <a:t>+</a:t>
            </a:r>
            <a:r>
              <a:rPr lang="en-US" altLang="en-US" sz="3600" dirty="0">
                <a:latin typeface="Helvetica" panose="020B0604020202020204" pitchFamily="34" charset="0"/>
              </a:rPr>
              <a:t> to the ion!</a:t>
            </a:r>
          </a:p>
          <a:p>
            <a:pPr marL="285750" indent="-285750">
              <a:buFontTx/>
              <a:buNone/>
            </a:pPr>
            <a:r>
              <a:rPr lang="en-US" altLang="en-US" sz="3600" dirty="0">
                <a:latin typeface="Helvetica" panose="020B0604020202020204" pitchFamily="34" charset="0"/>
              </a:rPr>
              <a:t>CO</a:t>
            </a:r>
            <a:r>
              <a:rPr lang="en-US" altLang="en-US" sz="3600" baseline="-25000" dirty="0">
                <a:latin typeface="Helvetica" panose="020B0604020202020204" pitchFamily="34" charset="0"/>
              </a:rPr>
              <a:t>3</a:t>
            </a:r>
            <a:r>
              <a:rPr lang="en-US" altLang="en-US" sz="3600" dirty="0">
                <a:latin typeface="Helvetica" panose="020B0604020202020204" pitchFamily="34" charset="0"/>
              </a:rPr>
              <a:t> </a:t>
            </a:r>
            <a:r>
              <a:rPr lang="en-US" altLang="en-US" sz="3600" baseline="30000" dirty="0">
                <a:latin typeface="Helvetica" panose="020B0604020202020204" pitchFamily="34" charset="0"/>
              </a:rPr>
              <a:t>-2</a:t>
            </a:r>
            <a:r>
              <a:rPr lang="en-US" altLang="en-US" sz="3600" dirty="0">
                <a:latin typeface="Helvetica" panose="020B0604020202020204" pitchFamily="34" charset="0"/>
              </a:rPr>
              <a:t>  is carbonate</a:t>
            </a:r>
          </a:p>
          <a:p>
            <a:pPr marL="285750" indent="-285750">
              <a:buFontTx/>
              <a:buNone/>
            </a:pPr>
            <a:r>
              <a:rPr lang="en-US" altLang="en-US" sz="3600" dirty="0">
                <a:latin typeface="Helvetica" panose="020B0604020202020204" pitchFamily="34" charset="0"/>
              </a:rPr>
              <a:t>HCO</a:t>
            </a:r>
            <a:r>
              <a:rPr lang="en-US" altLang="en-US" sz="3600" baseline="-25000" dirty="0">
                <a:latin typeface="Helvetica" panose="020B0604020202020204" pitchFamily="34" charset="0"/>
              </a:rPr>
              <a:t>3</a:t>
            </a:r>
            <a:r>
              <a:rPr lang="en-US" altLang="en-US" sz="3600" baseline="30000" dirty="0">
                <a:latin typeface="Helvetica" panose="020B0604020202020204" pitchFamily="34" charset="0"/>
              </a:rPr>
              <a:t>–</a:t>
            </a:r>
            <a:r>
              <a:rPr lang="en-US" altLang="en-US" sz="3600" dirty="0">
                <a:latin typeface="Helvetica" panose="020B0604020202020204" pitchFamily="34" charset="0"/>
              </a:rPr>
              <a:t> is hydrogen carbonate</a:t>
            </a:r>
            <a:br>
              <a:rPr lang="en-US" altLang="en-US" sz="3600" dirty="0">
                <a:latin typeface="Helvetica" panose="020B0604020202020204" pitchFamily="34" charset="0"/>
              </a:rPr>
            </a:br>
            <a:endParaRPr lang="en-US" altLang="en-US" sz="3600" dirty="0">
              <a:latin typeface="Helvetica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3600" dirty="0">
                <a:latin typeface="Helvetica" panose="020B0604020202020204" pitchFamily="34" charset="0"/>
              </a:rPr>
              <a:t>H</a:t>
            </a:r>
            <a:r>
              <a:rPr lang="en-US" altLang="en-US" sz="3600" baseline="-25000" dirty="0">
                <a:latin typeface="Helvetica" panose="020B0604020202020204" pitchFamily="34" charset="0"/>
              </a:rPr>
              <a:t>2</a:t>
            </a:r>
            <a:r>
              <a:rPr lang="en-US" altLang="en-US" sz="3600" dirty="0">
                <a:latin typeface="Helvetica" panose="020B0604020202020204" pitchFamily="34" charset="0"/>
              </a:rPr>
              <a:t>PO</a:t>
            </a:r>
            <a:r>
              <a:rPr lang="en-US" altLang="en-US" sz="3600" baseline="-25000" dirty="0">
                <a:latin typeface="Helvetica" panose="020B0604020202020204" pitchFamily="34" charset="0"/>
              </a:rPr>
              <a:t>4</a:t>
            </a:r>
            <a:r>
              <a:rPr lang="en-US" altLang="en-US" sz="3600" baseline="30000" dirty="0">
                <a:latin typeface="Helvetica" panose="020B0604020202020204" pitchFamily="34" charset="0"/>
              </a:rPr>
              <a:t>–</a:t>
            </a:r>
            <a:r>
              <a:rPr lang="en-US" altLang="en-US" sz="3600" dirty="0">
                <a:latin typeface="Helvetica" panose="020B0604020202020204" pitchFamily="34" charset="0"/>
              </a:rPr>
              <a:t> is </a:t>
            </a:r>
            <a:r>
              <a:rPr lang="en-US" altLang="en-US" sz="3600" dirty="0" err="1">
                <a:latin typeface="Helvetica" panose="020B0604020202020204" pitchFamily="34" charset="0"/>
              </a:rPr>
              <a:t>dihydrogen</a:t>
            </a:r>
            <a:r>
              <a:rPr lang="en-US" altLang="en-US" sz="3600" dirty="0">
                <a:latin typeface="Helvetica" panose="020B0604020202020204" pitchFamily="34" charset="0"/>
              </a:rPr>
              <a:t> phosphate</a:t>
            </a:r>
          </a:p>
          <a:p>
            <a:pPr marL="285750" indent="-285750">
              <a:buFontTx/>
              <a:buNone/>
            </a:pPr>
            <a:r>
              <a:rPr lang="en-US" altLang="en-US" sz="3600" dirty="0">
                <a:latin typeface="Helvetica" panose="020B0604020202020204" pitchFamily="34" charset="0"/>
              </a:rPr>
              <a:t>HSO</a:t>
            </a:r>
            <a:r>
              <a:rPr lang="en-US" altLang="en-US" sz="3600" baseline="-25000" dirty="0">
                <a:latin typeface="Helvetica" panose="020B0604020202020204" pitchFamily="34" charset="0"/>
              </a:rPr>
              <a:t>4</a:t>
            </a:r>
            <a:r>
              <a:rPr lang="en-US" altLang="en-US" sz="3600" baseline="30000" dirty="0">
                <a:latin typeface="Helvetica" panose="020B0604020202020204" pitchFamily="34" charset="0"/>
              </a:rPr>
              <a:t>–</a:t>
            </a:r>
            <a:r>
              <a:rPr lang="en-US" altLang="en-US" sz="3600" dirty="0">
                <a:latin typeface="Helvetica" panose="020B0604020202020204" pitchFamily="34" charset="0"/>
              </a:rPr>
              <a:t> is hydrogen sulfate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4800600" cy="838200"/>
          </a:xfrm>
        </p:spPr>
        <p:txBody>
          <a:bodyPr/>
          <a:lstStyle/>
          <a:p>
            <a:r>
              <a:rPr lang="en-US" dirty="0" smtClean="0"/>
              <a:t>Ionic </a:t>
            </a:r>
            <a:r>
              <a:rPr lang="en-US" dirty="0"/>
              <a:t>Nomenclature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9144000" cy="5200650"/>
          </a:xfrm>
        </p:spPr>
        <p:txBody>
          <a:bodyPr>
            <a:noAutofit/>
          </a:bodyPr>
          <a:lstStyle/>
          <a:p>
            <a:pPr marL="287338" indent="-287338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b="1" dirty="0"/>
              <a:t>Writing Formulas</a:t>
            </a:r>
            <a:endParaRPr lang="en-US" sz="2800" dirty="0"/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+mj-lt"/>
              <a:buAutoNum type="arabicPeriod"/>
            </a:pPr>
            <a:r>
              <a:rPr lang="en-US" sz="2800" b="1" dirty="0"/>
              <a:t>Write each ion, cation first.  Don’t show charges in the final formula</a:t>
            </a:r>
            <a:r>
              <a:rPr lang="en-US" sz="2800" b="1" dirty="0" smtClean="0"/>
              <a:t>.</a:t>
            </a:r>
          </a:p>
          <a:p>
            <a:pPr marL="697230" lvl="1" indent="-514350">
              <a:lnSpc>
                <a:spcPct val="90000"/>
              </a:lnSpc>
              <a:spcBef>
                <a:spcPct val="40000"/>
              </a:spcBef>
              <a:buFont typeface="+mj-lt"/>
              <a:buAutoNum type="alphaLcParenR"/>
            </a:pPr>
            <a:r>
              <a:rPr lang="en-US" sz="2800" b="1" dirty="0" smtClean="0"/>
              <a:t>Remember 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chemeClr val="tx2"/>
                </a:solidFill>
              </a:rPr>
              <a:t>Roman </a:t>
            </a:r>
            <a:r>
              <a:rPr lang="en-US" sz="2800" b="1" dirty="0">
                <a:solidFill>
                  <a:schemeClr val="tx2"/>
                </a:solidFill>
              </a:rPr>
              <a:t>numerals</a:t>
            </a:r>
            <a:r>
              <a:rPr lang="en-US" sz="2800" b="1" dirty="0"/>
              <a:t> indicate the ion’s </a:t>
            </a:r>
            <a:r>
              <a:rPr lang="en-US" sz="2800" b="1" dirty="0">
                <a:solidFill>
                  <a:schemeClr val="tx2"/>
                </a:solidFill>
              </a:rPr>
              <a:t>charge </a:t>
            </a:r>
            <a:r>
              <a:rPr lang="en-US" sz="2800" b="1" dirty="0"/>
              <a:t>when </a:t>
            </a:r>
            <a:r>
              <a:rPr lang="en-US" sz="2800" b="1" dirty="0" smtClean="0"/>
              <a:t>needed.</a:t>
            </a:r>
          </a:p>
          <a:p>
            <a:pPr marL="514350" indent="-514350">
              <a:lnSpc>
                <a:spcPct val="90000"/>
              </a:lnSpc>
              <a:spcBef>
                <a:spcPct val="40000"/>
              </a:spcBef>
              <a:buFont typeface="+mj-lt"/>
              <a:buAutoNum type="arabicPeriod"/>
            </a:pPr>
            <a:r>
              <a:rPr lang="en-US" sz="2800" b="1" dirty="0" smtClean="0"/>
              <a:t>Overall </a:t>
            </a:r>
            <a:r>
              <a:rPr lang="en-US" sz="2800" b="1" dirty="0"/>
              <a:t>charge must equal </a:t>
            </a:r>
            <a:r>
              <a:rPr lang="en-US" sz="2800" b="1" dirty="0">
                <a:solidFill>
                  <a:schemeClr val="tx2"/>
                </a:solidFill>
              </a:rPr>
              <a:t>zero</a:t>
            </a:r>
            <a:r>
              <a:rPr lang="en-US" sz="2800" b="1" dirty="0"/>
              <a:t>.</a:t>
            </a:r>
          </a:p>
          <a:p>
            <a:pPr marL="858838" lvl="1" indent="-457200">
              <a:lnSpc>
                <a:spcPct val="9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en-US" sz="2800" b="1" dirty="0"/>
              <a:t>If charges cancel, just write symbols.</a:t>
            </a:r>
          </a:p>
          <a:p>
            <a:pPr marL="858838" lvl="1" indent="-457200">
              <a:lnSpc>
                <a:spcPct val="9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en-US" sz="2800" b="1" dirty="0"/>
              <a:t>If not, use subscripts to balance charges.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+mj-lt"/>
              <a:buAutoNum type="arabicPeriod"/>
            </a:pPr>
            <a:r>
              <a:rPr lang="en-US" sz="2800" b="1" dirty="0"/>
              <a:t>Use parentheses to show more than one of a particular </a:t>
            </a:r>
            <a:r>
              <a:rPr lang="en-US" sz="2800" b="1" dirty="0">
                <a:solidFill>
                  <a:schemeClr val="tx2"/>
                </a:solidFill>
              </a:rPr>
              <a:t>polyatomic ion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467600" cy="838200"/>
          </a:xfrm>
        </p:spPr>
        <p:txBody>
          <a:bodyPr/>
          <a:lstStyle/>
          <a:p>
            <a:r>
              <a:rPr lang="en-US" dirty="0" smtClean="0"/>
              <a:t>Ionic Compound Nomenclature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386763" cy="5429250"/>
          </a:xfrm>
        </p:spPr>
        <p:txBody>
          <a:bodyPr/>
          <a:lstStyle/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sz="2800" b="1"/>
              <a:t>Sodium Sulfate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sz="2800" b="1"/>
              <a:t>Na</a:t>
            </a:r>
            <a:r>
              <a:rPr lang="en-US" sz="2800" b="1" baseline="30000"/>
              <a:t>+</a:t>
            </a:r>
            <a:r>
              <a:rPr lang="en-US" sz="2800" b="1"/>
              <a:t>  and SO</a:t>
            </a:r>
            <a:r>
              <a:rPr lang="en-US" sz="2800" b="1" baseline="-25000"/>
              <a:t>4</a:t>
            </a:r>
            <a:r>
              <a:rPr lang="en-US" sz="2800" b="1"/>
              <a:t> </a:t>
            </a:r>
            <a:r>
              <a:rPr lang="en-US" sz="2800" b="1" baseline="30000"/>
              <a:t>-2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sz="2800" b="1"/>
              <a:t>Na</a:t>
            </a:r>
            <a:r>
              <a:rPr lang="en-US" sz="2800" b="1" baseline="-25000"/>
              <a:t>2</a:t>
            </a:r>
            <a:r>
              <a:rPr lang="en-US" sz="2800" b="1"/>
              <a:t>SO</a:t>
            </a:r>
            <a:r>
              <a:rPr lang="en-US" sz="2800" b="1" baseline="-25000"/>
              <a:t>4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endParaRPr lang="en-US" sz="2800" b="1"/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sz="2800" b="1"/>
              <a:t>Iron (III) hydroxide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sz="2800" b="1"/>
              <a:t>Fe</a:t>
            </a:r>
            <a:r>
              <a:rPr lang="en-US" sz="2800" b="1" baseline="30000"/>
              <a:t>+3</a:t>
            </a:r>
            <a:r>
              <a:rPr lang="en-US" sz="2800" b="1"/>
              <a:t> and OH</a:t>
            </a:r>
            <a:r>
              <a:rPr lang="en-US" sz="2800" b="1" baseline="30000"/>
              <a:t>-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sz="2800" b="1"/>
              <a:t>Fe(OH)</a:t>
            </a:r>
            <a:r>
              <a:rPr lang="en-US" sz="2800" b="1" baseline="-25000"/>
              <a:t>3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endParaRPr lang="en-US" sz="2800" b="1" baseline="-25000"/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sz="2800" b="1"/>
              <a:t>Ammonium carbonate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sz="2800" b="1"/>
              <a:t>NH</a:t>
            </a:r>
            <a:r>
              <a:rPr lang="en-US" sz="2800" b="1" baseline="-25000"/>
              <a:t>4</a:t>
            </a:r>
            <a:r>
              <a:rPr lang="en-US" sz="2800" b="1" baseline="30000"/>
              <a:t>+</a:t>
            </a:r>
            <a:r>
              <a:rPr lang="en-US" sz="2800" b="1"/>
              <a:t> and CO</a:t>
            </a:r>
            <a:r>
              <a:rPr lang="en-US" sz="2800" b="1" baseline="-25000"/>
              <a:t>3</a:t>
            </a:r>
            <a:r>
              <a:rPr lang="en-US" sz="2800" b="1"/>
              <a:t> </a:t>
            </a:r>
            <a:r>
              <a:rPr lang="en-US" sz="2800" b="1" baseline="30000"/>
              <a:t>–2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sz="2800" b="1"/>
              <a:t>(NH</a:t>
            </a:r>
            <a:r>
              <a:rPr lang="en-US" sz="2800" b="1" baseline="-25000"/>
              <a:t>4</a:t>
            </a:r>
            <a:r>
              <a:rPr lang="en-US" sz="2800" b="1"/>
              <a:t>)</a:t>
            </a:r>
            <a:r>
              <a:rPr lang="en-US" sz="2800" b="1" baseline="-25000"/>
              <a:t>2</a:t>
            </a:r>
            <a:r>
              <a:rPr lang="en-US" sz="2800" b="1"/>
              <a:t>CO</a:t>
            </a:r>
            <a:r>
              <a:rPr lang="en-US" sz="2800" b="1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Learning Check </a:t>
            </a:r>
            <a:endParaRPr 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b="1" dirty="0"/>
              <a:t>1.  aluminum nitrate </a:t>
            </a:r>
          </a:p>
          <a:p>
            <a:pPr>
              <a:buFontTx/>
              <a:buNone/>
            </a:pPr>
            <a:r>
              <a:rPr lang="en-US" sz="2800" b="1" dirty="0"/>
              <a:t> 	  </a:t>
            </a:r>
            <a:r>
              <a:rPr lang="en-US" sz="2800" b="1" dirty="0">
                <a:solidFill>
                  <a:schemeClr val="accent1"/>
                </a:solidFill>
              </a:rPr>
              <a:t>a)  AlNO</a:t>
            </a:r>
            <a:r>
              <a:rPr lang="en-US" sz="2800" b="1" baseline="-25000" dirty="0">
                <a:solidFill>
                  <a:schemeClr val="accent1"/>
                </a:solidFill>
              </a:rPr>
              <a:t>3          </a:t>
            </a:r>
            <a:r>
              <a:rPr lang="en-US" sz="2800" b="1" dirty="0">
                <a:solidFill>
                  <a:schemeClr val="accent1"/>
                </a:solidFill>
              </a:rPr>
              <a:t>b) Al(NO)</a:t>
            </a:r>
            <a:r>
              <a:rPr lang="en-US" sz="2800" b="1" baseline="-25000" dirty="0">
                <a:solidFill>
                  <a:schemeClr val="accent1"/>
                </a:solidFill>
              </a:rPr>
              <a:t>3</a:t>
            </a:r>
            <a:r>
              <a:rPr lang="en-US" sz="2800" b="1" dirty="0">
                <a:solidFill>
                  <a:schemeClr val="accent1"/>
                </a:solidFill>
              </a:rPr>
              <a:t>   	c)  Al(NO</a:t>
            </a:r>
            <a:r>
              <a:rPr lang="en-US" sz="2800" b="1" baseline="-25000" dirty="0">
                <a:solidFill>
                  <a:schemeClr val="accent1"/>
                </a:solidFill>
              </a:rPr>
              <a:t>3</a:t>
            </a:r>
            <a:r>
              <a:rPr lang="en-US" sz="2800" b="1" dirty="0">
                <a:solidFill>
                  <a:schemeClr val="accent1"/>
                </a:solidFill>
              </a:rPr>
              <a:t>)</a:t>
            </a:r>
            <a:r>
              <a:rPr lang="en-US" sz="2800" b="1" baseline="-25000" dirty="0">
                <a:solidFill>
                  <a:schemeClr val="accent1"/>
                </a:solidFill>
              </a:rPr>
              <a:t>3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/>
              <a:t>2.  copper(II) nitrate</a:t>
            </a:r>
          </a:p>
          <a:p>
            <a:pPr>
              <a:buFontTx/>
              <a:buNone/>
            </a:pPr>
            <a:r>
              <a:rPr lang="en-US" sz="2800" b="1" dirty="0"/>
              <a:t>	   </a:t>
            </a:r>
            <a:r>
              <a:rPr lang="en-US" sz="2800" b="1" dirty="0">
                <a:solidFill>
                  <a:schemeClr val="accent1"/>
                </a:solidFill>
              </a:rPr>
              <a:t>a) CuNO</a:t>
            </a:r>
            <a:r>
              <a:rPr lang="en-US" sz="2800" b="1" baseline="-25000" dirty="0">
                <a:solidFill>
                  <a:schemeClr val="accent1"/>
                </a:solidFill>
              </a:rPr>
              <a:t>3</a:t>
            </a:r>
            <a:r>
              <a:rPr lang="en-US" sz="2800" b="1" dirty="0">
                <a:solidFill>
                  <a:schemeClr val="accent1"/>
                </a:solidFill>
              </a:rPr>
              <a:t>	b) Cu(NO</a:t>
            </a:r>
            <a:r>
              <a:rPr lang="en-US" sz="2800" b="1" baseline="-25000" dirty="0">
                <a:solidFill>
                  <a:schemeClr val="accent1"/>
                </a:solidFill>
              </a:rPr>
              <a:t>3</a:t>
            </a:r>
            <a:r>
              <a:rPr lang="en-US" sz="2800" b="1" dirty="0">
                <a:solidFill>
                  <a:schemeClr val="accent1"/>
                </a:solidFill>
              </a:rPr>
              <a:t>)</a:t>
            </a:r>
            <a:r>
              <a:rPr lang="en-US" sz="2800" b="1" baseline="-25000" dirty="0">
                <a:solidFill>
                  <a:schemeClr val="accent1"/>
                </a:solidFill>
              </a:rPr>
              <a:t>2</a:t>
            </a:r>
            <a:r>
              <a:rPr lang="en-US" sz="2800" b="1" dirty="0">
                <a:solidFill>
                  <a:schemeClr val="accent1"/>
                </a:solidFill>
              </a:rPr>
              <a:t>	c)  Cu</a:t>
            </a:r>
            <a:r>
              <a:rPr lang="en-US" sz="2800" b="1" baseline="-25000" dirty="0">
                <a:solidFill>
                  <a:schemeClr val="accent1"/>
                </a:solidFill>
              </a:rPr>
              <a:t>2</a:t>
            </a:r>
            <a:r>
              <a:rPr lang="en-US" sz="2800" b="1" dirty="0">
                <a:solidFill>
                  <a:schemeClr val="accent1"/>
                </a:solidFill>
              </a:rPr>
              <a:t>(NO</a:t>
            </a:r>
            <a:r>
              <a:rPr lang="en-US" sz="2800" b="1" baseline="-25000" dirty="0">
                <a:solidFill>
                  <a:schemeClr val="accent1"/>
                </a:solidFill>
              </a:rPr>
              <a:t>3</a:t>
            </a:r>
            <a:r>
              <a:rPr lang="en-US" sz="2800" b="1" dirty="0">
                <a:solidFill>
                  <a:schemeClr val="accent1"/>
                </a:solidFill>
              </a:rPr>
              <a:t>)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/>
              <a:t>3.  Iron (III) hydroxide</a:t>
            </a:r>
          </a:p>
          <a:p>
            <a:pPr>
              <a:buFontTx/>
              <a:buNone/>
            </a:pPr>
            <a:endParaRPr lang="en-US" sz="2800" b="1" dirty="0" smtClean="0"/>
          </a:p>
          <a:p>
            <a:pPr>
              <a:buFontTx/>
              <a:buNone/>
            </a:pPr>
            <a:r>
              <a:rPr lang="en-US" sz="2800" b="1" dirty="0" smtClean="0"/>
              <a:t>4</a:t>
            </a:r>
            <a:r>
              <a:rPr lang="en-US" sz="2800" b="1" dirty="0"/>
              <a:t>.  Tin(IV) hydroxide</a:t>
            </a: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sz="3000" dirty="0"/>
          </a:p>
          <a:p>
            <a:endParaRPr lang="en-US" dirty="0"/>
          </a:p>
        </p:txBody>
      </p:sp>
      <p:pic>
        <p:nvPicPr>
          <p:cNvPr id="285700" name="APPLAUS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7" fill="hold"/>
                                        <p:tgtEl>
                                          <p:spTgt spid="285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570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Solution </a:t>
            </a: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b="1" dirty="0"/>
              <a:t>1.  aluminum nitrate </a:t>
            </a:r>
          </a:p>
          <a:p>
            <a:pPr>
              <a:buFontTx/>
              <a:buNone/>
            </a:pPr>
            <a:r>
              <a:rPr lang="en-US" sz="2800" b="1" dirty="0"/>
              <a:t> 	 	</a:t>
            </a:r>
            <a:r>
              <a:rPr lang="en-US" sz="2800" b="1" dirty="0">
                <a:solidFill>
                  <a:schemeClr val="accent1"/>
                </a:solidFill>
              </a:rPr>
              <a:t>c)  Al(NO</a:t>
            </a:r>
            <a:r>
              <a:rPr lang="en-US" sz="2800" b="1" baseline="-25000" dirty="0">
                <a:solidFill>
                  <a:schemeClr val="accent1"/>
                </a:solidFill>
              </a:rPr>
              <a:t>3</a:t>
            </a:r>
            <a:r>
              <a:rPr lang="en-US" sz="2800" b="1" dirty="0">
                <a:solidFill>
                  <a:schemeClr val="accent1"/>
                </a:solidFill>
              </a:rPr>
              <a:t>)</a:t>
            </a:r>
            <a:r>
              <a:rPr lang="en-US" sz="2800" b="1" baseline="-25000" dirty="0">
                <a:solidFill>
                  <a:schemeClr val="accent1"/>
                </a:solidFill>
              </a:rPr>
              <a:t>3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/>
              <a:t>2.  copper(II) nitrate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/>
              <a:t>	   </a:t>
            </a:r>
            <a:r>
              <a:rPr lang="en-US" sz="2800" b="1" dirty="0">
                <a:solidFill>
                  <a:schemeClr val="accent1"/>
                </a:solidFill>
              </a:rPr>
              <a:t>  	b) Cu(NO</a:t>
            </a:r>
            <a:r>
              <a:rPr lang="en-US" sz="2800" b="1" baseline="-25000" dirty="0">
                <a:solidFill>
                  <a:schemeClr val="accent1"/>
                </a:solidFill>
              </a:rPr>
              <a:t>3</a:t>
            </a:r>
            <a:r>
              <a:rPr lang="en-US" sz="2800" b="1" dirty="0">
                <a:solidFill>
                  <a:schemeClr val="accent1"/>
                </a:solidFill>
              </a:rPr>
              <a:t>)</a:t>
            </a:r>
            <a:r>
              <a:rPr lang="en-US" sz="2800" b="1" baseline="-25000" dirty="0">
                <a:solidFill>
                  <a:schemeClr val="accent1"/>
                </a:solidFill>
              </a:rPr>
              <a:t>2</a:t>
            </a:r>
            <a:r>
              <a:rPr lang="en-US" sz="2800" b="1" dirty="0">
                <a:solidFill>
                  <a:schemeClr val="accent1"/>
                </a:solidFill>
              </a:rPr>
              <a:t>	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/>
              <a:t>3.  Iron (III) hydroxide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b="1" dirty="0"/>
              <a:t>	   </a:t>
            </a:r>
            <a:r>
              <a:rPr lang="en-US" sz="2800" b="1" dirty="0">
                <a:solidFill>
                  <a:schemeClr val="accent1"/>
                </a:solidFill>
              </a:rPr>
              <a:t>		</a:t>
            </a:r>
            <a:endParaRPr lang="en-US" sz="2800" b="1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/>
              <a:t>4.  Tin(IV) hydroxide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</a:t>
            </a:r>
            <a:endParaRPr lang="en-US" sz="3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/>
              <a:t>Naming </a:t>
            </a:r>
            <a:r>
              <a:rPr lang="en-US" sz="3600" b="1" dirty="0" smtClean="0"/>
              <a:t>Ionic Compounds</a:t>
            </a:r>
            <a:endParaRPr lang="en-US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4800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66FF33"/>
              </a:buClr>
              <a:buFont typeface="Wingdings" panose="05000000000000000000" pitchFamily="2" charset="2"/>
              <a:buChar char="l"/>
            </a:pPr>
            <a:r>
              <a:rPr lang="en-US" sz="3000" b="1" dirty="0" smtClean="0"/>
              <a:t>If it contains 3 or more elements, there </a:t>
            </a:r>
            <a:r>
              <a:rPr lang="en-US" sz="3000" b="1" dirty="0"/>
              <a:t>MUST be at least one </a:t>
            </a:r>
            <a:r>
              <a:rPr lang="en-US" sz="3000" b="1" dirty="0">
                <a:solidFill>
                  <a:schemeClr val="accent1"/>
                </a:solidFill>
              </a:rPr>
              <a:t>polyatomic ion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sz="3000" b="1" dirty="0">
                <a:solidFill>
                  <a:schemeClr val="accent1"/>
                </a:solidFill>
              </a:rPr>
              <a:t>		(it helps to circle the ions</a:t>
            </a:r>
            <a:r>
              <a:rPr lang="en-US" sz="3000" b="1" dirty="0" smtClean="0">
                <a:solidFill>
                  <a:schemeClr val="accent1"/>
                </a:solidFill>
              </a:rPr>
              <a:t>)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endParaRPr lang="en-US" sz="3000" b="1" dirty="0">
              <a:solidFill>
                <a:schemeClr val="accent1"/>
              </a:solidFill>
            </a:endParaRP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l"/>
            </a:pPr>
            <a:r>
              <a:rPr lang="en-US" sz="3000" b="1" dirty="0"/>
              <a:t>Examples: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sz="3000" b="1" dirty="0"/>
              <a:t>	Na</a:t>
            </a:r>
            <a:r>
              <a:rPr lang="en-US" sz="3000" b="1" dirty="0">
                <a:solidFill>
                  <a:schemeClr val="accent1"/>
                </a:solidFill>
              </a:rPr>
              <a:t>NO</a:t>
            </a:r>
            <a:r>
              <a:rPr lang="en-US" sz="3000" b="1" baseline="-25000" dirty="0">
                <a:solidFill>
                  <a:schemeClr val="accent1"/>
                </a:solidFill>
              </a:rPr>
              <a:t>3	</a:t>
            </a:r>
            <a:r>
              <a:rPr lang="en-US" sz="3000" b="1" baseline="-25000" dirty="0" smtClean="0">
                <a:solidFill>
                  <a:schemeClr val="accent1"/>
                </a:solidFill>
              </a:rPr>
              <a:t>	</a:t>
            </a:r>
            <a:r>
              <a:rPr lang="en-US" sz="3000" b="1" dirty="0" smtClean="0"/>
              <a:t>Sodium </a:t>
            </a:r>
            <a:r>
              <a:rPr lang="en-US" sz="3000" b="1" dirty="0">
                <a:solidFill>
                  <a:schemeClr val="accent1"/>
                </a:solidFill>
              </a:rPr>
              <a:t>nitrate</a:t>
            </a:r>
            <a:endParaRPr lang="en-US" sz="3000" b="1" dirty="0"/>
          </a:p>
          <a:p>
            <a:pPr>
              <a:lnSpc>
                <a:spcPct val="13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sz="3000" b="1" dirty="0"/>
              <a:t>	K</a:t>
            </a:r>
            <a:r>
              <a:rPr lang="en-US" sz="3000" b="1" baseline="-25000" dirty="0"/>
              <a:t>2</a:t>
            </a:r>
            <a:r>
              <a:rPr lang="en-US" sz="3000" b="1" dirty="0">
                <a:solidFill>
                  <a:schemeClr val="accent1"/>
                </a:solidFill>
              </a:rPr>
              <a:t>SO</a:t>
            </a:r>
            <a:r>
              <a:rPr lang="en-US" sz="3000" b="1" baseline="-25000" dirty="0">
                <a:solidFill>
                  <a:schemeClr val="accent1"/>
                </a:solidFill>
              </a:rPr>
              <a:t>4</a:t>
            </a:r>
            <a:r>
              <a:rPr lang="en-US" sz="3000" b="1" baseline="-25000" dirty="0">
                <a:solidFill>
                  <a:srgbClr val="99FF33"/>
                </a:solidFill>
              </a:rPr>
              <a:t>		</a:t>
            </a:r>
            <a:r>
              <a:rPr lang="en-US" sz="3000" b="1" baseline="-25000" dirty="0" smtClean="0">
                <a:solidFill>
                  <a:srgbClr val="99FF33"/>
                </a:solidFill>
              </a:rPr>
              <a:t>	</a:t>
            </a:r>
            <a:r>
              <a:rPr lang="en-US" sz="3000" b="1" dirty="0" smtClean="0"/>
              <a:t>Potassium </a:t>
            </a:r>
            <a:r>
              <a:rPr lang="en-US" sz="3000" b="1" dirty="0">
                <a:solidFill>
                  <a:schemeClr val="accent1"/>
                </a:solidFill>
              </a:rPr>
              <a:t>sulfate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sz="3000" b="1" dirty="0">
                <a:solidFill>
                  <a:srgbClr val="99FF33"/>
                </a:solidFill>
              </a:rPr>
              <a:t>	</a:t>
            </a:r>
            <a:r>
              <a:rPr lang="en-US" sz="3000" b="1" dirty="0"/>
              <a:t>Al</a:t>
            </a:r>
            <a:r>
              <a:rPr lang="en-US" sz="3000" b="1" dirty="0">
                <a:solidFill>
                  <a:schemeClr val="accent1"/>
                </a:solidFill>
              </a:rPr>
              <a:t>(HCO</a:t>
            </a:r>
            <a:r>
              <a:rPr lang="en-US" sz="3000" b="1" baseline="-25000" dirty="0">
                <a:solidFill>
                  <a:schemeClr val="accent1"/>
                </a:solidFill>
              </a:rPr>
              <a:t>3</a:t>
            </a:r>
            <a:r>
              <a:rPr lang="en-US" sz="3000" b="1" dirty="0">
                <a:solidFill>
                  <a:schemeClr val="accent1"/>
                </a:solidFill>
              </a:rPr>
              <a:t>)</a:t>
            </a:r>
            <a:r>
              <a:rPr lang="en-US" sz="3000" b="1" baseline="-25000" dirty="0">
                <a:solidFill>
                  <a:schemeClr val="accent1"/>
                </a:solidFill>
              </a:rPr>
              <a:t>3</a:t>
            </a:r>
            <a:r>
              <a:rPr lang="en-US" sz="3000" b="1" baseline="-25000">
                <a:solidFill>
                  <a:srgbClr val="99FF33"/>
                </a:solidFill>
              </a:rPr>
              <a:t>	</a:t>
            </a:r>
            <a:r>
              <a:rPr lang="en-US" sz="3000" b="1" baseline="-25000" smtClean="0">
                <a:solidFill>
                  <a:srgbClr val="99FF33"/>
                </a:solidFill>
              </a:rPr>
              <a:t>	</a:t>
            </a:r>
            <a:r>
              <a:rPr lang="en-US" sz="3000" b="1" smtClean="0"/>
              <a:t>Aluminum</a:t>
            </a:r>
            <a:r>
              <a:rPr lang="en-US" sz="3000" b="1" smtClean="0">
                <a:solidFill>
                  <a:srgbClr val="99FF33"/>
                </a:solidFill>
              </a:rPr>
              <a:t> </a:t>
            </a:r>
            <a:r>
              <a:rPr lang="en-US" sz="3000" b="1" dirty="0">
                <a:solidFill>
                  <a:schemeClr val="accent1"/>
                </a:solidFill>
              </a:rPr>
              <a:t>bicarbonate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sz="3000" b="1" dirty="0">
                <a:solidFill>
                  <a:srgbClr val="99FF33"/>
                </a:solidFill>
              </a:rPr>
              <a:t>				</a:t>
            </a:r>
            <a:r>
              <a:rPr lang="en-US" sz="3000" b="1" dirty="0">
                <a:solidFill>
                  <a:schemeClr val="accent1"/>
                </a:solidFill>
              </a:rPr>
              <a:t>or</a:t>
            </a:r>
            <a:r>
              <a:rPr lang="en-US" sz="3000" b="1" dirty="0">
                <a:solidFill>
                  <a:srgbClr val="99FF33"/>
                </a:solidFill>
              </a:rPr>
              <a:t> 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sz="3000" b="1" dirty="0"/>
              <a:t>				Aluminum</a:t>
            </a:r>
            <a:r>
              <a:rPr lang="en-US" sz="3000" b="1" dirty="0">
                <a:solidFill>
                  <a:srgbClr val="99FF33"/>
                </a:solidFill>
              </a:rPr>
              <a:t> </a:t>
            </a:r>
            <a:r>
              <a:rPr lang="en-US" sz="3000" b="1" dirty="0">
                <a:solidFill>
                  <a:schemeClr val="accent1"/>
                </a:solidFill>
              </a:rPr>
              <a:t>hydrogen </a:t>
            </a:r>
            <a:r>
              <a:rPr lang="en-US" sz="3000" b="1" dirty="0" smtClean="0">
                <a:solidFill>
                  <a:schemeClr val="accent1"/>
                </a:solidFill>
              </a:rPr>
              <a:t>carbonate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Learning Check </a:t>
            </a:r>
            <a:endParaRPr 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Match each set with the correct name:</a:t>
            </a:r>
          </a:p>
          <a:p>
            <a:pPr>
              <a:buFontTx/>
              <a:buNone/>
            </a:pPr>
            <a:r>
              <a:rPr lang="en-US" sz="2800" b="1" dirty="0"/>
              <a:t>1.</a:t>
            </a:r>
            <a:r>
              <a:rPr lang="en-US" sz="2800" dirty="0"/>
              <a:t>     	</a:t>
            </a:r>
            <a:r>
              <a:rPr lang="en-US" sz="2800" b="1" dirty="0"/>
              <a:t>Na</a:t>
            </a:r>
            <a:r>
              <a:rPr lang="en-US" sz="2800" b="1" baseline="-25000" dirty="0"/>
              <a:t>2</a:t>
            </a:r>
            <a:r>
              <a:rPr lang="en-US" sz="2800" b="1" dirty="0"/>
              <a:t>CO</a:t>
            </a:r>
            <a:r>
              <a:rPr lang="en-US" sz="2800" b="1" baseline="-25000" dirty="0"/>
              <a:t>3</a:t>
            </a:r>
            <a:r>
              <a:rPr lang="en-US" sz="2800" b="1" dirty="0"/>
              <a:t>		</a:t>
            </a:r>
            <a:r>
              <a:rPr lang="en-US" sz="2800" b="1" dirty="0">
                <a:solidFill>
                  <a:schemeClr val="accent1"/>
                </a:solidFill>
              </a:rPr>
              <a:t>a)   magnesium sulfite</a:t>
            </a:r>
            <a:r>
              <a:rPr lang="en-US" sz="2800" b="1" dirty="0"/>
              <a:t> </a:t>
            </a:r>
          </a:p>
          <a:p>
            <a:pPr>
              <a:buFontTx/>
              <a:buNone/>
            </a:pPr>
            <a:r>
              <a:rPr lang="en-US" sz="2800" b="1" dirty="0"/>
              <a:t>		MgSO</a:t>
            </a:r>
            <a:r>
              <a:rPr lang="en-US" sz="2800" b="1" baseline="-25000" dirty="0"/>
              <a:t>3</a:t>
            </a:r>
            <a:r>
              <a:rPr lang="en-US" sz="2800" b="1" dirty="0"/>
              <a:t>		</a:t>
            </a:r>
            <a:r>
              <a:rPr lang="en-US" sz="2800" b="1" dirty="0">
                <a:solidFill>
                  <a:schemeClr val="accent1"/>
                </a:solidFill>
              </a:rPr>
              <a:t>b)   magnesium sulfate</a:t>
            </a: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		MgSO</a:t>
            </a:r>
            <a:r>
              <a:rPr lang="en-US" sz="2800" b="1" baseline="-25000" dirty="0"/>
              <a:t>4</a:t>
            </a:r>
            <a:r>
              <a:rPr lang="en-US" sz="2800" b="1" dirty="0"/>
              <a:t>		</a:t>
            </a:r>
            <a:r>
              <a:rPr lang="en-US" sz="2800" b="1" dirty="0">
                <a:solidFill>
                  <a:schemeClr val="accent1"/>
                </a:solidFill>
              </a:rPr>
              <a:t>c)   sodium carbonate </a:t>
            </a:r>
            <a:r>
              <a:rPr lang="en-US" sz="2800" b="1" dirty="0"/>
              <a:t>	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800" b="1" dirty="0"/>
              <a:t>2 .	</a:t>
            </a:r>
            <a:r>
              <a:rPr lang="en-US" sz="2800" b="1" dirty="0" err="1"/>
              <a:t>Ca</a:t>
            </a:r>
            <a:r>
              <a:rPr lang="en-US" sz="2800" b="1" dirty="0"/>
              <a:t>(HCO</a:t>
            </a:r>
            <a:r>
              <a:rPr lang="en-US" sz="2800" b="1" baseline="-25000" dirty="0"/>
              <a:t>3</a:t>
            </a:r>
            <a:r>
              <a:rPr lang="en-US" sz="2800" b="1" dirty="0"/>
              <a:t>)</a:t>
            </a:r>
            <a:r>
              <a:rPr lang="en-US" sz="2800" b="1" baseline="-25000" dirty="0"/>
              <a:t>2</a:t>
            </a:r>
            <a:r>
              <a:rPr lang="en-US" sz="2800" b="1" dirty="0"/>
              <a:t>		</a:t>
            </a:r>
            <a:r>
              <a:rPr lang="en-US" sz="2800" b="1" dirty="0">
                <a:solidFill>
                  <a:schemeClr val="accent1"/>
                </a:solidFill>
              </a:rPr>
              <a:t>a) calcium carbonate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800" b="1" dirty="0"/>
              <a:t>	     	CaCO</a:t>
            </a:r>
            <a:r>
              <a:rPr lang="en-US" sz="2800" b="1" baseline="-25000" dirty="0"/>
              <a:t>3</a:t>
            </a:r>
            <a:r>
              <a:rPr lang="en-US" sz="2800" b="1" dirty="0"/>
              <a:t>		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)   calcium phosphate</a:t>
            </a: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	     	Ca</a:t>
            </a:r>
            <a:r>
              <a:rPr lang="en-US" sz="2800" b="1" baseline="-25000" dirty="0"/>
              <a:t>3</a:t>
            </a:r>
            <a:r>
              <a:rPr lang="en-US" sz="2800" b="1" dirty="0"/>
              <a:t>(PO</a:t>
            </a:r>
            <a:r>
              <a:rPr lang="en-US" sz="2800" b="1" baseline="-25000" dirty="0"/>
              <a:t>4</a:t>
            </a:r>
            <a:r>
              <a:rPr lang="en-US" sz="2800" b="1" dirty="0"/>
              <a:t>)</a:t>
            </a:r>
            <a:r>
              <a:rPr lang="en-US" sz="2800" b="1" baseline="-25000" dirty="0"/>
              <a:t>2 		</a:t>
            </a:r>
            <a:r>
              <a:rPr lang="en-US" sz="2800" b="1" dirty="0">
                <a:solidFill>
                  <a:schemeClr val="accent1"/>
                </a:solidFill>
              </a:rPr>
              <a:t>c)   calcium bicarbonate</a:t>
            </a:r>
            <a:endParaRPr lang="en-US" sz="3000" b="1" dirty="0"/>
          </a:p>
        </p:txBody>
      </p:sp>
      <p:pic>
        <p:nvPicPr>
          <p:cNvPr id="2836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TRMGL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" fill="hold"/>
                                        <p:tgtEl>
                                          <p:spTgt spid="283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365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4876800" y="609600"/>
            <a:ext cx="3429000" cy="16764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+ </a:t>
            </a:r>
          </a:p>
          <a:p>
            <a:pPr algn="ctr" eaLnBrk="0" hangingPunct="0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ANION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COMPOUND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724400" y="3810000"/>
            <a:ext cx="3886200" cy="20574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 neutral compound </a:t>
            </a:r>
          </a:p>
          <a:p>
            <a:pPr algn="ctr" eaLnBrk="0" hangingPunct="0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requires</a:t>
            </a:r>
          </a:p>
          <a:p>
            <a:pPr algn="ctr" eaLnBrk="0" hangingPunct="0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 equal number of + </a:t>
            </a:r>
          </a:p>
          <a:p>
            <a:pPr algn="ctr" eaLnBrk="0" hangingPunct="0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and - charges.</a:t>
            </a:r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3886200" cy="1981200"/>
          </a:xfrm>
          <a:noFill/>
          <a:ln/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normAutofit/>
          </a:bodyPr>
          <a:lstStyle/>
          <a:p>
            <a:r>
              <a:rPr lang="en-US" altLang="en-US" sz="4400">
                <a:solidFill>
                  <a:srgbClr val="EF9100"/>
                </a:solidFill>
                <a:latin typeface="Comic Sans MS" panose="030F0702030302020204" pitchFamily="66" charset="0"/>
              </a:rPr>
              <a:t>COMPOUNDS FORMED FROM IONS</a:t>
            </a:r>
            <a:endParaRPr lang="en-US" altLang="en-US" sz="4800">
              <a:solidFill>
                <a:srgbClr val="EF9100"/>
              </a:solidFill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idx="1"/>
          </p:nvPr>
        </p:nvSpPr>
        <p:spPr>
          <a:xfrm>
            <a:off x="4648200" y="2667000"/>
            <a:ext cx="41148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70000" lnSpcReduction="20000"/>
          </a:bodyPr>
          <a:lstStyle/>
          <a:p>
            <a:pPr marL="285750" indent="-285750">
              <a:lnSpc>
                <a:spcPct val="80000"/>
              </a:lnSpc>
              <a:buFontTx/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40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+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altLang="en-US" sz="40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endParaRPr lang="en-US" alt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285750" indent="-285750">
              <a:lnSpc>
                <a:spcPct val="80000"/>
              </a:lnSpc>
              <a:buFontTx/>
              <a:buNone/>
            </a:pPr>
            <a:endParaRPr lang="en-US" alt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088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95550"/>
            <a:ext cx="4000500" cy="353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315200" y="1447800"/>
            <a:ext cx="533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19800" y="28194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nimBg="1" autoUpdateAnimBg="0"/>
      <p:bldP spid="250883" grpId="0" animBg="1" autoUpdateAnimBg="0"/>
      <p:bldP spid="25088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Solution </a:t>
            </a:r>
            <a:endParaRPr 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3657600" cy="4572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b="1" dirty="0"/>
              <a:t>1.</a:t>
            </a:r>
            <a:r>
              <a:rPr lang="en-US" sz="2800" dirty="0"/>
              <a:t>    	</a:t>
            </a:r>
            <a:r>
              <a:rPr lang="en-US" sz="2800" b="1" dirty="0"/>
              <a:t>Na</a:t>
            </a:r>
            <a:r>
              <a:rPr lang="en-US" sz="2800" b="1" baseline="-25000" dirty="0"/>
              <a:t>2</a:t>
            </a:r>
            <a:r>
              <a:rPr lang="en-US" sz="2800" b="1" dirty="0"/>
              <a:t>CO</a:t>
            </a:r>
            <a:r>
              <a:rPr lang="en-US" sz="2800" b="1" baseline="-25000" dirty="0"/>
              <a:t>3</a:t>
            </a:r>
            <a:r>
              <a:rPr lang="en-US" sz="2800" b="1" dirty="0"/>
              <a:t>		MgSO</a:t>
            </a:r>
            <a:r>
              <a:rPr lang="en-US" sz="2800" b="1" baseline="-25000" dirty="0"/>
              <a:t>3</a:t>
            </a:r>
            <a:r>
              <a:rPr lang="en-US" sz="2800" b="1" dirty="0"/>
              <a:t>		MgSO</a:t>
            </a:r>
            <a:r>
              <a:rPr lang="en-US" sz="2800" b="1" baseline="-25000" dirty="0"/>
              <a:t>4</a:t>
            </a:r>
            <a:r>
              <a:rPr lang="en-US" sz="2800" b="1" dirty="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100000"/>
              </a:lnSpc>
              <a:buFontTx/>
              <a:buNone/>
            </a:pPr>
            <a:r>
              <a:rPr lang="en-US" sz="2800" b="1" dirty="0"/>
              <a:t>2.	</a:t>
            </a:r>
            <a:r>
              <a:rPr lang="en-US" sz="2800" b="1" dirty="0" err="1" smtClean="0"/>
              <a:t>Ca</a:t>
            </a:r>
            <a:r>
              <a:rPr lang="en-US" sz="2800" b="1" dirty="0" smtClean="0"/>
              <a:t>(HCO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)</a:t>
            </a:r>
            <a:r>
              <a:rPr lang="en-US" sz="2800" b="1" baseline="-25000" dirty="0" smtClean="0"/>
              <a:t>2</a:t>
            </a:r>
            <a:r>
              <a:rPr lang="en-US" sz="2800" b="1" dirty="0"/>
              <a:t>	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800" b="1" dirty="0"/>
              <a:t>	     	</a:t>
            </a:r>
            <a:r>
              <a:rPr lang="en-US" sz="2800" b="1" dirty="0" smtClean="0"/>
              <a:t>CaCO</a:t>
            </a:r>
            <a:r>
              <a:rPr lang="en-US" sz="2800" b="1" baseline="-25000" dirty="0" smtClean="0"/>
              <a:t>3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800" b="1" baseline="-25000" dirty="0"/>
              <a:t>	</a:t>
            </a:r>
            <a:r>
              <a:rPr lang="en-US" sz="2800" b="1" baseline="-25000" dirty="0" smtClean="0"/>
              <a:t>	</a:t>
            </a:r>
            <a:r>
              <a:rPr lang="en-US" sz="2800" b="1" dirty="0" smtClean="0"/>
              <a:t>Ca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(PO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)</a:t>
            </a:r>
            <a:r>
              <a:rPr lang="en-US" sz="2800" b="1" baseline="-25000" dirty="0" smtClean="0"/>
              <a:t>2 </a:t>
            </a:r>
            <a:r>
              <a:rPr lang="en-US" sz="2800" b="1" baseline="-25000" dirty="0"/>
              <a:t>		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3886200" y="2286000"/>
            <a:ext cx="472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chemeClr val="accent1"/>
                </a:solidFill>
              </a:rPr>
              <a:t>c)  sodium carbonate</a:t>
            </a:r>
          </a:p>
          <a:p>
            <a:pPr>
              <a:buFontTx/>
              <a:buAutoNum type="alphaLcParenR"/>
            </a:pPr>
            <a:r>
              <a:rPr lang="en-US" sz="2800" b="1">
                <a:solidFill>
                  <a:schemeClr val="accent1"/>
                </a:solidFill>
              </a:rPr>
              <a:t>magnesium sulfite</a:t>
            </a:r>
            <a:r>
              <a:rPr lang="en-US" sz="2800"/>
              <a:t> </a:t>
            </a:r>
          </a:p>
          <a:p>
            <a:pPr>
              <a:buFontTx/>
              <a:buAutoNum type="alphaLcParenR"/>
            </a:pPr>
            <a:r>
              <a:rPr lang="en-US" sz="2800" b="1">
                <a:solidFill>
                  <a:schemeClr val="accent1"/>
                </a:solidFill>
              </a:rPr>
              <a:t>magnesium sulfate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3962400" y="4692650"/>
            <a:ext cx="40846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 startAt="3"/>
            </a:pPr>
            <a:r>
              <a:rPr lang="en-US" sz="2800" b="1">
                <a:solidFill>
                  <a:schemeClr val="accent1"/>
                </a:solidFill>
              </a:rPr>
              <a:t>calcium bicarbonate</a:t>
            </a:r>
          </a:p>
          <a:p>
            <a:pPr>
              <a:buFontTx/>
              <a:buAutoNum type="alphaLcParenR"/>
            </a:pPr>
            <a:r>
              <a:rPr lang="en-US" sz="2800" b="1">
                <a:solidFill>
                  <a:schemeClr val="accent1"/>
                </a:solidFill>
              </a:rPr>
              <a:t>calcium carbonate</a:t>
            </a:r>
          </a:p>
          <a:p>
            <a:r>
              <a:rPr lang="en-US" sz="2800" b="1">
                <a:solidFill>
                  <a:schemeClr val="accent1"/>
                </a:solidFill>
              </a:rPr>
              <a:t>b)  calcium phosphate</a:t>
            </a:r>
            <a:endParaRPr lang="en-US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84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84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84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9144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Mixed Practice!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267200" cy="5257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dirty="0"/>
              <a:t>Name the following: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Na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CaCO</a:t>
            </a:r>
            <a:r>
              <a:rPr lang="en-US" sz="3600" baseline="-25000" dirty="0"/>
              <a:t>3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PbS</a:t>
            </a:r>
            <a:r>
              <a:rPr lang="en-US" sz="3600" baseline="-25000" dirty="0"/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Sn</a:t>
            </a:r>
            <a:r>
              <a:rPr lang="en-US" sz="3600" baseline="-25000" dirty="0"/>
              <a:t>3</a:t>
            </a:r>
            <a:r>
              <a:rPr lang="en-US" sz="3600" dirty="0"/>
              <a:t>N</a:t>
            </a:r>
            <a:r>
              <a:rPr lang="en-US" sz="3600" baseline="-25000" dirty="0"/>
              <a:t>2 </a:t>
            </a:r>
            <a:endParaRPr lang="en-US" sz="3600" dirty="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Cu</a:t>
            </a:r>
            <a:r>
              <a:rPr lang="en-US" sz="3600" baseline="-25000" dirty="0"/>
              <a:t>3</a:t>
            </a:r>
            <a:r>
              <a:rPr lang="en-US" sz="3600" dirty="0"/>
              <a:t>PO</a:t>
            </a:r>
            <a:r>
              <a:rPr lang="en-US" sz="3600" baseline="-25000" dirty="0"/>
              <a:t>4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HgF</a:t>
            </a:r>
            <a:r>
              <a:rPr lang="en-US" sz="3600" baseline="-25000" dirty="0"/>
              <a:t>2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en-US" dirty="0"/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4507345" y="1550493"/>
            <a:ext cx="4648200" cy="462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/>
              <a:t>Write formulas for the following:</a:t>
            </a:r>
            <a:endParaRPr lang="en-US" sz="3200" dirty="0"/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3200" dirty="0"/>
              <a:t>Sodium oxide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3200" dirty="0"/>
              <a:t>Calcium carbonate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3200" dirty="0"/>
              <a:t>Lead (IV) sulfide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3200" dirty="0"/>
              <a:t>Tin (II) nitride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3200" dirty="0"/>
              <a:t>Copper (I) phosphate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3200" dirty="0"/>
              <a:t>Mercury (II) fluoride</a:t>
            </a:r>
          </a:p>
        </p:txBody>
      </p:sp>
      <p:pic>
        <p:nvPicPr>
          <p:cNvPr id="31232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tsPla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2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12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232" fill="hold"/>
                                        <p:tgtEl>
                                          <p:spTgt spid="312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32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Mixed Up… The Other Way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4876800" cy="5410200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n-US" sz="3600" dirty="0"/>
              <a:t>Write the formula: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Copper (II) chlorate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Calcium nitride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Aluminum carbonate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Potassium bromide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Barium fluoride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3600" dirty="0"/>
              <a:t>Cesium hydroxide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6248400" y="1752600"/>
            <a:ext cx="2667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600" dirty="0" smtClean="0"/>
              <a:t>Cu(ClO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  <a:p>
            <a:pPr>
              <a:spcBef>
                <a:spcPct val="20000"/>
              </a:spcBef>
            </a:pPr>
            <a:r>
              <a:rPr lang="en-US" sz="3600" dirty="0"/>
              <a:t>Ca</a:t>
            </a:r>
            <a:r>
              <a:rPr lang="en-US" sz="3600" baseline="-25000" dirty="0"/>
              <a:t>3</a:t>
            </a:r>
            <a:r>
              <a:rPr lang="en-US" sz="3600" dirty="0"/>
              <a:t>N</a:t>
            </a:r>
            <a:r>
              <a:rPr lang="en-US" sz="3600" baseline="-25000" dirty="0"/>
              <a:t>2</a:t>
            </a:r>
          </a:p>
          <a:p>
            <a:pPr>
              <a:spcBef>
                <a:spcPct val="20000"/>
              </a:spcBef>
            </a:pPr>
            <a:r>
              <a:rPr lang="en-US" sz="3600" dirty="0"/>
              <a:t>Al</a:t>
            </a:r>
            <a:r>
              <a:rPr lang="en-US" sz="3600" baseline="-25000" dirty="0"/>
              <a:t>2</a:t>
            </a:r>
            <a:r>
              <a:rPr lang="en-US" sz="3600" dirty="0"/>
              <a:t>(CO</a:t>
            </a:r>
            <a:r>
              <a:rPr lang="en-US" sz="3600" baseline="-25000" dirty="0"/>
              <a:t>3</a:t>
            </a:r>
            <a:r>
              <a:rPr lang="en-US" sz="3600" dirty="0"/>
              <a:t>)</a:t>
            </a:r>
            <a:r>
              <a:rPr lang="en-US" sz="3600" baseline="-25000" dirty="0"/>
              <a:t>3</a:t>
            </a:r>
          </a:p>
          <a:p>
            <a:pPr>
              <a:spcBef>
                <a:spcPct val="20000"/>
              </a:spcBef>
            </a:pPr>
            <a:r>
              <a:rPr lang="en-US" sz="3600" dirty="0" err="1"/>
              <a:t>KBr</a:t>
            </a:r>
            <a:endParaRPr lang="en-US" sz="3600" dirty="0"/>
          </a:p>
          <a:p>
            <a:pPr>
              <a:spcBef>
                <a:spcPct val="20000"/>
              </a:spcBef>
            </a:pPr>
            <a:r>
              <a:rPr lang="en-US" sz="3600" dirty="0"/>
              <a:t>BaF</a:t>
            </a:r>
            <a:r>
              <a:rPr lang="en-US" sz="3600" baseline="-25000" dirty="0"/>
              <a:t>2</a:t>
            </a:r>
          </a:p>
          <a:p>
            <a:pPr>
              <a:spcBef>
                <a:spcPct val="20000"/>
              </a:spcBef>
            </a:pPr>
            <a:r>
              <a:rPr lang="en-US" sz="3600" dirty="0" err="1" smtClean="0"/>
              <a:t>CsOH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3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3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altLang="en-US" sz="4400">
                <a:solidFill>
                  <a:schemeClr val="folHlink"/>
                </a:solidFill>
                <a:latin typeface="Comic Sans MS" panose="030F0702030302020204" pitchFamily="66" charset="0"/>
              </a:rPr>
              <a:t>Naming Molecular Compounds</a:t>
            </a:r>
            <a:endParaRPr lang="en-US" altLang="en-US">
              <a:solidFill>
                <a:schemeClr val="folHlink"/>
              </a:solidFill>
            </a:endParaRPr>
          </a:p>
        </p:txBody>
      </p:sp>
      <p:pic>
        <p:nvPicPr>
          <p:cNvPr id="2549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312988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2"/>
                </a:solidFill>
              </a:rPr>
              <a:t>CH</a:t>
            </a:r>
            <a:r>
              <a:rPr lang="en-US" altLang="en-US" sz="2000" b="1" baseline="-25000">
                <a:solidFill>
                  <a:schemeClr val="tx2"/>
                </a:solidFill>
              </a:rPr>
              <a:t>4 </a:t>
            </a:r>
            <a:r>
              <a:rPr lang="en-US" altLang="en-US" sz="2000" b="1">
                <a:solidFill>
                  <a:schemeClr val="tx2"/>
                </a:solidFill>
              </a:rPr>
              <a:t>methane</a:t>
            </a:r>
            <a:endParaRPr lang="en-US" altLang="en-US" sz="1600" b="1">
              <a:solidFill>
                <a:schemeClr val="hlink"/>
              </a:solidFill>
            </a:endParaRP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0574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4724400" y="308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1400" b="1">
              <a:solidFill>
                <a:schemeClr val="hlink"/>
              </a:solidFill>
            </a:endParaRPr>
          </a:p>
        </p:txBody>
      </p:sp>
      <p:pic>
        <p:nvPicPr>
          <p:cNvPr id="25498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14478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3124200" y="5410200"/>
            <a:ext cx="221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BCl</a:t>
            </a:r>
            <a:r>
              <a:rPr lang="en-US" altLang="en-US" sz="2000" b="1" baseline="-25000"/>
              <a:t>3</a:t>
            </a:r>
            <a:r>
              <a:rPr lang="en-US" altLang="en-US" sz="2000" b="1"/>
              <a:t>  </a:t>
            </a:r>
            <a:br>
              <a:rPr lang="en-US" altLang="en-US" sz="2000" b="1"/>
            </a:br>
            <a:r>
              <a:rPr lang="en-US" altLang="en-US" sz="2000" b="1"/>
              <a:t>boron trichloride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3213100" y="2743200"/>
            <a:ext cx="271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CO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   Carbon dioxide</a:t>
            </a:r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5965825" y="1752600"/>
            <a:ext cx="2568575" cy="18002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/>
              <a:t>All are formed from two or more nonmetals. </a:t>
            </a:r>
            <a:r>
              <a:rPr lang="en-US" altLang="en-US" sz="1800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5943600" y="3733800"/>
            <a:ext cx="2743200" cy="265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i="1"/>
              <a:t>Ionic</a:t>
            </a:r>
            <a:r>
              <a:rPr lang="en-US" altLang="en-US" sz="2800" b="1"/>
              <a:t> compounds generally involve a metal and nonmetal </a:t>
            </a:r>
          </a:p>
          <a:p>
            <a:pPr eaLnBrk="0" hangingPunct="0"/>
            <a:r>
              <a:rPr lang="en-US" altLang="en-US" sz="2800" b="1"/>
              <a:t>(NaCl)</a:t>
            </a:r>
          </a:p>
        </p:txBody>
      </p:sp>
      <p:graphicFrame>
        <p:nvGraphicFramePr>
          <p:cNvPr id="254988" name="Object 12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533400" y="3657600"/>
          <a:ext cx="2239963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4" name="QuickTime Movie" r:id="rId8" imgW="1890215" imgH="1570213" progId="PlayerFrameClass">
                  <p:embed/>
                </p:oleObj>
              </mc:Choice>
              <mc:Fallback>
                <p:oleObj name="QuickTime Movie" r:id="rId8" imgW="1890215" imgH="1570213" progId="PlayerFrameClass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2239963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6" grpId="0" animBg="1" autoUpdateAnimBg="0"/>
      <p:bldP spid="25498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424863" cy="790575"/>
          </a:xfrm>
        </p:spPr>
        <p:txBody>
          <a:bodyPr>
            <a:normAutofit fontScale="90000"/>
          </a:bodyPr>
          <a:lstStyle/>
          <a:p>
            <a:r>
              <a:rPr lang="en-US" sz="3600"/>
              <a:t>Molecular (Covalent) Nomenclature</a:t>
            </a:r>
            <a:br>
              <a:rPr lang="en-US" sz="3600"/>
            </a:br>
            <a:r>
              <a:rPr lang="en-US" sz="3600"/>
              <a:t>for two </a:t>
            </a:r>
            <a:r>
              <a:rPr lang="en-US" sz="3600">
                <a:solidFill>
                  <a:schemeClr val="folHlink"/>
                </a:solidFill>
              </a:rPr>
              <a:t>non</a:t>
            </a:r>
            <a:r>
              <a:rPr lang="en-US" sz="3600"/>
              <a:t>metals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287338" indent="-287338">
              <a:spcBef>
                <a:spcPct val="100000"/>
              </a:spcBef>
            </a:pPr>
            <a:r>
              <a:rPr lang="en-US" b="1"/>
              <a:t>Prefix System </a:t>
            </a:r>
            <a:r>
              <a:rPr lang="en-US"/>
              <a:t>(binary compounds)</a:t>
            </a:r>
          </a:p>
          <a:p>
            <a:pPr marL="909638" lvl="1" indent="-508000">
              <a:spcBef>
                <a:spcPct val="100000"/>
              </a:spcBef>
              <a:buFontTx/>
              <a:buNone/>
            </a:pPr>
            <a:r>
              <a:rPr lang="en-US"/>
              <a:t>1.	</a:t>
            </a:r>
            <a:r>
              <a:rPr lang="en-US">
                <a:solidFill>
                  <a:schemeClr val="tx2"/>
                </a:solidFill>
              </a:rPr>
              <a:t>Less electronegative</a:t>
            </a:r>
            <a:r>
              <a:rPr lang="en-US"/>
              <a:t> atom </a:t>
            </a:r>
            <a:br>
              <a:rPr lang="en-US"/>
            </a:br>
            <a:r>
              <a:rPr lang="en-US"/>
              <a:t>comes first. </a:t>
            </a:r>
          </a:p>
          <a:p>
            <a:pPr marL="909638" lvl="1" indent="-508000">
              <a:spcBef>
                <a:spcPct val="100000"/>
              </a:spcBef>
              <a:buFontTx/>
              <a:buNone/>
            </a:pPr>
            <a:r>
              <a:rPr lang="en-US"/>
              <a:t>2.	Add </a:t>
            </a:r>
            <a:r>
              <a:rPr lang="en-US">
                <a:solidFill>
                  <a:schemeClr val="tx2"/>
                </a:solidFill>
              </a:rPr>
              <a:t>prefixes</a:t>
            </a:r>
            <a:r>
              <a:rPr lang="en-US"/>
              <a:t> to indicate # of atoms.  Omit </a:t>
            </a:r>
            <a:r>
              <a:rPr lang="en-US">
                <a:solidFill>
                  <a:schemeClr val="tx2"/>
                </a:solidFill>
              </a:rPr>
              <a:t>mono-</a:t>
            </a:r>
            <a:r>
              <a:rPr lang="en-US"/>
              <a:t> prefix on the FIRST element.  </a:t>
            </a:r>
            <a:r>
              <a:rPr lang="en-US">
                <a:solidFill>
                  <a:schemeClr val="tx2"/>
                </a:solidFill>
              </a:rPr>
              <a:t>Mono-</a:t>
            </a:r>
            <a:r>
              <a:rPr lang="en-US"/>
              <a:t> is OPTIONAL on the SECOND element (in this class, it’s NOT optional!).</a:t>
            </a:r>
          </a:p>
          <a:p>
            <a:pPr marL="909638" lvl="1" indent="-508000">
              <a:spcBef>
                <a:spcPct val="100000"/>
              </a:spcBef>
              <a:buFontTx/>
              <a:buNone/>
            </a:pPr>
            <a:r>
              <a:rPr lang="en-US"/>
              <a:t>3.	Change the ending of the </a:t>
            </a:r>
            <a:br>
              <a:rPr lang="en-US"/>
            </a:br>
            <a:r>
              <a:rPr lang="en-US"/>
              <a:t>second element to </a:t>
            </a:r>
            <a:r>
              <a:rPr lang="en-US">
                <a:solidFill>
                  <a:schemeClr val="tx2"/>
                </a:solidFill>
              </a:rPr>
              <a:t>-ide</a:t>
            </a:r>
            <a:r>
              <a:rPr lang="en-US"/>
              <a:t>.</a:t>
            </a:r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791200" y="1295400"/>
            <a:ext cx="2763838" cy="1554163"/>
            <a:chOff x="999" y="1684"/>
            <a:chExt cx="3570" cy="2007"/>
          </a:xfrm>
        </p:grpSpPr>
        <p:pic>
          <p:nvPicPr>
            <p:cNvPr id="289797" name="Picture 5" descr="pertabl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1968"/>
              <a:ext cx="3115" cy="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9798" name="AutoShape 6"/>
            <p:cNvSpPr>
              <a:spLocks noChangeArrowheads="1"/>
            </p:cNvSpPr>
            <p:nvPr/>
          </p:nvSpPr>
          <p:spPr bwMode="auto">
            <a:xfrm>
              <a:off x="1969" y="1684"/>
              <a:ext cx="1916" cy="277"/>
            </a:xfrm>
            <a:prstGeom prst="leftArrow">
              <a:avLst>
                <a:gd name="adj1" fmla="val 50176"/>
                <a:gd name="adj2" fmla="val 103594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3333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AutoShape 7"/>
            <p:cNvSpPr>
              <a:spLocks noChangeArrowheads="1"/>
            </p:cNvSpPr>
            <p:nvPr/>
          </p:nvSpPr>
          <p:spPr bwMode="auto">
            <a:xfrm rot="-5400000">
              <a:off x="180" y="2557"/>
              <a:ext cx="1916" cy="277"/>
            </a:xfrm>
            <a:prstGeom prst="leftArrow">
              <a:avLst>
                <a:gd name="adj1" fmla="val 50907"/>
                <a:gd name="adj2" fmla="val 108654"/>
              </a:avLst>
            </a:prstGeom>
            <a:gradFill rotWithShape="0">
              <a:gsLst>
                <a:gs pos="0">
                  <a:srgbClr val="3333CC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uiExpand="1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439150" cy="790575"/>
          </a:xfrm>
        </p:spPr>
        <p:txBody>
          <a:bodyPr/>
          <a:lstStyle/>
          <a:p>
            <a:r>
              <a:rPr lang="en-US"/>
              <a:t>Molecular Nomenclature Prefixes</a:t>
            </a:r>
          </a:p>
        </p:txBody>
      </p:sp>
      <p:sp>
        <p:nvSpPr>
          <p:cNvPr id="2908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200150" y="1365250"/>
            <a:ext cx="2981325" cy="4575175"/>
          </a:xfrm>
          <a:extLs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b="1" dirty="0">
                <a:latin typeface="Comic Sans MS" panose="030F0702030302020204" pitchFamily="66" charset="0"/>
              </a:rPr>
              <a:t>	PREFIX</a:t>
            </a:r>
            <a:endParaRPr lang="en-US" sz="2800" dirty="0"/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/>
              <a:t>	mono-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/>
              <a:t>	</a:t>
            </a:r>
            <a:r>
              <a:rPr lang="en-US" sz="2800" dirty="0">
                <a:solidFill>
                  <a:schemeClr val="tx2"/>
                </a:solidFill>
              </a:rPr>
              <a:t>di-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/>
              <a:t>	tri-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/>
              <a:t>	</a:t>
            </a:r>
            <a:r>
              <a:rPr lang="en-US" sz="2800" dirty="0">
                <a:solidFill>
                  <a:schemeClr val="tx2"/>
                </a:solidFill>
              </a:rPr>
              <a:t>tetra-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/>
              <a:t>	</a:t>
            </a:r>
            <a:r>
              <a:rPr lang="en-US" sz="2800" dirty="0" err="1"/>
              <a:t>penta</a:t>
            </a:r>
            <a:r>
              <a:rPr lang="en-US" sz="2800" dirty="0"/>
              <a:t>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/>
              <a:t>	</a:t>
            </a:r>
            <a:r>
              <a:rPr lang="en-US" sz="2800" dirty="0" err="1">
                <a:solidFill>
                  <a:schemeClr val="tx2"/>
                </a:solidFill>
              </a:rPr>
              <a:t>hexa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err="1"/>
              <a:t>hepta</a:t>
            </a:r>
            <a:r>
              <a:rPr lang="en-US" sz="2800" dirty="0"/>
              <a:t>-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err="1">
                <a:solidFill>
                  <a:schemeClr val="tx2"/>
                </a:solidFill>
              </a:rPr>
              <a:t>octa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err="1"/>
              <a:t>nona</a:t>
            </a:r>
            <a:r>
              <a:rPr lang="en-US" sz="2800" dirty="0"/>
              <a:t>-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err="1">
                <a:solidFill>
                  <a:schemeClr val="tx2"/>
                </a:solidFill>
              </a:rPr>
              <a:t>deca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70338" y="1365250"/>
            <a:ext cx="4013200" cy="4551363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 b="1">
                <a:latin typeface="Comic Sans MS" panose="030F0702030302020204" pitchFamily="66" charset="0"/>
              </a:rPr>
              <a:t>NUMBER</a:t>
            </a:r>
            <a:endParaRPr lang="en-US" sz="2800"/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/>
              <a:t>1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>
                <a:solidFill>
                  <a:schemeClr val="tx2"/>
                </a:solidFill>
              </a:rPr>
              <a:t>2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/>
              <a:t>3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>
                <a:solidFill>
                  <a:schemeClr val="tx2"/>
                </a:solidFill>
              </a:rPr>
              <a:t>4</a:t>
            </a:r>
            <a:endParaRPr lang="en-US" sz="2800"/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/>
              <a:t>5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>
                <a:solidFill>
                  <a:schemeClr val="tx2"/>
                </a:solidFill>
              </a:rPr>
              <a:t>6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/>
              <a:t>7</a:t>
            </a:r>
            <a:endParaRPr lang="en-US" sz="2800">
              <a:solidFill>
                <a:schemeClr val="tx2"/>
              </a:solidFill>
            </a:endParaRP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>
                <a:solidFill>
                  <a:schemeClr val="tx2"/>
                </a:solidFill>
              </a:rPr>
              <a:t>8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/>
              <a:t>9</a:t>
            </a:r>
            <a:endParaRPr lang="en-US" sz="2800">
              <a:solidFill>
                <a:schemeClr val="tx2"/>
              </a:solidFill>
            </a:endParaRP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sz="2800">
                <a:solidFill>
                  <a:schemeClr val="tx2"/>
                </a:solidFill>
              </a:rPr>
              <a:t>10</a:t>
            </a:r>
            <a:endParaRPr lang="en-US" sz="2800"/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1704975" y="1752600"/>
            <a:ext cx="57356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/>
              <a:t>CCl</a:t>
            </a:r>
            <a:r>
              <a:rPr lang="en-US" b="1" baseline="-25000"/>
              <a:t>4</a:t>
            </a:r>
            <a:endParaRPr lang="en-US" b="1"/>
          </a:p>
          <a:p>
            <a:pPr>
              <a:lnSpc>
                <a:spcPct val="120000"/>
              </a:lnSpc>
            </a:pPr>
            <a:endParaRPr lang="en-US" b="1"/>
          </a:p>
          <a:p>
            <a:pPr>
              <a:lnSpc>
                <a:spcPct val="120000"/>
              </a:lnSpc>
            </a:pPr>
            <a:r>
              <a:rPr lang="en-US" b="1"/>
              <a:t>N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  <a:p>
            <a:pPr>
              <a:lnSpc>
                <a:spcPct val="120000"/>
              </a:lnSpc>
            </a:pPr>
            <a:endParaRPr lang="en-US" b="1"/>
          </a:p>
          <a:p>
            <a:pPr>
              <a:lnSpc>
                <a:spcPct val="120000"/>
              </a:lnSpc>
            </a:pPr>
            <a:r>
              <a:rPr lang="en-US" b="1"/>
              <a:t>SF</a:t>
            </a:r>
            <a:r>
              <a:rPr lang="en-US" b="1" baseline="-25000"/>
              <a:t>6</a:t>
            </a:r>
            <a:endParaRPr lang="en-US"/>
          </a:p>
          <a:p>
            <a:pPr lvl="1">
              <a:lnSpc>
                <a:spcPct val="120000"/>
              </a:lnSpc>
            </a:pPr>
            <a:endParaRPr lang="en-U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433388" y="2590800"/>
            <a:ext cx="52593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carbon tetrachloride 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433388" y="4037013"/>
            <a:ext cx="5259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dinitrogen monoxide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433388" y="5476875"/>
            <a:ext cx="7226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sulfur hexafluoride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334375" cy="790575"/>
          </a:xfrm>
        </p:spPr>
        <p:txBody>
          <a:bodyPr>
            <a:normAutofit fontScale="90000"/>
          </a:bodyPr>
          <a:lstStyle/>
          <a:p>
            <a:r>
              <a:rPr lang="en-US"/>
              <a:t>Molecular Nomenclature: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autoUpdateAnimBg="0"/>
      <p:bldP spid="291844" grpId="0" autoUpdateAnimBg="0"/>
      <p:bldP spid="29184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479425" y="1946275"/>
            <a:ext cx="75358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/>
              <a:t>arsenic trichloride</a:t>
            </a:r>
          </a:p>
          <a:p>
            <a:pPr>
              <a:lnSpc>
                <a:spcPct val="120000"/>
              </a:lnSpc>
            </a:pPr>
            <a:endParaRPr lang="en-US" b="1"/>
          </a:p>
          <a:p>
            <a:pPr>
              <a:lnSpc>
                <a:spcPct val="120000"/>
              </a:lnSpc>
            </a:pPr>
            <a:r>
              <a:rPr lang="en-US" b="1"/>
              <a:t>dinitrogen pentoxide</a:t>
            </a:r>
          </a:p>
          <a:p>
            <a:pPr>
              <a:lnSpc>
                <a:spcPct val="120000"/>
              </a:lnSpc>
            </a:pPr>
            <a:endParaRPr lang="en-US" b="1"/>
          </a:p>
          <a:p>
            <a:pPr>
              <a:lnSpc>
                <a:spcPct val="120000"/>
              </a:lnSpc>
            </a:pPr>
            <a:r>
              <a:rPr lang="en-US" b="1"/>
              <a:t>tetraphosphorus decoxide</a:t>
            </a:r>
            <a:endParaRPr lang="en-US"/>
          </a:p>
          <a:p>
            <a:pPr lvl="1">
              <a:lnSpc>
                <a:spcPct val="120000"/>
              </a:lnSpc>
            </a:pPr>
            <a:endParaRPr lang="en-US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433388" y="2590800"/>
            <a:ext cx="52593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AsCl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433388" y="4049713"/>
            <a:ext cx="5259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433388" y="5476875"/>
            <a:ext cx="7226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P</a:t>
            </a:r>
            <a:r>
              <a:rPr lang="en-US" baseline="-25000"/>
              <a:t>4</a:t>
            </a:r>
            <a:r>
              <a:rPr lang="en-US"/>
              <a:t>O</a:t>
            </a:r>
            <a:r>
              <a:rPr lang="en-US" baseline="-25000"/>
              <a:t>10</a:t>
            </a: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321675" cy="790575"/>
          </a:xfrm>
        </p:spPr>
        <p:txBody>
          <a:bodyPr/>
          <a:lstStyle/>
          <a:p>
            <a:r>
              <a:rPr lang="en-US"/>
              <a:t>More Molecular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autoUpdateAnimBg="0"/>
      <p:bldP spid="292868" grpId="0" autoUpdateAnimBg="0"/>
      <p:bldP spid="29286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Learning Check </a:t>
            </a:r>
            <a:endParaRPr lang="en-US" sz="3200" b="1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/>
              <a:t>	Fill in the blanks to complete the following names of covalent compounds.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/>
              <a:t>		</a:t>
            </a:r>
            <a:r>
              <a:rPr lang="en-US" sz="2800" b="1">
                <a:solidFill>
                  <a:schemeClr val="accent1"/>
                </a:solidFill>
              </a:rPr>
              <a:t>CO   		carbon ______oxide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>
                <a:solidFill>
                  <a:schemeClr val="accent1"/>
                </a:solidFill>
              </a:rPr>
              <a:t>		CO</a:t>
            </a:r>
            <a:r>
              <a:rPr lang="en-US" sz="2800" b="1" baseline="-25000">
                <a:solidFill>
                  <a:schemeClr val="accent1"/>
                </a:solidFill>
              </a:rPr>
              <a:t>2</a:t>
            </a:r>
            <a:r>
              <a:rPr lang="en-US" sz="2800" b="1">
                <a:solidFill>
                  <a:schemeClr val="accent1"/>
                </a:solidFill>
              </a:rPr>
              <a:t>		carbon _______________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>
                <a:solidFill>
                  <a:schemeClr val="accent1"/>
                </a:solidFill>
              </a:rPr>
              <a:t>		PCl</a:t>
            </a:r>
            <a:r>
              <a:rPr lang="en-US" sz="2800" b="1" baseline="-25000">
                <a:solidFill>
                  <a:schemeClr val="accent1"/>
                </a:solidFill>
              </a:rPr>
              <a:t>3		</a:t>
            </a:r>
            <a:r>
              <a:rPr lang="en-US" sz="2800" b="1">
                <a:solidFill>
                  <a:schemeClr val="accent1"/>
                </a:solidFill>
              </a:rPr>
              <a:t>phosphorus _______chloride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>
                <a:solidFill>
                  <a:schemeClr val="accent1"/>
                </a:solidFill>
              </a:rPr>
              <a:t>		CCl</a:t>
            </a:r>
            <a:r>
              <a:rPr lang="en-US" sz="2800" b="1" baseline="-25000">
                <a:solidFill>
                  <a:schemeClr val="accent1"/>
                </a:solidFill>
              </a:rPr>
              <a:t>4</a:t>
            </a:r>
            <a:r>
              <a:rPr lang="en-US" sz="2800" b="1">
                <a:solidFill>
                  <a:schemeClr val="accent1"/>
                </a:solidFill>
              </a:rPr>
              <a:t>		carbon  ________chloride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>
                <a:solidFill>
                  <a:schemeClr val="accent1"/>
                </a:solidFill>
              </a:rPr>
              <a:t>		N</a:t>
            </a:r>
            <a:r>
              <a:rPr lang="en-US" sz="2800" b="1" baseline="-25000">
                <a:solidFill>
                  <a:schemeClr val="accent1"/>
                </a:solidFill>
              </a:rPr>
              <a:t>2</a:t>
            </a:r>
            <a:r>
              <a:rPr lang="en-US" sz="2800" b="1">
                <a:solidFill>
                  <a:schemeClr val="accent1"/>
                </a:solidFill>
              </a:rPr>
              <a:t>O		_____nitrogen  _____oxide</a:t>
            </a:r>
          </a:p>
          <a:p>
            <a:pPr>
              <a:lnSpc>
                <a:spcPct val="15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7853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anther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78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53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Solution </a:t>
            </a:r>
            <a:endParaRPr lang="en-US" sz="3200" b="1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sz="3000" b="1">
                <a:solidFill>
                  <a:schemeClr val="accent1"/>
                </a:solidFill>
              </a:rPr>
              <a:t>		CO   		carbon </a:t>
            </a:r>
            <a:r>
              <a:rPr lang="en-US" sz="3000" b="1">
                <a:solidFill>
                  <a:schemeClr val="folHlink"/>
                </a:solidFill>
              </a:rPr>
              <a:t>mon</a:t>
            </a:r>
            <a:r>
              <a:rPr lang="en-US" sz="3000" b="1">
                <a:solidFill>
                  <a:schemeClr val="accent1"/>
                </a:solidFill>
              </a:rPr>
              <a:t>oxide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sz="3000" b="1">
                <a:solidFill>
                  <a:schemeClr val="accent1"/>
                </a:solidFill>
              </a:rPr>
              <a:t>		CO</a:t>
            </a:r>
            <a:r>
              <a:rPr lang="en-US" sz="3000" b="1" baseline="-25000">
                <a:solidFill>
                  <a:schemeClr val="accent1"/>
                </a:solidFill>
              </a:rPr>
              <a:t>2</a:t>
            </a:r>
            <a:r>
              <a:rPr lang="en-US" sz="3000" b="1">
                <a:solidFill>
                  <a:schemeClr val="accent1"/>
                </a:solidFill>
              </a:rPr>
              <a:t>		carbon </a:t>
            </a:r>
            <a:r>
              <a:rPr lang="en-US" sz="3000" b="1">
                <a:solidFill>
                  <a:schemeClr val="folHlink"/>
                </a:solidFill>
              </a:rPr>
              <a:t>di</a:t>
            </a:r>
            <a:r>
              <a:rPr lang="en-US" sz="3000" b="1">
                <a:solidFill>
                  <a:schemeClr val="accent1"/>
                </a:solidFill>
              </a:rPr>
              <a:t>oxide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sz="3000" b="1">
                <a:solidFill>
                  <a:schemeClr val="accent1"/>
                </a:solidFill>
              </a:rPr>
              <a:t>		PCl</a:t>
            </a:r>
            <a:r>
              <a:rPr lang="en-US" sz="3000" b="1" baseline="-25000">
                <a:solidFill>
                  <a:schemeClr val="accent1"/>
                </a:solidFill>
              </a:rPr>
              <a:t>3		</a:t>
            </a:r>
            <a:r>
              <a:rPr lang="en-US" sz="3000" b="1">
                <a:solidFill>
                  <a:schemeClr val="accent1"/>
                </a:solidFill>
              </a:rPr>
              <a:t>phosphorus</a:t>
            </a:r>
            <a:r>
              <a:rPr lang="en-US" sz="3000" b="1">
                <a:solidFill>
                  <a:schemeClr val="folHlink"/>
                </a:solidFill>
              </a:rPr>
              <a:t> tri</a:t>
            </a:r>
            <a:r>
              <a:rPr lang="en-US" sz="3000" b="1">
                <a:solidFill>
                  <a:schemeClr val="accent1"/>
                </a:solidFill>
              </a:rPr>
              <a:t>chloride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sz="3000" b="1">
                <a:solidFill>
                  <a:schemeClr val="accent1"/>
                </a:solidFill>
              </a:rPr>
              <a:t>		CCl</a:t>
            </a:r>
            <a:r>
              <a:rPr lang="en-US" sz="3000" b="1" baseline="-25000">
                <a:solidFill>
                  <a:schemeClr val="accent1"/>
                </a:solidFill>
              </a:rPr>
              <a:t>4</a:t>
            </a:r>
            <a:r>
              <a:rPr lang="en-US" sz="3000" b="1">
                <a:solidFill>
                  <a:schemeClr val="accent1"/>
                </a:solidFill>
              </a:rPr>
              <a:t>		carbon </a:t>
            </a:r>
            <a:r>
              <a:rPr lang="en-US" sz="3000" b="1">
                <a:solidFill>
                  <a:schemeClr val="folHlink"/>
                </a:solidFill>
              </a:rPr>
              <a:t>tetra</a:t>
            </a:r>
            <a:r>
              <a:rPr lang="en-US" sz="3000" b="1">
                <a:solidFill>
                  <a:schemeClr val="accent1"/>
                </a:solidFill>
              </a:rPr>
              <a:t>chloride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sz="3000" b="1">
                <a:solidFill>
                  <a:schemeClr val="accent1"/>
                </a:solidFill>
              </a:rPr>
              <a:t>		N</a:t>
            </a:r>
            <a:r>
              <a:rPr lang="en-US" sz="3000" b="1" baseline="-25000">
                <a:solidFill>
                  <a:schemeClr val="accent1"/>
                </a:solidFill>
              </a:rPr>
              <a:t>2</a:t>
            </a:r>
            <a:r>
              <a:rPr lang="en-US" sz="3000" b="1">
                <a:solidFill>
                  <a:schemeClr val="accent1"/>
                </a:solidFill>
              </a:rPr>
              <a:t>O		</a:t>
            </a:r>
            <a:r>
              <a:rPr lang="en-US" sz="3000" b="1">
                <a:solidFill>
                  <a:schemeClr val="folHlink"/>
                </a:solidFill>
              </a:rPr>
              <a:t>di</a:t>
            </a:r>
            <a:r>
              <a:rPr lang="en-US" sz="3000" b="1">
                <a:solidFill>
                  <a:schemeClr val="accent1"/>
                </a:solidFill>
              </a:rPr>
              <a:t>nitrogen</a:t>
            </a:r>
            <a:r>
              <a:rPr lang="en-US" sz="3000" b="1">
                <a:solidFill>
                  <a:srgbClr val="0033CC"/>
                </a:solidFill>
              </a:rPr>
              <a:t> </a:t>
            </a:r>
            <a:r>
              <a:rPr lang="en-US" sz="3000" b="1">
                <a:solidFill>
                  <a:schemeClr val="folHlink"/>
                </a:solidFill>
              </a:rPr>
              <a:t>mon</a:t>
            </a:r>
            <a:r>
              <a:rPr lang="en-US" sz="3000" b="1">
                <a:solidFill>
                  <a:schemeClr val="accent1"/>
                </a:solidFill>
              </a:rPr>
              <a:t>oxide</a:t>
            </a:r>
          </a:p>
          <a:p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685800" y="344488"/>
            <a:ext cx="7704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Predicting Charges on Monatomic Ions</a:t>
            </a:r>
          </a:p>
          <a:p>
            <a:pPr algn="ctr" eaLnBrk="0" hangingPunct="0"/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KNOW THESE !!!!</a:t>
            </a:r>
          </a:p>
        </p:txBody>
      </p:sp>
      <p:pic>
        <p:nvPicPr>
          <p:cNvPr id="257028" name="Picture 4" descr="char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88"/>
            <a:ext cx="9144000" cy="4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136525" y="1182688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+1   +2                                                                     -3   -2   -1    0</a:t>
            </a:r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>
            <a:off x="457200" y="1676400"/>
            <a:ext cx="762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1" name="Line 7"/>
          <p:cNvSpPr>
            <a:spLocks noChangeShapeType="1"/>
          </p:cNvSpPr>
          <p:nvPr/>
        </p:nvSpPr>
        <p:spPr bwMode="auto">
          <a:xfrm flipH="1">
            <a:off x="990600" y="1600200"/>
            <a:ext cx="762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7162800" y="1676400"/>
            <a:ext cx="762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3" name="Line 9"/>
          <p:cNvSpPr>
            <a:spLocks noChangeShapeType="1"/>
          </p:cNvSpPr>
          <p:nvPr/>
        </p:nvSpPr>
        <p:spPr bwMode="auto">
          <a:xfrm flipH="1">
            <a:off x="7696200" y="1600200"/>
            <a:ext cx="762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 flipH="1">
            <a:off x="8153400" y="1676400"/>
            <a:ext cx="762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5" name="Line 11"/>
          <p:cNvSpPr>
            <a:spLocks noChangeShapeType="1"/>
          </p:cNvSpPr>
          <p:nvPr/>
        </p:nvSpPr>
        <p:spPr bwMode="auto">
          <a:xfrm flipH="1">
            <a:off x="8763000" y="1676400"/>
            <a:ext cx="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5486400" y="48006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Cd</a:t>
            </a:r>
            <a:r>
              <a:rPr lang="en-US" sz="1400" baseline="30000">
                <a:solidFill>
                  <a:schemeClr val="bg2"/>
                </a:solidFill>
              </a:rPr>
              <a:t>+2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Learning Check </a:t>
            </a:r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b="1" dirty="0"/>
              <a:t>1.	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5</a:t>
            </a:r>
            <a:r>
              <a:rPr lang="en-US" sz="2800" b="1" dirty="0">
                <a:solidFill>
                  <a:schemeClr val="accent1"/>
                </a:solidFill>
              </a:rPr>
              <a:t>		a)  phosphorus oxide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			b)  phosphorus </a:t>
            </a:r>
            <a:r>
              <a:rPr lang="en-US" sz="2800" b="1" dirty="0" err="1">
                <a:solidFill>
                  <a:schemeClr val="accent1"/>
                </a:solidFill>
              </a:rPr>
              <a:t>pentoxide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			c)  </a:t>
            </a:r>
            <a:r>
              <a:rPr lang="en-US" sz="2800" b="1" dirty="0" err="1">
                <a:solidFill>
                  <a:schemeClr val="accent1"/>
                </a:solidFill>
              </a:rPr>
              <a:t>diphosphorus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pentoxide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2.	</a:t>
            </a:r>
            <a:r>
              <a:rPr lang="en-US" sz="2800" b="1" dirty="0" smtClean="0"/>
              <a:t>Cl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7</a:t>
            </a:r>
            <a:r>
              <a:rPr lang="en-US" sz="2800" b="1" baseline="-25000" dirty="0">
                <a:solidFill>
                  <a:schemeClr val="accent1"/>
                </a:solidFill>
              </a:rPr>
              <a:t>		</a:t>
            </a:r>
            <a:r>
              <a:rPr lang="en-US" sz="2800" b="1" dirty="0">
                <a:solidFill>
                  <a:schemeClr val="accent1"/>
                </a:solidFill>
              </a:rPr>
              <a:t>a)  </a:t>
            </a:r>
            <a:r>
              <a:rPr lang="en-US" sz="2800" b="1" dirty="0" err="1">
                <a:solidFill>
                  <a:schemeClr val="accent1"/>
                </a:solidFill>
              </a:rPr>
              <a:t>dichlorine</a:t>
            </a:r>
            <a:r>
              <a:rPr lang="en-US" sz="2800" b="1" dirty="0">
                <a:solidFill>
                  <a:schemeClr val="accent1"/>
                </a:solidFill>
              </a:rPr>
              <a:t>  </a:t>
            </a:r>
            <a:r>
              <a:rPr lang="en-US" sz="2800" b="1" dirty="0" err="1">
                <a:solidFill>
                  <a:schemeClr val="accent1"/>
                </a:solidFill>
              </a:rPr>
              <a:t>heptoxide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			b)  </a:t>
            </a:r>
            <a:r>
              <a:rPr lang="en-US" sz="2800" b="1" dirty="0" err="1">
                <a:solidFill>
                  <a:schemeClr val="accent1"/>
                </a:solidFill>
              </a:rPr>
              <a:t>dichlorine</a:t>
            </a:r>
            <a:r>
              <a:rPr lang="en-US" sz="2800" b="1" dirty="0">
                <a:solidFill>
                  <a:schemeClr val="accent1"/>
                </a:solidFill>
              </a:rPr>
              <a:t> oxide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			c)  chlorine </a:t>
            </a:r>
            <a:r>
              <a:rPr lang="en-US" sz="2800" b="1" dirty="0" err="1">
                <a:solidFill>
                  <a:schemeClr val="accent1"/>
                </a:solidFill>
              </a:rPr>
              <a:t>heptoxide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		</a:t>
            </a:r>
          </a:p>
          <a:p>
            <a:pPr>
              <a:buFontTx/>
              <a:buNone/>
            </a:pPr>
            <a:r>
              <a:rPr lang="en-US" sz="2800" b="1" dirty="0"/>
              <a:t>3.     	Cl</a:t>
            </a:r>
            <a:r>
              <a:rPr lang="en-US" sz="2800" b="1" baseline="-25000" dirty="0"/>
              <a:t>2</a:t>
            </a:r>
            <a:r>
              <a:rPr lang="en-US" sz="2800" b="1" dirty="0"/>
              <a:t>		</a:t>
            </a:r>
            <a:r>
              <a:rPr lang="en-US" sz="2800" b="1" dirty="0">
                <a:solidFill>
                  <a:schemeClr val="accent1"/>
                </a:solidFill>
              </a:rPr>
              <a:t>a)  chlorine	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			b)  </a:t>
            </a:r>
            <a:r>
              <a:rPr lang="en-US" sz="2800" b="1" dirty="0" err="1">
                <a:solidFill>
                  <a:schemeClr val="accent1"/>
                </a:solidFill>
              </a:rPr>
              <a:t>dichlorine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			c)  dichloride</a:t>
            </a:r>
          </a:p>
          <a:p>
            <a:endParaRPr lang="en-US" dirty="0"/>
          </a:p>
        </p:txBody>
      </p:sp>
      <p:pic>
        <p:nvPicPr>
          <p:cNvPr id="280580" name="Roun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6" fill="hold"/>
                                        <p:tgtEl>
                                          <p:spTgt spid="280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058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Solution </a:t>
            </a:r>
            <a:endParaRPr 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2286000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b="1">
              <a:solidFill>
                <a:schemeClr val="accent1"/>
              </a:solidFill>
            </a:endParaRP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 b="1"/>
              <a:t>1.	P</a:t>
            </a:r>
            <a:r>
              <a:rPr lang="en-US" sz="2800" b="1" baseline="-25000"/>
              <a:t>2</a:t>
            </a:r>
            <a:r>
              <a:rPr lang="en-US" sz="2800" b="1"/>
              <a:t>O</a:t>
            </a:r>
            <a:r>
              <a:rPr lang="en-US" sz="2800" b="1" baseline="-25000"/>
              <a:t>5</a:t>
            </a:r>
            <a:r>
              <a:rPr lang="en-US" sz="2800" b="1">
                <a:solidFill>
                  <a:schemeClr val="accent1"/>
                </a:solidFill>
              </a:rPr>
              <a:t>		</a:t>
            </a:r>
            <a:endParaRPr lang="en-US" sz="2800" b="1"/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 b="1"/>
              <a:t>2.   Cl</a:t>
            </a:r>
            <a:r>
              <a:rPr lang="en-US" sz="2800" b="1" baseline="-25000"/>
              <a:t>2</a:t>
            </a:r>
            <a:r>
              <a:rPr lang="en-US" sz="2800" b="1"/>
              <a:t>O</a:t>
            </a:r>
            <a:r>
              <a:rPr lang="en-US" sz="2800" b="1" baseline="-25000"/>
              <a:t>7</a:t>
            </a:r>
            <a:r>
              <a:rPr lang="en-US" sz="2800" b="1" baseline="-25000">
                <a:solidFill>
                  <a:schemeClr val="accent1"/>
                </a:solidFill>
              </a:rPr>
              <a:t>	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endParaRPr lang="en-US" sz="2800" b="1">
              <a:solidFill>
                <a:schemeClr val="accent1"/>
              </a:solidFill>
            </a:endParaRP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 b="1"/>
              <a:t>3.   	Cl</a:t>
            </a:r>
            <a:r>
              <a:rPr lang="en-US" sz="2800" b="1" baseline="-25000"/>
              <a:t>2</a:t>
            </a:r>
            <a:r>
              <a:rPr lang="en-US" sz="2800" b="1"/>
              <a:t>		</a:t>
            </a:r>
            <a:r>
              <a:rPr lang="en-US" sz="2800" b="1">
                <a:solidFill>
                  <a:schemeClr val="accent1"/>
                </a:solidFill>
              </a:rPr>
              <a:t>	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endParaRPr lang="en-US" sz="2800" b="1">
              <a:solidFill>
                <a:schemeClr val="accent1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895600" y="1981200"/>
            <a:ext cx="4852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c)  diphosphorus pentoxide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895600" y="3048000"/>
            <a:ext cx="4278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a)  dichlorine  heptoxide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2971800" y="4038600"/>
            <a:ext cx="208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a)  chlorine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/>
      <p:bldP spid="281605" grpId="0"/>
      <p:bldP spid="28160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499533"/>
            <a:ext cx="8079581" cy="948267"/>
          </a:xfrm>
        </p:spPr>
        <p:txBody>
          <a:bodyPr/>
          <a:lstStyle/>
          <a:p>
            <a:r>
              <a:rPr lang="en-US" sz="3200" dirty="0"/>
              <a:t>Overall strategy for naming chemical compounds.</a:t>
            </a:r>
          </a:p>
        </p:txBody>
      </p:sp>
      <p:pic>
        <p:nvPicPr>
          <p:cNvPr id="234499" name="Picture 3" descr="Zumdahl0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47783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26866" y="3505200"/>
            <a:ext cx="778933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 2.3</a:t>
            </a:r>
            <a:endParaRPr lang="en-US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15400" cy="620713"/>
          </a:xfrm>
        </p:spPr>
        <p:txBody>
          <a:bodyPr/>
          <a:lstStyle/>
          <a:p>
            <a:r>
              <a:rPr lang="en-US" sz="2800" dirty="0"/>
              <a:t>A flow chart for naming binary compounds.</a:t>
            </a:r>
          </a:p>
        </p:txBody>
      </p:sp>
      <p:pic>
        <p:nvPicPr>
          <p:cNvPr id="232451" name="Picture 3" descr="Zumdahl0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1713"/>
            <a:ext cx="6248400" cy="53990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Mixed Review </a:t>
            </a: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b="1" dirty="0"/>
              <a:t>Name the following compounds:</a:t>
            </a:r>
          </a:p>
          <a:p>
            <a:pPr>
              <a:buFontTx/>
              <a:buNone/>
            </a:pPr>
            <a:r>
              <a:rPr lang="en-US" sz="2800" b="1" dirty="0"/>
              <a:t>1.  	</a:t>
            </a:r>
            <a:r>
              <a:rPr lang="en-US" sz="2800" b="1" dirty="0" err="1"/>
              <a:t>CaO</a:t>
            </a:r>
            <a:endParaRPr lang="en-US" sz="2800" b="1" dirty="0"/>
          </a:p>
          <a:p>
            <a:pPr>
              <a:buFontTx/>
              <a:buNone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	</a:t>
            </a:r>
            <a:r>
              <a:rPr lang="en-US" sz="2800" b="1" dirty="0" smtClean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)  calcium oxide	</a:t>
            </a:r>
            <a:r>
              <a:rPr lang="en-US" sz="2800" b="1" dirty="0" smtClean="0">
                <a:solidFill>
                  <a:schemeClr val="accent1"/>
                </a:solidFill>
              </a:rPr>
              <a:t>	b</a:t>
            </a:r>
            <a:r>
              <a:rPr lang="en-US" sz="2800" b="1" dirty="0">
                <a:solidFill>
                  <a:schemeClr val="accent1"/>
                </a:solidFill>
              </a:rPr>
              <a:t>) calcium(I) </a:t>
            </a:r>
            <a:r>
              <a:rPr lang="en-US" sz="2800" b="1" dirty="0" smtClean="0">
                <a:solidFill>
                  <a:schemeClr val="accent1"/>
                </a:solidFill>
              </a:rPr>
              <a:t>oxide</a:t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</a:rPr>
              <a:t>			c</a:t>
            </a:r>
            <a:r>
              <a:rPr lang="en-US" sz="2800" b="1" dirty="0">
                <a:solidFill>
                  <a:schemeClr val="accent1"/>
                </a:solidFill>
              </a:rPr>
              <a:t>)  calcium (II) oxide</a:t>
            </a:r>
          </a:p>
          <a:p>
            <a:pPr>
              <a:lnSpc>
                <a:spcPct val="30000"/>
              </a:lnSpc>
              <a:buFontTx/>
              <a:buNone/>
            </a:pPr>
            <a:endParaRPr lang="en-US" sz="2400" b="1" dirty="0"/>
          </a:p>
          <a:p>
            <a:pPr>
              <a:buFontTx/>
              <a:buNone/>
            </a:pPr>
            <a:r>
              <a:rPr lang="en-US" sz="2800" b="1" dirty="0"/>
              <a:t>2.  	SnCl</a:t>
            </a:r>
            <a:r>
              <a:rPr lang="en-US" sz="2800" b="1" baseline="-25000" dirty="0"/>
              <a:t>4</a:t>
            </a:r>
            <a:r>
              <a:rPr lang="en-US" sz="2800" b="1" dirty="0"/>
              <a:t>		 	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>
                <a:solidFill>
                  <a:schemeClr val="accent1"/>
                </a:solidFill>
              </a:rPr>
              <a:t>a)  tin tetrachloride	</a:t>
            </a:r>
            <a:r>
              <a:rPr lang="en-US" sz="2800" b="1" dirty="0" smtClean="0">
                <a:solidFill>
                  <a:schemeClr val="accent1"/>
                </a:solidFill>
              </a:rPr>
              <a:t>	b</a:t>
            </a:r>
            <a:r>
              <a:rPr lang="en-US" sz="2800" b="1" dirty="0">
                <a:solidFill>
                  <a:schemeClr val="accent1"/>
                </a:solidFill>
              </a:rPr>
              <a:t>) tin(II) chloride  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		</a:t>
            </a:r>
            <a:r>
              <a:rPr lang="en-US" sz="2800" b="1" dirty="0" smtClean="0">
                <a:solidFill>
                  <a:schemeClr val="accent1"/>
                </a:solidFill>
              </a:rPr>
              <a:t>		c</a:t>
            </a:r>
            <a:r>
              <a:rPr lang="en-US" sz="2800" b="1" dirty="0">
                <a:solidFill>
                  <a:schemeClr val="accent1"/>
                </a:solidFill>
              </a:rPr>
              <a:t>)  tin(IV) chloride</a:t>
            </a:r>
          </a:p>
          <a:p>
            <a:pPr>
              <a:lnSpc>
                <a:spcPct val="40000"/>
              </a:lnSpc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3.  	N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>
                <a:solidFill>
                  <a:schemeClr val="accent1"/>
                </a:solidFill>
              </a:rPr>
              <a:t>a)  nitrogen oxide   	</a:t>
            </a:r>
            <a:r>
              <a:rPr lang="en-US" sz="2800" b="1" dirty="0" smtClean="0">
                <a:solidFill>
                  <a:schemeClr val="accent1"/>
                </a:solidFill>
              </a:rPr>
              <a:t>	b</a:t>
            </a:r>
            <a:r>
              <a:rPr lang="en-US" sz="2800" b="1" dirty="0">
                <a:solidFill>
                  <a:schemeClr val="accent1"/>
                </a:solidFill>
              </a:rPr>
              <a:t>) </a:t>
            </a:r>
            <a:r>
              <a:rPr lang="en-US" sz="2800" b="1" dirty="0" err="1">
                <a:solidFill>
                  <a:schemeClr val="accent1"/>
                </a:solidFill>
              </a:rPr>
              <a:t>dinitrogen</a:t>
            </a:r>
            <a:r>
              <a:rPr lang="en-US" sz="2800" b="1" dirty="0">
                <a:solidFill>
                  <a:schemeClr val="accent1"/>
                </a:solidFill>
              </a:rPr>
              <a:t> trioxide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 dirty="0">
                <a:solidFill>
                  <a:schemeClr val="accent1"/>
                </a:solidFill>
              </a:rPr>
              <a:t>		</a:t>
            </a:r>
            <a:r>
              <a:rPr lang="en-US" sz="2800" dirty="0" smtClean="0">
                <a:solidFill>
                  <a:schemeClr val="accent1"/>
                </a:solidFill>
              </a:rPr>
              <a:t>		</a:t>
            </a:r>
            <a:r>
              <a:rPr lang="en-US" sz="2800" b="1" dirty="0" smtClean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)  nitrogen trioxide</a:t>
            </a:r>
          </a:p>
          <a:p>
            <a:pPr lvl="4">
              <a:buFontTx/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75460" name="WhoWantsToBeA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275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546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Solution </a:t>
            </a: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57150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Name the following compounds:</a:t>
            </a:r>
          </a:p>
          <a:p>
            <a:pPr>
              <a:buFontTx/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1.     	</a:t>
            </a:r>
            <a:r>
              <a:rPr lang="en-US" sz="2800" b="1" dirty="0" err="1"/>
              <a:t>CaO</a:t>
            </a:r>
            <a:r>
              <a:rPr lang="en-US" sz="2800" b="1" dirty="0"/>
              <a:t>			</a:t>
            </a:r>
          </a:p>
          <a:p>
            <a:pPr>
              <a:buFontTx/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2.     	SnCl</a:t>
            </a:r>
            <a:r>
              <a:rPr lang="en-US" sz="2800" b="1" baseline="-25000" dirty="0"/>
              <a:t>4</a:t>
            </a:r>
            <a:r>
              <a:rPr lang="en-US" sz="2800" b="1" dirty="0"/>
              <a:t>	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3.	</a:t>
            </a:r>
            <a:r>
              <a:rPr lang="en-US" sz="2800" b="1" dirty="0" smtClean="0"/>
              <a:t>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r>
              <a:rPr lang="en-US" sz="2800" b="1" dirty="0"/>
              <a:t>		</a:t>
            </a:r>
            <a:endParaRPr lang="en-US" sz="2800" b="1" dirty="0">
              <a:solidFill>
                <a:schemeClr val="accent1"/>
              </a:solidFill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accent1"/>
                </a:solidFill>
              </a:rPr>
              <a:t>		</a:t>
            </a:r>
            <a:r>
              <a:rPr lang="en-US" sz="2800" dirty="0">
                <a:solidFill>
                  <a:schemeClr val="accent1"/>
                </a:solidFill>
              </a:rPr>
              <a:t>	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4343400" y="2540000"/>
            <a:ext cx="3052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a)  calcium oxide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4343400" y="3454400"/>
            <a:ext cx="3189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2800" b="1">
                <a:solidFill>
                  <a:schemeClr val="accent1"/>
                </a:solidFill>
              </a:rPr>
              <a:t>c)  tin(IV) chloride</a:t>
            </a: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343400" y="4521200"/>
            <a:ext cx="3881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b)  Dinitrogen trioxide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/>
      <p:bldP spid="276485" grpId="0"/>
      <p:bldP spid="27648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499533"/>
            <a:ext cx="8079581" cy="872067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Mixed Practice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4267200" cy="4724400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/>
              <a:t>Dinitrogen monoxide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/>
              <a:t>Potassium sulfide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/>
              <a:t>Copper (II) nitrate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/>
              <a:t>Dichlorine heptoxide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/>
              <a:t>Chromium (III) sulfate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/>
              <a:t>Iron (III) sulfite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/>
              <a:t>Calcium oxide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/>
              <a:t>Barium carbonate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/>
              <a:t>Iodine monochloride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5638800" y="1905000"/>
            <a:ext cx="24384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/>
              <a:t>N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/>
              <a:t>K</a:t>
            </a:r>
            <a:r>
              <a:rPr lang="en-US" sz="2800" baseline="-25000"/>
              <a:t>2</a:t>
            </a:r>
            <a:r>
              <a:rPr lang="en-US" sz="2800"/>
              <a:t>S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/>
              <a:t>Cu(NO</a:t>
            </a:r>
            <a:r>
              <a:rPr lang="en-US" sz="2800" baseline="-25000"/>
              <a:t>3</a:t>
            </a:r>
            <a:r>
              <a:rPr lang="en-US" sz="2800"/>
              <a:t>)</a:t>
            </a:r>
            <a:r>
              <a:rPr lang="en-US" sz="2800" baseline="-25000"/>
              <a:t>2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/>
              <a:t>Cl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7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/>
              <a:t>Cr</a:t>
            </a:r>
            <a:r>
              <a:rPr lang="en-US" sz="2800" baseline="-25000"/>
              <a:t>2</a:t>
            </a:r>
            <a:r>
              <a:rPr lang="en-US" sz="2800"/>
              <a:t>(SO</a:t>
            </a:r>
            <a:r>
              <a:rPr lang="en-US" sz="2800" baseline="-25000"/>
              <a:t>4</a:t>
            </a:r>
            <a:r>
              <a:rPr lang="en-US" sz="2800"/>
              <a:t>)</a:t>
            </a:r>
            <a:r>
              <a:rPr lang="en-US" sz="2800" baseline="-25000"/>
              <a:t>3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/>
              <a:t>Fe</a:t>
            </a:r>
            <a:r>
              <a:rPr lang="en-US" sz="2800" baseline="-25000"/>
              <a:t>2</a:t>
            </a:r>
            <a:r>
              <a:rPr lang="en-US" sz="2800"/>
              <a:t>(SO</a:t>
            </a:r>
            <a:r>
              <a:rPr lang="en-US" sz="2800" baseline="-25000"/>
              <a:t>3</a:t>
            </a:r>
            <a:r>
              <a:rPr lang="en-US" sz="2800"/>
              <a:t>)</a:t>
            </a:r>
            <a:r>
              <a:rPr lang="en-US" sz="2800" baseline="-25000"/>
              <a:t>3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/>
              <a:t>CaO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/>
              <a:t>BaCO</a:t>
            </a:r>
            <a:r>
              <a:rPr lang="en-US" sz="2800" baseline="-25000"/>
              <a:t>3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/>
              <a:t>ICl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5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5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5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5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5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499533"/>
            <a:ext cx="8079581" cy="872067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Mixed Practice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3048000" cy="4724400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BaI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Ca(OH)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FeCO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Cr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Cu(ClO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CS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3505200" y="18288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Barium iodide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Tetraphosphorus trisulfide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Calcium hydroxide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Iron (II) carbonate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Sodium dichromate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Diiodine pentoxide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Copper (II) perchlorate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Carbon disulfide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Diboron tetrachloride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6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6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6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6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6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6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6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9581" cy="914400"/>
          </a:xfrm>
        </p:spPr>
        <p:txBody>
          <a:bodyPr>
            <a:normAutofit/>
          </a:bodyPr>
          <a:lstStyle/>
          <a:p>
            <a:r>
              <a:rPr lang="en-US" dirty="0"/>
              <a:t>Acid Nomenclature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178800" cy="6019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Acids</a:t>
            </a:r>
          </a:p>
          <a:p>
            <a:pPr marL="675958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1" dirty="0"/>
              <a:t>Compounds that form H</a:t>
            </a:r>
            <a:r>
              <a:rPr lang="en-US" sz="2800" b="1" baseline="30000" dirty="0"/>
              <a:t>+</a:t>
            </a:r>
            <a:r>
              <a:rPr lang="en-US" sz="2800" b="1" dirty="0"/>
              <a:t> in water.</a:t>
            </a:r>
          </a:p>
          <a:p>
            <a:pPr marL="675958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1" dirty="0"/>
              <a:t>Formulas usually begin with ‘H’.</a:t>
            </a:r>
          </a:p>
          <a:p>
            <a:pPr marL="675958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1" dirty="0"/>
              <a:t>In order to be an acid instead of a gas, binary acids must be aqueous (dissolved in water)</a:t>
            </a:r>
          </a:p>
          <a:p>
            <a:pPr marL="675958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1" dirty="0" smtClean="0"/>
              <a:t>Ternary acids are ALL aqueous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/>
              <a:t>Examples</a:t>
            </a:r>
            <a:r>
              <a:rPr lang="en-US" sz="3200" b="1" dirty="0"/>
              <a:t>:</a:t>
            </a:r>
          </a:p>
          <a:p>
            <a:pPr marL="675958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1" dirty="0" err="1"/>
              <a:t>HCl</a:t>
            </a:r>
            <a:r>
              <a:rPr lang="en-US" sz="2800" b="1" dirty="0"/>
              <a:t> </a:t>
            </a:r>
            <a:r>
              <a:rPr lang="en-US" sz="2800" b="1" baseline="-25000" dirty="0"/>
              <a:t>(</a:t>
            </a:r>
            <a:r>
              <a:rPr lang="en-US" sz="2800" b="1" baseline="-25000" dirty="0" err="1"/>
              <a:t>aq</a:t>
            </a:r>
            <a:r>
              <a:rPr lang="en-US" sz="2800" b="1" baseline="-25000" dirty="0"/>
              <a:t>)</a:t>
            </a:r>
            <a:r>
              <a:rPr lang="en-US" sz="2800" b="1" dirty="0"/>
              <a:t> – hydrochloric acid</a:t>
            </a:r>
          </a:p>
          <a:p>
            <a:pPr marL="675958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1" dirty="0"/>
              <a:t>HNO</a:t>
            </a:r>
            <a:r>
              <a:rPr lang="en-US" sz="2800" b="1" baseline="-25000" dirty="0"/>
              <a:t>3</a:t>
            </a:r>
            <a:r>
              <a:rPr lang="en-US" sz="2800" b="1" dirty="0"/>
              <a:t> – nitric acid</a:t>
            </a:r>
          </a:p>
          <a:p>
            <a:pPr marL="675958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SO</a:t>
            </a:r>
            <a:r>
              <a:rPr lang="en-US" sz="2800" b="1" baseline="-25000" dirty="0"/>
              <a:t>4</a:t>
            </a:r>
            <a:r>
              <a:rPr lang="en-US" sz="2800" b="1" dirty="0"/>
              <a:t> – sulfuric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057099"/>
              </p:ext>
            </p:extLst>
          </p:nvPr>
        </p:nvGraphicFramePr>
        <p:xfrm>
          <a:off x="1985963" y="1524000"/>
          <a:ext cx="6784975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6" name="Document" r:id="rId3" imgW="7085562" imgH="4072398" progId="Word.Document.8">
                  <p:embed/>
                </p:oleObj>
              </mc:Choice>
              <mc:Fallback>
                <p:oleObj name="Document" r:id="rId3" imgW="7085562" imgH="407239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524000"/>
                        <a:ext cx="6784975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Nomenclature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685800" y="2895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Binary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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685800" y="4191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Ternary </a:t>
            </a:r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 flipV="1">
            <a:off x="1981200" y="4114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4919" name="Line 7"/>
          <p:cNvSpPr>
            <a:spLocks noChangeShapeType="1"/>
          </p:cNvSpPr>
          <p:nvPr/>
        </p:nvSpPr>
        <p:spPr bwMode="auto">
          <a:xfrm>
            <a:off x="1981200" y="4572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91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easy way to remember which goes with which…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“In the cafeteria, you </a:t>
            </a:r>
            <a:r>
              <a:rPr lang="en-US" sz="2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something </a:t>
            </a:r>
            <a:r>
              <a:rPr lang="en-US" sz="2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normAutofit/>
          </a:bodyPr>
          <a:lstStyle/>
          <a:p>
            <a:r>
              <a:rPr lang="en-US" altLang="en-US" sz="32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Properties of Ionic </a:t>
            </a:r>
            <a:r>
              <a:rPr lang="en-US" altLang="en-US" sz="32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Compounds</a:t>
            </a:r>
            <a:r>
              <a:rPr lang="en-US" altLang="en-US" sz="32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en-US" altLang="en-US" sz="32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altLang="en-US" sz="32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Forming </a:t>
            </a:r>
            <a:r>
              <a:rPr lang="en-US" altLang="en-US" sz="32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NaCl</a:t>
            </a:r>
            <a:r>
              <a:rPr lang="en-US" altLang="en-US" sz="32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from Na and Cl</a:t>
            </a:r>
            <a:r>
              <a:rPr lang="en-US" altLang="en-US" sz="3200" b="1" spc="0" baseline="-25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267200" cy="4114800"/>
          </a:xfrm>
          <a:noFill/>
          <a:ln/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/>
            <a:r>
              <a:rPr lang="en-US" altLang="en-US" sz="2800" dirty="0"/>
              <a:t>A metal atom can transfer an electron to a nonmetal.</a:t>
            </a:r>
          </a:p>
          <a:p>
            <a:pPr marL="285750" indent="-285750"/>
            <a:r>
              <a:rPr lang="en-US" altLang="en-US" sz="2800" dirty="0"/>
              <a:t>The resulting cation and anion are attracted to each other by </a:t>
            </a:r>
            <a:r>
              <a:rPr lang="en-US" altLang="en-US" sz="2800" dirty="0">
                <a:solidFill>
                  <a:schemeClr val="hlink"/>
                </a:solidFill>
                <a:latin typeface="Comic Sans MS" panose="030F0702030302020204" pitchFamily="66" charset="0"/>
              </a:rPr>
              <a:t>electrostatic forces</a:t>
            </a:r>
            <a:r>
              <a:rPr lang="en-US" altLang="en-US" sz="2800" dirty="0"/>
              <a:t>.</a:t>
            </a:r>
          </a:p>
        </p:txBody>
      </p:sp>
      <p:pic>
        <p:nvPicPr>
          <p:cNvPr id="253958" name="03M10VD1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752600"/>
            <a:ext cx="2641600" cy="1981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60" name="03M10AN1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3886200"/>
            <a:ext cx="2641600" cy="1981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3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53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95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3958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3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539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960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3960"/>
                </p:tgtEl>
              </p:cMediaNode>
            </p:video>
          </p:childTnLst>
        </p:cTn>
      </p:par>
    </p:tnLst>
    <p:bldLst>
      <p:bldP spid="25395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Nomenclature Flowchart</a:t>
            </a:r>
          </a:p>
        </p:txBody>
      </p:sp>
      <p:graphicFrame>
        <p:nvGraphicFramePr>
          <p:cNvPr id="295939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876425" y="1524000"/>
          <a:ext cx="5332413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5" name="MS Org Chart" r:id="rId3" imgW="4539960" imgH="4324320" progId="OrgPlusWOPX.4">
                  <p:embed followColorScheme="full"/>
                </p:oleObj>
              </mc:Choice>
              <mc:Fallback>
                <p:oleObj name="MS Org Chart" r:id="rId3" imgW="4539960" imgH="432432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1524000"/>
                        <a:ext cx="5332413" cy="507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 err="1"/>
              <a:t>HBr</a:t>
            </a:r>
            <a:r>
              <a:rPr lang="en-US" b="1" dirty="0"/>
              <a:t> </a:t>
            </a:r>
            <a:r>
              <a:rPr lang="en-US" b="1" baseline="-25000" dirty="0"/>
              <a:t>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endParaRPr lang="en-US" b="1" dirty="0"/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3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433388" y="2590800"/>
            <a:ext cx="42275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2 elements, </a:t>
            </a:r>
            <a:r>
              <a:rPr lang="en-US">
                <a:solidFill>
                  <a:schemeClr val="accent1"/>
                </a:solidFill>
              </a:rPr>
              <a:t>-</a:t>
            </a:r>
            <a:r>
              <a:rPr lang="en-US" i="1">
                <a:solidFill>
                  <a:schemeClr val="accent1"/>
                </a:solidFill>
              </a:rPr>
              <a:t>ide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433388" y="4037013"/>
            <a:ext cx="835183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3 elements, </a:t>
            </a:r>
            <a:r>
              <a:rPr lang="en-US" i="1">
                <a:solidFill>
                  <a:schemeClr val="accent1"/>
                </a:solidFill>
              </a:rPr>
              <a:t>-ate</a:t>
            </a:r>
            <a:r>
              <a:rPr lang="en-US"/>
              <a:t>	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33388" y="5476875"/>
            <a:ext cx="45656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3 elements, </a:t>
            </a:r>
            <a:r>
              <a:rPr lang="en-US" i="1">
                <a:solidFill>
                  <a:schemeClr val="accent1"/>
                </a:solidFill>
              </a:rPr>
              <a:t>-ite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4529138" y="2582863"/>
            <a:ext cx="423386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anose="05050102010706020507" pitchFamily="18" charset="2"/>
              </a:rPr>
              <a:t></a:t>
            </a:r>
            <a:r>
              <a:rPr lang="en-US"/>
              <a:t> 	</a:t>
            </a:r>
            <a:r>
              <a:rPr lang="en-US">
                <a:solidFill>
                  <a:schemeClr val="accent1"/>
                </a:solidFill>
              </a:rPr>
              <a:t>hydro</a:t>
            </a:r>
            <a:r>
              <a:rPr lang="en-US"/>
              <a:t>bromic acid</a:t>
            </a: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4527550" y="4038600"/>
            <a:ext cx="3752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anose="05050102010706020507" pitchFamily="18" charset="2"/>
              </a:rPr>
              <a:t>	carbon</a:t>
            </a:r>
            <a:r>
              <a:rPr lang="en-US">
                <a:solidFill>
                  <a:schemeClr val="accent1"/>
                </a:solidFill>
                <a:sym typeface="Symbol" panose="05050102010706020507" pitchFamily="18" charset="2"/>
              </a:rPr>
              <a:t>ic</a:t>
            </a:r>
            <a:r>
              <a:rPr lang="en-US">
                <a:sym typeface="Symbol" panose="05050102010706020507" pitchFamily="18" charset="2"/>
              </a:rPr>
              <a:t> acid</a:t>
            </a:r>
            <a:endParaRPr lang="en-US"/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4527550" y="5465763"/>
            <a:ext cx="38115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anose="05050102010706020507" pitchFamily="18" charset="2"/>
              </a:rPr>
              <a:t>	sulfur</a:t>
            </a:r>
            <a:r>
              <a:rPr lang="en-US">
                <a:solidFill>
                  <a:schemeClr val="accent1"/>
                </a:solidFill>
                <a:sym typeface="Symbol" panose="05050102010706020507" pitchFamily="18" charset="2"/>
              </a:rPr>
              <a:t>ous</a:t>
            </a:r>
            <a:r>
              <a:rPr lang="en-US">
                <a:sym typeface="Symbol" panose="05050102010706020507" pitchFamily="18" charset="2"/>
              </a:rPr>
              <a:t> acid</a:t>
            </a:r>
            <a:endParaRPr lang="en-US"/>
          </a:p>
        </p:txBody>
      </p:sp>
      <p:sp>
        <p:nvSpPr>
          <p:cNvPr id="2969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autoUpdateAnimBg="0"/>
      <p:bldP spid="296964" grpId="0" autoUpdateAnimBg="0"/>
      <p:bldP spid="296965" grpId="0" autoUpdateAnimBg="0"/>
      <p:bldP spid="296966" grpId="0" autoUpdateAnimBg="0"/>
      <p:bldP spid="296967" grpId="0" autoUpdateAnimBg="0"/>
      <p:bldP spid="29696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/>
              <a:t>hydrofluoric acid</a:t>
            </a:r>
          </a:p>
          <a:p>
            <a:pPr>
              <a:lnSpc>
                <a:spcPct val="120000"/>
              </a:lnSpc>
            </a:pPr>
            <a:endParaRPr lang="en-US" b="1"/>
          </a:p>
          <a:p>
            <a:pPr>
              <a:lnSpc>
                <a:spcPct val="120000"/>
              </a:lnSpc>
            </a:pPr>
            <a:r>
              <a:rPr lang="en-US" b="1"/>
              <a:t>sulfuric acid</a:t>
            </a:r>
          </a:p>
          <a:p>
            <a:pPr>
              <a:lnSpc>
                <a:spcPct val="120000"/>
              </a:lnSpc>
            </a:pPr>
            <a:endParaRPr lang="en-US" b="1"/>
          </a:p>
          <a:p>
            <a:pPr>
              <a:lnSpc>
                <a:spcPct val="120000"/>
              </a:lnSpc>
            </a:pPr>
            <a:r>
              <a:rPr lang="en-US" b="1"/>
              <a:t>nitrous acid</a:t>
            </a:r>
            <a:endParaRPr lang="en-US"/>
          </a:p>
          <a:p>
            <a:pPr lvl="1">
              <a:lnSpc>
                <a:spcPct val="120000"/>
              </a:lnSpc>
            </a:pPr>
            <a:endParaRPr lang="en-US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433388" y="2590800"/>
            <a:ext cx="30607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2 elements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433388" y="4037013"/>
            <a:ext cx="41719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3 elements, </a:t>
            </a:r>
            <a:r>
              <a:rPr lang="en-US" i="1"/>
              <a:t>-ic</a:t>
            </a:r>
            <a:endParaRPr lang="en-US"/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433388" y="5476875"/>
            <a:ext cx="416401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/>
              <a:t>3 elements, </a:t>
            </a:r>
            <a:r>
              <a:rPr lang="en-US" i="1"/>
              <a:t>-ous</a:t>
            </a:r>
            <a:endParaRPr lang="en-US"/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6840538" y="2590800"/>
            <a:ext cx="19907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anose="05050102010706020507" pitchFamily="18" charset="2"/>
              </a:rPr>
              <a:t></a:t>
            </a:r>
            <a:r>
              <a:rPr lang="en-US"/>
              <a:t>  HF </a:t>
            </a:r>
            <a:r>
              <a:rPr lang="en-US" baseline="-25000"/>
              <a:t>(aq)</a:t>
            </a:r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6838950" y="4038600"/>
            <a:ext cx="23050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anose="05050102010706020507" pitchFamily="18" charset="2"/>
              </a:rPr>
              <a:t>  H</a:t>
            </a:r>
            <a:r>
              <a:rPr lang="en-US" baseline="-25000">
                <a:sym typeface="Symbol" panose="05050102010706020507" pitchFamily="18" charset="2"/>
              </a:rPr>
              <a:t>2</a:t>
            </a:r>
            <a:r>
              <a:rPr lang="en-US">
                <a:sym typeface="Symbol" panose="05050102010706020507" pitchFamily="18" charset="2"/>
              </a:rPr>
              <a:t>SO</a:t>
            </a:r>
            <a:r>
              <a:rPr lang="en-US" baseline="-25000">
                <a:sym typeface="Symbol" panose="05050102010706020507" pitchFamily="18" charset="2"/>
              </a:rPr>
              <a:t>4</a:t>
            </a:r>
            <a:endParaRPr lang="en-US"/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6838950" y="5467350"/>
            <a:ext cx="226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anose="05050102010706020507" pitchFamily="18" charset="2"/>
              </a:rPr>
              <a:t>  HNO</a:t>
            </a:r>
            <a:r>
              <a:rPr lang="en-US" baseline="-25000">
                <a:sym typeface="Symbol" panose="05050102010706020507" pitchFamily="18" charset="2"/>
              </a:rPr>
              <a:t>2</a:t>
            </a:r>
            <a:endParaRPr lang="en-US"/>
          </a:p>
        </p:txBody>
      </p:sp>
      <p:sp>
        <p:nvSpPr>
          <p:cNvPr id="2979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Nomenclature</a:t>
            </a:r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4356100" y="2590800"/>
            <a:ext cx="23256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anose="05050102010706020507" pitchFamily="18" charset="2"/>
              </a:rPr>
              <a:t></a:t>
            </a:r>
            <a:r>
              <a:rPr lang="en-US"/>
              <a:t>  H</a:t>
            </a:r>
            <a:r>
              <a:rPr lang="en-US" baseline="30000"/>
              <a:t>+</a:t>
            </a:r>
            <a:r>
              <a:rPr lang="en-US"/>
              <a:t> F-</a:t>
            </a:r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4354513" y="4038600"/>
            <a:ext cx="269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anose="05050102010706020507" pitchFamily="18" charset="2"/>
              </a:rPr>
              <a:t>  H</a:t>
            </a:r>
            <a:r>
              <a:rPr lang="en-US" baseline="30000">
                <a:sym typeface="Symbol" panose="05050102010706020507" pitchFamily="18" charset="2"/>
              </a:rPr>
              <a:t>+</a:t>
            </a:r>
            <a:r>
              <a:rPr lang="en-US">
                <a:sym typeface="Symbol" panose="05050102010706020507" pitchFamily="18" charset="2"/>
              </a:rPr>
              <a:t> SO</a:t>
            </a:r>
            <a:r>
              <a:rPr lang="en-US" baseline="-25000">
                <a:sym typeface="Symbol" panose="05050102010706020507" pitchFamily="18" charset="2"/>
              </a:rPr>
              <a:t>4</a:t>
            </a:r>
            <a:r>
              <a:rPr lang="en-US" baseline="30000">
                <a:sym typeface="Symbol" panose="05050102010706020507" pitchFamily="18" charset="2"/>
              </a:rPr>
              <a:t>2-</a:t>
            </a:r>
            <a:endParaRPr lang="en-US"/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4354513" y="5467350"/>
            <a:ext cx="2641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anose="05050102010706020507" pitchFamily="18" charset="2"/>
              </a:rPr>
              <a:t>  H</a:t>
            </a:r>
            <a:r>
              <a:rPr lang="en-US" baseline="30000">
                <a:sym typeface="Symbol" panose="05050102010706020507" pitchFamily="18" charset="2"/>
              </a:rPr>
              <a:t>+</a:t>
            </a:r>
            <a:r>
              <a:rPr lang="en-US">
                <a:sym typeface="Symbol" panose="05050102010706020507" pitchFamily="18" charset="2"/>
              </a:rPr>
              <a:t> NO</a:t>
            </a:r>
            <a:r>
              <a:rPr lang="en-US" baseline="-25000">
                <a:sym typeface="Symbol" panose="05050102010706020507" pitchFamily="18" charset="2"/>
              </a:rPr>
              <a:t>2</a:t>
            </a:r>
            <a:r>
              <a:rPr lang="en-US" baseline="30000">
                <a:sym typeface="Symbol" panose="05050102010706020507" pitchFamily="18" charset="2"/>
              </a:rPr>
              <a:t>-</a:t>
            </a:r>
            <a:endParaRPr lang="en-US" baseline="-250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autoUpdateAnimBg="0"/>
      <p:bldP spid="297988" grpId="0" autoUpdateAnimBg="0"/>
      <p:bldP spid="297989" grpId="0" autoUpdateAnimBg="0"/>
      <p:bldP spid="297990" grpId="0" autoUpdateAnimBg="0"/>
      <p:bldP spid="297991" grpId="0" autoUpdateAnimBg="0"/>
      <p:bldP spid="297992" grpId="0" autoUpdateAnimBg="0"/>
      <p:bldP spid="297994" grpId="0" autoUpdateAnimBg="0"/>
      <p:bldP spid="297995" grpId="0" autoUpdateAnimBg="0"/>
      <p:bldP spid="29799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‘Em!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2667000" cy="35052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/>
              <a:t>HI </a:t>
            </a:r>
            <a:r>
              <a:rPr lang="en-US" baseline="-25000"/>
              <a:t>(aq)</a:t>
            </a:r>
          </a:p>
          <a:p>
            <a:pPr>
              <a:spcAft>
                <a:spcPct val="30000"/>
              </a:spcAft>
            </a:pPr>
            <a:r>
              <a:rPr lang="en-US"/>
              <a:t>HCl</a:t>
            </a:r>
          </a:p>
          <a:p>
            <a:pPr>
              <a:spcAft>
                <a:spcPct val="30000"/>
              </a:spcAft>
            </a:pP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3</a:t>
            </a:r>
          </a:p>
          <a:p>
            <a:pPr>
              <a:spcAft>
                <a:spcPct val="30000"/>
              </a:spcAft>
            </a:pPr>
            <a:r>
              <a:rPr lang="en-US"/>
              <a:t>HNO</a:t>
            </a:r>
            <a:r>
              <a:rPr lang="en-US" baseline="-25000"/>
              <a:t>3</a:t>
            </a:r>
          </a:p>
          <a:p>
            <a:pPr>
              <a:spcAft>
                <a:spcPct val="30000"/>
              </a:spcAft>
            </a:pPr>
            <a:r>
              <a:rPr lang="en-US"/>
              <a:t>HIO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2819400" y="1752600"/>
            <a:ext cx="6019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Hydroiodic acid</a:t>
            </a:r>
          </a:p>
          <a:p>
            <a:pPr>
              <a:spcBef>
                <a:spcPct val="50000"/>
              </a:spcBef>
            </a:pPr>
            <a:r>
              <a:rPr lang="en-US" sz="3200"/>
              <a:t>Hydrogen chloride (not aq!)</a:t>
            </a:r>
          </a:p>
          <a:p>
            <a:pPr>
              <a:spcBef>
                <a:spcPct val="50000"/>
              </a:spcBef>
            </a:pPr>
            <a:r>
              <a:rPr lang="en-US" sz="3200"/>
              <a:t>Sulfurous acid</a:t>
            </a:r>
          </a:p>
          <a:p>
            <a:pPr>
              <a:spcBef>
                <a:spcPct val="50000"/>
              </a:spcBef>
            </a:pPr>
            <a:r>
              <a:rPr lang="en-US" sz="3200"/>
              <a:t>Nitric acid</a:t>
            </a:r>
          </a:p>
          <a:p>
            <a:pPr>
              <a:spcBef>
                <a:spcPct val="50000"/>
              </a:spcBef>
            </a:pPr>
            <a:r>
              <a:rPr lang="en-US" sz="3200"/>
              <a:t>Periodic acid</a:t>
            </a:r>
          </a:p>
        </p:txBody>
      </p:sp>
      <p:pic>
        <p:nvPicPr>
          <p:cNvPr id="306181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72" fill="hold"/>
                                        <p:tgtEl>
                                          <p:spTgt spid="306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181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the Formula!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3962400" cy="35052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/>
              <a:t>Hydrobromic acid</a:t>
            </a:r>
            <a:endParaRPr lang="en-US" baseline="-25000"/>
          </a:p>
          <a:p>
            <a:pPr>
              <a:spcAft>
                <a:spcPct val="30000"/>
              </a:spcAft>
            </a:pPr>
            <a:r>
              <a:rPr lang="en-US"/>
              <a:t>Nitrous acid</a:t>
            </a:r>
          </a:p>
          <a:p>
            <a:pPr>
              <a:spcAft>
                <a:spcPct val="30000"/>
              </a:spcAft>
            </a:pPr>
            <a:r>
              <a:rPr lang="en-US"/>
              <a:t>Carbonic acid</a:t>
            </a:r>
            <a:endParaRPr lang="en-US" baseline="-25000"/>
          </a:p>
          <a:p>
            <a:pPr>
              <a:spcAft>
                <a:spcPct val="30000"/>
              </a:spcAft>
            </a:pPr>
            <a:r>
              <a:rPr lang="en-US"/>
              <a:t>Phosphoric acid</a:t>
            </a:r>
            <a:endParaRPr lang="en-US" baseline="-25000"/>
          </a:p>
          <a:p>
            <a:pPr>
              <a:spcAft>
                <a:spcPct val="30000"/>
              </a:spcAft>
            </a:pPr>
            <a:r>
              <a:rPr lang="en-US"/>
              <a:t>Hydrotelluric acid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4800600" y="1752600"/>
            <a:ext cx="40386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HBr </a:t>
            </a:r>
            <a:r>
              <a:rPr lang="en-US" sz="3200" baseline="-25000"/>
              <a:t>(aq)</a:t>
            </a:r>
          </a:p>
          <a:p>
            <a:pPr>
              <a:spcBef>
                <a:spcPct val="50000"/>
              </a:spcBef>
            </a:pPr>
            <a:r>
              <a:rPr lang="en-US" sz="3200"/>
              <a:t>HNO</a:t>
            </a:r>
            <a:r>
              <a:rPr lang="en-US" sz="3200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sz="3200"/>
              <a:t>H</a:t>
            </a:r>
            <a:r>
              <a:rPr lang="en-US" sz="3200" baseline="-25000"/>
              <a:t>2</a:t>
            </a:r>
            <a:r>
              <a:rPr lang="en-US" sz="3200"/>
              <a:t>CO</a:t>
            </a:r>
            <a:r>
              <a:rPr lang="en-US" sz="3200" baseline="-25000"/>
              <a:t>3</a:t>
            </a:r>
          </a:p>
          <a:p>
            <a:pPr>
              <a:spcBef>
                <a:spcPct val="50000"/>
              </a:spcBef>
            </a:pPr>
            <a:r>
              <a:rPr lang="en-US" sz="3200"/>
              <a:t>H</a:t>
            </a:r>
            <a:r>
              <a:rPr lang="en-US" sz="3200" baseline="-25000"/>
              <a:t>3</a:t>
            </a:r>
            <a:r>
              <a:rPr lang="en-US" sz="3200"/>
              <a:t>PO</a:t>
            </a:r>
            <a:r>
              <a:rPr lang="en-US" sz="3200" baseline="-25000"/>
              <a:t>4</a:t>
            </a:r>
          </a:p>
          <a:p>
            <a:pPr>
              <a:spcBef>
                <a:spcPct val="50000"/>
              </a:spcBef>
            </a:pPr>
            <a:r>
              <a:rPr lang="en-US" sz="3200"/>
              <a:t>H</a:t>
            </a:r>
            <a:r>
              <a:rPr lang="en-US" sz="3200" baseline="-25000"/>
              <a:t>2</a:t>
            </a:r>
            <a:r>
              <a:rPr lang="en-US" sz="3200"/>
              <a:t>Te </a:t>
            </a:r>
            <a:r>
              <a:rPr lang="en-US" sz="3200" baseline="-25000"/>
              <a:t>(aq)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nomenclature flowchart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Nomenclature Summary Flowchart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Now You Should Be Able To…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Identify common elements and compounds using </a:t>
            </a:r>
            <a:r>
              <a:rPr lang="en-US" dirty="0" smtClean="0"/>
              <a:t>scientific nomenclature.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0836" y="1865090"/>
            <a:ext cx="4842164" cy="442582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Use: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Common system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Stock system,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Prefix system,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IUPAC nomenclature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acid </a:t>
            </a:r>
            <a:r>
              <a:rPr lang="en-US" sz="2800" dirty="0" smtClean="0"/>
              <a:t>nomenclature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WITH: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common monatomic </a:t>
            </a:r>
            <a:r>
              <a:rPr lang="en-US" sz="2800" dirty="0" smtClean="0"/>
              <a:t>ion</a:t>
            </a:r>
            <a:endParaRPr lang="en-US" sz="28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common polyatomic </a:t>
            </a:r>
            <a:r>
              <a:rPr lang="en-US" sz="2800" dirty="0" smtClean="0"/>
              <a:t>ions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83545" y="2209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/>
              <a:t>Binary </a:t>
            </a:r>
            <a:r>
              <a:rPr lang="en-US" sz="3600" dirty="0"/>
              <a:t>compounds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Ionic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Molecular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</a:t>
            </a:r>
            <a:r>
              <a:rPr lang="en-US" sz="2800" dirty="0" smtClean="0"/>
              <a:t>Acids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Ternary compounds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Ionic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• Acids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175260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19600" y="5029200"/>
            <a:ext cx="16002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9581" cy="1024467"/>
          </a:xfrm>
        </p:spPr>
        <p:txBody>
          <a:bodyPr/>
          <a:lstStyle/>
          <a:p>
            <a:r>
              <a:rPr lang="en-US" dirty="0"/>
              <a:t>Now You Should Be Able To…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102108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Demonstrate (students performing) the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use of symbols, formulas, and equations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in describing interactions of matter such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as chemical and nuclear reactions.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Write formulas and equations with: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• Words only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• Formula equations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• Symbols in equations like, </a:t>
            </a:r>
            <a:r>
              <a:rPr lang="en-US" sz="2800" dirty="0" err="1"/>
              <a:t>aq</a:t>
            </a:r>
            <a:r>
              <a:rPr lang="en-US" sz="28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s, l, g, etc.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Use Empirical and molecular formulas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Now it’s Study Time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r>
              <a:rPr lang="en-US" sz="21400"/>
              <a:t>DONE</a:t>
            </a:r>
            <a:endParaRPr lang="en-US" sz="22000">
              <a:solidFill>
                <a:schemeClr val="hlink"/>
              </a:solidFill>
            </a:endParaRPr>
          </a:p>
        </p:txBody>
      </p:sp>
      <p:pic>
        <p:nvPicPr>
          <p:cNvPr id="308229" name="monster house don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308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29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/>
              <a:t>Rainbow Matrix Game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Link on Chemistry Geek.com on Chemistry I page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hlinkClick r:id="rId2"/>
              </a:rPr>
              <a:t>http://chemistrygeek.com/rainbow</a:t>
            </a: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Use [ ] to represent subscripts since you can’t enter subscripts into the computer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So H</a:t>
            </a:r>
            <a:r>
              <a:rPr lang="en-US" sz="2800" b="1" baseline="-25000" dirty="0"/>
              <a:t>2</a:t>
            </a:r>
            <a:r>
              <a:rPr lang="en-US" sz="2800" b="1" dirty="0"/>
              <a:t>O would be H[2]O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And Al</a:t>
            </a:r>
            <a:r>
              <a:rPr lang="en-US" sz="2800" b="1" baseline="-25000" dirty="0"/>
              <a:t>2</a:t>
            </a:r>
            <a:r>
              <a:rPr lang="en-US" sz="2800" b="1" dirty="0"/>
              <a:t>(SO</a:t>
            </a:r>
            <a:r>
              <a:rPr lang="en-US" sz="2800" b="1" baseline="-25000" dirty="0"/>
              <a:t>4</a:t>
            </a:r>
            <a:r>
              <a:rPr lang="en-US" sz="2800" b="1" dirty="0"/>
              <a:t>)</a:t>
            </a:r>
            <a:r>
              <a:rPr lang="en-US" sz="2800" b="1" baseline="-25000" dirty="0"/>
              <a:t>3</a:t>
            </a:r>
            <a:r>
              <a:rPr lang="en-US" sz="2800" b="1" dirty="0"/>
              <a:t> would be Al[2](SO[4])[3]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Additional Polyatomic Ions (you do not have to memorize these, but they are in the game!)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Borate = BO</a:t>
            </a:r>
            <a:r>
              <a:rPr lang="en-US" sz="2800" b="1" baseline="-25000" dirty="0"/>
              <a:t>3</a:t>
            </a:r>
            <a:r>
              <a:rPr lang="en-US" sz="2800" b="1" dirty="0"/>
              <a:t> </a:t>
            </a:r>
            <a:r>
              <a:rPr lang="en-US" sz="2800" b="1" baseline="30000" dirty="0"/>
              <a:t>-3</a:t>
            </a:r>
            <a:r>
              <a:rPr lang="en-US" sz="2800" b="1" dirty="0"/>
              <a:t>  ;  Silicate = SiO</a:t>
            </a:r>
            <a:r>
              <a:rPr lang="en-US" sz="2800" b="1" baseline="-25000" dirty="0"/>
              <a:t>4</a:t>
            </a:r>
            <a:r>
              <a:rPr lang="en-US" sz="2800" b="1" dirty="0"/>
              <a:t> </a:t>
            </a:r>
            <a:r>
              <a:rPr lang="en-US" sz="2800" b="1" baseline="30000" dirty="0"/>
              <a:t>-4</a:t>
            </a:r>
            <a:r>
              <a:rPr lang="en-US" sz="2800" b="1" dirty="0"/>
              <a:t>  ;</a:t>
            </a:r>
            <a:br>
              <a:rPr lang="en-US" sz="2800" b="1" dirty="0"/>
            </a:br>
            <a:r>
              <a:rPr lang="en-US" sz="2800" b="1" dirty="0" err="1"/>
              <a:t>Manganate</a:t>
            </a:r>
            <a:r>
              <a:rPr lang="en-US" sz="2800" b="1" dirty="0"/>
              <a:t> = MnO</a:t>
            </a:r>
            <a:r>
              <a:rPr lang="en-US" sz="2800" b="1" baseline="-25000" dirty="0"/>
              <a:t>4</a:t>
            </a:r>
            <a:r>
              <a:rPr lang="en-US" sz="2800" b="1" dirty="0"/>
              <a:t> </a:t>
            </a:r>
            <a:r>
              <a:rPr lang="en-US" sz="2800" b="1" baseline="30000" dirty="0"/>
              <a:t>-2</a:t>
            </a:r>
            <a:r>
              <a:rPr lang="en-US" sz="2800" b="1" dirty="0"/>
              <a:t> (permanganate is -1)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162800" cy="8382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800">
                <a:solidFill>
                  <a:srgbClr val="EF9100"/>
                </a:solidFill>
                <a:latin typeface="Comic Sans MS" panose="030F0702030302020204" pitchFamily="66" charset="0"/>
              </a:rPr>
              <a:t>IONIC COMPOUNDS</a:t>
            </a:r>
            <a:endParaRPr lang="en-US" altLang="en-US" sz="4800">
              <a:solidFill>
                <a:srgbClr val="EF9100"/>
              </a:solidFill>
            </a:endParaRPr>
          </a:p>
        </p:txBody>
      </p:sp>
      <p:pic>
        <p:nvPicPr>
          <p:cNvPr id="2519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5737225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1908" name="Group 4"/>
          <p:cNvGrpSpPr>
            <a:grpSpLocks/>
          </p:cNvGrpSpPr>
          <p:nvPr/>
        </p:nvGrpSpPr>
        <p:grpSpPr bwMode="auto">
          <a:xfrm>
            <a:off x="1274763" y="1752600"/>
            <a:ext cx="2141537" cy="846138"/>
            <a:chOff x="803" y="1283"/>
            <a:chExt cx="1349" cy="533"/>
          </a:xfrm>
        </p:grpSpPr>
        <p:sp>
          <p:nvSpPr>
            <p:cNvPr id="251909" name="Rectangle 5"/>
            <p:cNvSpPr>
              <a:spLocks noChangeArrowheads="1"/>
            </p:cNvSpPr>
            <p:nvPr/>
          </p:nvSpPr>
          <p:spPr bwMode="auto">
            <a:xfrm>
              <a:off x="803" y="1283"/>
              <a:ext cx="88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4400" b="1"/>
                <a:t>NH</a:t>
              </a:r>
              <a:r>
                <a:rPr lang="en-US" sz="4400" b="1" baseline="-25000"/>
                <a:t>4</a:t>
              </a:r>
              <a:r>
                <a:rPr lang="en-US" sz="4400" b="1" baseline="30000"/>
                <a:t>+</a:t>
              </a:r>
            </a:p>
          </p:txBody>
        </p:sp>
        <p:sp>
          <p:nvSpPr>
            <p:cNvPr id="251910" name="Line 6"/>
            <p:cNvSpPr>
              <a:spLocks noChangeShapeType="1"/>
            </p:cNvSpPr>
            <p:nvPr/>
          </p:nvSpPr>
          <p:spPr bwMode="auto">
            <a:xfrm>
              <a:off x="1688" y="1592"/>
              <a:ext cx="464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1" name="Group 7"/>
          <p:cNvGrpSpPr>
            <a:grpSpLocks/>
          </p:cNvGrpSpPr>
          <p:nvPr/>
        </p:nvGrpSpPr>
        <p:grpSpPr bwMode="auto">
          <a:xfrm>
            <a:off x="1973263" y="3581400"/>
            <a:ext cx="1760537" cy="758825"/>
            <a:chOff x="1187" y="2531"/>
            <a:chExt cx="1109" cy="478"/>
          </a:xfrm>
        </p:grpSpPr>
        <p:sp>
          <p:nvSpPr>
            <p:cNvPr id="251912" name="Rectangle 8"/>
            <p:cNvSpPr>
              <a:spLocks noChangeArrowheads="1"/>
            </p:cNvSpPr>
            <p:nvPr/>
          </p:nvSpPr>
          <p:spPr bwMode="auto">
            <a:xfrm>
              <a:off x="1187" y="2531"/>
              <a:ext cx="543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4400" b="1"/>
                <a:t>Cl</a:t>
              </a:r>
              <a:r>
                <a:rPr lang="en-US" sz="4400" b="1" baseline="30000"/>
                <a:t>-</a:t>
              </a:r>
            </a:p>
          </p:txBody>
        </p:sp>
        <p:sp>
          <p:nvSpPr>
            <p:cNvPr id="251913" name="Line 9"/>
            <p:cNvSpPr>
              <a:spLocks noChangeShapeType="1"/>
            </p:cNvSpPr>
            <p:nvPr/>
          </p:nvSpPr>
          <p:spPr bwMode="auto">
            <a:xfrm>
              <a:off x="1784" y="2792"/>
              <a:ext cx="512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457200" y="6281738"/>
            <a:ext cx="54054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ammonium chloride, NH</a:t>
            </a:r>
            <a:r>
              <a:rPr 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909287" y="2707964"/>
              <a:ext cx="215280" cy="236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407" y="2696084"/>
                <a:ext cx="2390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73047" y="2695724"/>
              <a:ext cx="1496520" cy="2043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167" y="2683844"/>
                <a:ext cx="1520640" cy="20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182887" y="2448404"/>
              <a:ext cx="64440" cy="498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1007" y="2436524"/>
                <a:ext cx="8856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348847" y="2706884"/>
              <a:ext cx="111600" cy="184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6967" y="2695004"/>
                <a:ext cx="1353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1460447" y="2697524"/>
              <a:ext cx="110520" cy="434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48207" y="2685644"/>
                <a:ext cx="13464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1626407" y="2661164"/>
              <a:ext cx="286560" cy="295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14167" y="2648924"/>
                <a:ext cx="3106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2023127" y="2503844"/>
              <a:ext cx="27720" cy="471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11247" y="2491964"/>
                <a:ext cx="518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/>
              <p14:cNvContentPartPr/>
              <p14:nvPr/>
            </p14:nvContentPartPr>
            <p14:xfrm>
              <a:off x="1977047" y="2716244"/>
              <a:ext cx="268560" cy="83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5167" y="2704364"/>
                <a:ext cx="292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/>
              <p14:cNvContentPartPr/>
              <p14:nvPr/>
            </p14:nvContentPartPr>
            <p14:xfrm>
              <a:off x="2222207" y="2679164"/>
              <a:ext cx="192240" cy="231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10327" y="2667284"/>
                <a:ext cx="2160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/>
              <p14:cNvContentPartPr/>
              <p14:nvPr/>
            </p14:nvContentPartPr>
            <p14:xfrm>
              <a:off x="2485007" y="2687444"/>
              <a:ext cx="471960" cy="250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73127" y="2675204"/>
                <a:ext cx="495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3113207" y="2660804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1327" y="264892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/>
              <p14:cNvContentPartPr/>
              <p14:nvPr/>
            </p14:nvContentPartPr>
            <p14:xfrm>
              <a:off x="3048767" y="2790044"/>
              <a:ext cx="55440" cy="166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36887" y="2778164"/>
                <a:ext cx="79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3161447" y="2780324"/>
              <a:ext cx="303120" cy="261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49567" y="2768444"/>
                <a:ext cx="3268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/>
              <p14:cNvContentPartPr/>
              <p14:nvPr/>
            </p14:nvContentPartPr>
            <p14:xfrm>
              <a:off x="1875527" y="3123044"/>
              <a:ext cx="18720" cy="8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63647" y="3110804"/>
                <a:ext cx="42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/>
              <p14:cNvContentPartPr/>
              <p14:nvPr/>
            </p14:nvContentPartPr>
            <p14:xfrm>
              <a:off x="1828007" y="3289004"/>
              <a:ext cx="20160" cy="185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16127" y="3277124"/>
                <a:ext cx="43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1923767" y="3150764"/>
              <a:ext cx="265680" cy="2458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1527" y="3138524"/>
                <a:ext cx="2901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/>
              <p14:cNvContentPartPr/>
              <p14:nvPr/>
            </p14:nvContentPartPr>
            <p14:xfrm>
              <a:off x="2272967" y="3174164"/>
              <a:ext cx="315360" cy="216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60727" y="3162284"/>
                <a:ext cx="3394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/>
              <p14:cNvContentPartPr/>
              <p14:nvPr/>
            </p14:nvContentPartPr>
            <p14:xfrm>
              <a:off x="5348087" y="6262604"/>
              <a:ext cx="612720" cy="5378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35847" y="6250724"/>
                <a:ext cx="63684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1904" name="Ink 251903"/>
              <p14:cNvContentPartPr/>
              <p14:nvPr/>
            </p14:nvContentPartPr>
            <p14:xfrm>
              <a:off x="5699447" y="6309044"/>
              <a:ext cx="9720" cy="9720"/>
            </p14:xfrm>
          </p:contentPart>
        </mc:Choice>
        <mc:Fallback xmlns="">
          <p:pic>
            <p:nvPicPr>
              <p:cNvPr id="251904" name="Ink 25190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87567" y="6297164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1905" name="Ink 251904"/>
              <p14:cNvContentPartPr/>
              <p14:nvPr/>
            </p14:nvContentPartPr>
            <p14:xfrm>
              <a:off x="1136807" y="1622204"/>
              <a:ext cx="1810080" cy="919080"/>
            </p14:xfrm>
          </p:contentPart>
        </mc:Choice>
        <mc:Fallback xmlns="">
          <p:pic>
            <p:nvPicPr>
              <p:cNvPr id="251905" name="Ink 25190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24927" y="1610324"/>
                <a:ext cx="183384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1915" name="Ink 251914"/>
              <p14:cNvContentPartPr/>
              <p14:nvPr/>
            </p14:nvContentPartPr>
            <p14:xfrm>
              <a:off x="776087" y="4900724"/>
              <a:ext cx="443880" cy="319320"/>
            </p14:xfrm>
          </p:contentPart>
        </mc:Choice>
        <mc:Fallback xmlns="">
          <p:pic>
            <p:nvPicPr>
              <p:cNvPr id="251915" name="Ink 25191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4207" y="4888844"/>
                <a:ext cx="4676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1916" name="Ink 251915"/>
              <p14:cNvContentPartPr/>
              <p14:nvPr/>
            </p14:nvContentPartPr>
            <p14:xfrm>
              <a:off x="1226807" y="4906484"/>
              <a:ext cx="195840" cy="234000"/>
            </p14:xfrm>
          </p:contentPart>
        </mc:Choice>
        <mc:Fallback xmlns="">
          <p:pic>
            <p:nvPicPr>
              <p:cNvPr id="251916" name="Ink 25191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14927" y="4894244"/>
                <a:ext cx="219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1917" name="Ink 251916"/>
              <p14:cNvContentPartPr/>
              <p14:nvPr/>
            </p14:nvContentPartPr>
            <p14:xfrm>
              <a:off x="1524527" y="4905764"/>
              <a:ext cx="249840" cy="165600"/>
            </p14:xfrm>
          </p:contentPart>
        </mc:Choice>
        <mc:Fallback xmlns="">
          <p:pic>
            <p:nvPicPr>
              <p:cNvPr id="251917" name="Ink 25191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12647" y="4893524"/>
                <a:ext cx="2736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1918" name="Ink 251917"/>
              <p14:cNvContentPartPr/>
              <p14:nvPr/>
            </p14:nvContentPartPr>
            <p14:xfrm>
              <a:off x="1845647" y="4859324"/>
              <a:ext cx="152280" cy="194400"/>
            </p14:xfrm>
          </p:contentPart>
        </mc:Choice>
        <mc:Fallback xmlns="">
          <p:pic>
            <p:nvPicPr>
              <p:cNvPr id="251918" name="Ink 25191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33767" y="4847444"/>
                <a:ext cx="1760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1919" name="Ink 251918"/>
              <p14:cNvContentPartPr/>
              <p14:nvPr/>
            </p14:nvContentPartPr>
            <p14:xfrm>
              <a:off x="2087567" y="4831244"/>
              <a:ext cx="277560" cy="223920"/>
            </p14:xfrm>
          </p:contentPart>
        </mc:Choice>
        <mc:Fallback xmlns="">
          <p:pic>
            <p:nvPicPr>
              <p:cNvPr id="251919" name="Ink 25191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75327" y="4819364"/>
                <a:ext cx="301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51920" name="Ink 251919"/>
              <p14:cNvContentPartPr/>
              <p14:nvPr/>
            </p14:nvContentPartPr>
            <p14:xfrm>
              <a:off x="2531087" y="4471244"/>
              <a:ext cx="37800" cy="545040"/>
            </p14:xfrm>
          </p:contentPart>
        </mc:Choice>
        <mc:Fallback xmlns="">
          <p:pic>
            <p:nvPicPr>
              <p:cNvPr id="251920" name="Ink 25191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19207" y="4459364"/>
                <a:ext cx="6156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51921" name="Ink 251920"/>
              <p14:cNvContentPartPr/>
              <p14:nvPr/>
            </p14:nvContentPartPr>
            <p14:xfrm>
              <a:off x="2466647" y="4785164"/>
              <a:ext cx="194400" cy="37440"/>
            </p14:xfrm>
          </p:contentPart>
        </mc:Choice>
        <mc:Fallback xmlns="">
          <p:pic>
            <p:nvPicPr>
              <p:cNvPr id="251921" name="Ink 25192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54767" y="4773284"/>
                <a:ext cx="218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1922" name="Ink 251921"/>
              <p14:cNvContentPartPr/>
              <p14:nvPr/>
            </p14:nvContentPartPr>
            <p14:xfrm>
              <a:off x="2692727" y="4785164"/>
              <a:ext cx="199440" cy="205560"/>
            </p14:xfrm>
          </p:contentPart>
        </mc:Choice>
        <mc:Fallback xmlns="">
          <p:pic>
            <p:nvPicPr>
              <p:cNvPr id="251922" name="Ink 25192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80847" y="4773284"/>
                <a:ext cx="223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51923" name="Ink 251922"/>
              <p14:cNvContentPartPr/>
              <p14:nvPr/>
            </p14:nvContentPartPr>
            <p14:xfrm>
              <a:off x="2882807" y="4748084"/>
              <a:ext cx="378720" cy="212400"/>
            </p14:xfrm>
          </p:contentPart>
        </mc:Choice>
        <mc:Fallback xmlns="">
          <p:pic>
            <p:nvPicPr>
              <p:cNvPr id="251923" name="Ink 25192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70567" y="4736204"/>
                <a:ext cx="4028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1924" name="Ink 251923"/>
              <p14:cNvContentPartPr/>
              <p14:nvPr/>
            </p14:nvContentPartPr>
            <p14:xfrm>
              <a:off x="3340367" y="4498964"/>
              <a:ext cx="13320" cy="64800"/>
            </p14:xfrm>
          </p:contentPart>
        </mc:Choice>
        <mc:Fallback xmlns="">
          <p:pic>
            <p:nvPicPr>
              <p:cNvPr id="251924" name="Ink 25192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28487" y="4487084"/>
                <a:ext cx="37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51925" name="Ink 251924"/>
              <p14:cNvContentPartPr/>
              <p14:nvPr/>
            </p14:nvContentPartPr>
            <p14:xfrm>
              <a:off x="3400127" y="4673924"/>
              <a:ext cx="46080" cy="296280"/>
            </p14:xfrm>
          </p:contentPart>
        </mc:Choice>
        <mc:Fallback xmlns="">
          <p:pic>
            <p:nvPicPr>
              <p:cNvPr id="251925" name="Ink 25192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87887" y="4662044"/>
                <a:ext cx="702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1926" name="Ink 251925"/>
              <p14:cNvContentPartPr/>
              <p14:nvPr/>
            </p14:nvContentPartPr>
            <p14:xfrm>
              <a:off x="3527207" y="4637204"/>
              <a:ext cx="269640" cy="271080"/>
            </p14:xfrm>
          </p:contentPart>
        </mc:Choice>
        <mc:Fallback xmlns="">
          <p:pic>
            <p:nvPicPr>
              <p:cNvPr id="251926" name="Ink 25192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4967" y="4625324"/>
                <a:ext cx="293760" cy="29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9144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800">
                <a:solidFill>
                  <a:srgbClr val="EF9100"/>
                </a:solidFill>
                <a:latin typeface="Comic Sans MS" panose="030F0702030302020204" pitchFamily="66" charset="0"/>
              </a:rPr>
              <a:t>Some Ionic Compounds</a:t>
            </a:r>
            <a:endParaRPr lang="en-US" altLang="en-US" sz="4800">
              <a:solidFill>
                <a:srgbClr val="EF9100"/>
              </a:solidFill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239000" cy="4191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/>
          </a:bodyPr>
          <a:lstStyle/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en-US" altLang="en-US" sz="36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N</a:t>
            </a:r>
            <a:r>
              <a:rPr lang="en-US" altLang="en-US" sz="36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----&gt;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en-US" alt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36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magnesium</a:t>
            </a:r>
            <a:r>
              <a:rPr lang="en-US" alt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nitride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</a:t>
            </a:r>
            <a:r>
              <a:rPr lang="en-US" altLang="en-US" sz="3600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4+</a:t>
            </a: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O</a:t>
            </a:r>
            <a:r>
              <a:rPr lang="en-US" altLang="en-US" sz="3600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----&gt;  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SnO</a:t>
            </a:r>
            <a:r>
              <a:rPr lang="en-US" altLang="en-US" sz="360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36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 (IV) oxide</a:t>
            </a:r>
          </a:p>
        </p:txBody>
      </p:sp>
      <p:pic>
        <p:nvPicPr>
          <p:cNvPr id="2529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116013"/>
            <a:ext cx="25495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5618163" y="3667125"/>
            <a:ext cx="29098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calcium fluoride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1143000" y="12954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sz="28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+  2 F</a:t>
            </a:r>
            <a:r>
              <a:rPr lang="en-US" sz="28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---&gt;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  </a:t>
            </a:r>
            <a:endParaRPr 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038600" y="1295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CaF</a:t>
            </a:r>
            <a:r>
              <a:rPr lang="en-US" sz="2800" b="1" baseline="-25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uiExpand="1" build="p" autoUpdateAnimBg="0"/>
      <p:bldP spid="252933" grpId="0" autoUpdateAnimBg="0"/>
      <p:bldP spid="252934" grpId="0" autoUpdateAnimBg="0"/>
      <p:bldP spid="2529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Formulas of Ionic Compounds</a:t>
            </a: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839200" cy="4876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000" b="1" dirty="0"/>
              <a:t>	Formulas of ionic compounds are determined from the charges on the ions</a:t>
            </a:r>
            <a:endParaRPr lang="en-US" sz="3000" b="1" baseline="30000" dirty="0"/>
          </a:p>
          <a:p>
            <a:pPr>
              <a:lnSpc>
                <a:spcPct val="40000"/>
              </a:lnSpc>
              <a:buFontTx/>
              <a:buNone/>
            </a:pPr>
            <a:endParaRPr lang="en-US" sz="3000" b="1" baseline="30000" dirty="0"/>
          </a:p>
          <a:p>
            <a:pPr>
              <a:lnSpc>
                <a:spcPct val="0"/>
              </a:lnSpc>
              <a:buFontTx/>
              <a:buNone/>
            </a:pPr>
            <a:endParaRPr lang="en-US" sz="3000" b="1" baseline="30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 baseline="30000" dirty="0"/>
              <a:t>          </a:t>
            </a:r>
            <a:r>
              <a:rPr lang="en-US" sz="3000" b="1" dirty="0">
                <a:solidFill>
                  <a:schemeClr val="accent1"/>
                </a:solidFill>
              </a:rPr>
              <a:t>atoms			      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b="1" baseline="-25000" dirty="0">
                <a:sym typeface="Symbol" panose="05050102010706020507" pitchFamily="18" charset="2"/>
              </a:rPr>
              <a:t>                        </a:t>
            </a:r>
            <a:r>
              <a:rPr lang="en-US" sz="3000" b="1" baseline="-25000" dirty="0" smtClean="0">
                <a:sym typeface="Symbol" panose="05050102010706020507" pitchFamily="18" charset="2"/>
              </a:rPr>
              <a:t>   </a:t>
            </a:r>
            <a:r>
              <a:rPr lang="en-US" sz="3000" b="1" baseline="-25000" dirty="0" smtClean="0"/>
              <a:t> </a:t>
            </a:r>
            <a:r>
              <a:rPr lang="en-US" sz="3000" b="1" baseline="-25000" dirty="0">
                <a:sym typeface="Symbol" panose="05050102010706020507" pitchFamily="18" charset="2"/>
              </a:rPr>
              <a:t></a:t>
            </a:r>
            <a:r>
              <a:rPr lang="en-US" sz="3000" b="1" baseline="-25000" dirty="0"/>
              <a:t>			</a:t>
            </a:r>
            <a:r>
              <a:rPr lang="en-US" sz="3000" b="1" baseline="-25000" dirty="0" smtClean="0"/>
              <a:t>        </a:t>
            </a:r>
            <a:r>
              <a:rPr lang="en-US" sz="3000" b="1" baseline="-25000" dirty="0" smtClean="0">
                <a:sym typeface="Symbol" panose="05050102010706020507" pitchFamily="18" charset="2"/>
              </a:rPr>
              <a:t></a:t>
            </a:r>
            <a:r>
              <a:rPr lang="en-US" sz="3000" b="1" baseline="-25000" dirty="0" smtClean="0"/>
              <a:t> </a:t>
            </a:r>
            <a:r>
              <a:rPr lang="en-US" sz="3000" b="1" baseline="-25000" dirty="0">
                <a:sym typeface="Symbol" panose="05050102010706020507" pitchFamily="18" charset="2"/>
              </a:rPr>
              <a:t>    </a:t>
            </a:r>
            <a:r>
              <a:rPr lang="en-US" sz="3000" b="1" dirty="0">
                <a:sym typeface="Symbol" panose="05050102010706020507" pitchFamily="18" charset="2"/>
              </a:rPr>
              <a:t>–</a:t>
            </a:r>
            <a:endParaRPr lang="en-US" sz="3000" b="1" baseline="30000" dirty="0"/>
          </a:p>
          <a:p>
            <a:pPr>
              <a:buFontTx/>
              <a:buNone/>
            </a:pPr>
            <a:r>
              <a:rPr lang="en-US" sz="3000" b="1" dirty="0"/>
              <a:t>Na </a:t>
            </a:r>
            <a:r>
              <a:rPr lang="en-US" sz="3000" b="1" baseline="30000" dirty="0">
                <a:sym typeface="Symbol" panose="05050102010706020507" pitchFamily="18" charset="2"/>
              </a:rPr>
              <a:t></a:t>
            </a:r>
            <a:r>
              <a:rPr lang="en-US" sz="3000" b="1" baseline="30000" dirty="0"/>
              <a:t> </a:t>
            </a:r>
            <a:r>
              <a:rPr lang="en-US" sz="3000" b="1" dirty="0"/>
              <a:t>	+  </a:t>
            </a:r>
            <a:r>
              <a:rPr lang="en-US" sz="3000" b="1" baseline="30000" dirty="0">
                <a:sym typeface="Symbol" panose="05050102010706020507" pitchFamily="18" charset="2"/>
              </a:rPr>
              <a:t></a:t>
            </a:r>
            <a:r>
              <a:rPr lang="en-US" sz="3000" b="1" dirty="0"/>
              <a:t>  F  </a:t>
            </a:r>
            <a:r>
              <a:rPr lang="en-US" sz="6600" b="1" dirty="0"/>
              <a:t>:</a:t>
            </a:r>
            <a:r>
              <a:rPr lang="en-US" sz="3000" b="1" dirty="0"/>
              <a:t>  </a:t>
            </a:r>
            <a:r>
              <a:rPr lang="en-US" sz="3000" b="1" dirty="0">
                <a:sym typeface="Symbol" panose="05050102010706020507" pitchFamily="18" charset="2"/>
              </a:rPr>
              <a:t></a:t>
            </a:r>
            <a:r>
              <a:rPr lang="en-US" sz="3000" b="1" dirty="0"/>
              <a:t>	 Na</a:t>
            </a:r>
            <a:r>
              <a:rPr lang="en-US" sz="3000" b="1" baseline="30000" dirty="0"/>
              <a:t>+         </a:t>
            </a:r>
            <a:r>
              <a:rPr lang="en-US" sz="6600" b="1" dirty="0"/>
              <a:t>:</a:t>
            </a:r>
            <a:r>
              <a:rPr lang="en-US" sz="3000" b="1" dirty="0"/>
              <a:t> F </a:t>
            </a:r>
            <a:r>
              <a:rPr lang="en-US" sz="6600" b="1" dirty="0"/>
              <a:t>:</a:t>
            </a:r>
            <a:r>
              <a:rPr lang="en-US" sz="3000" b="1" dirty="0"/>
              <a:t>   </a:t>
            </a:r>
            <a:r>
              <a:rPr lang="en-US" sz="3000" b="1" dirty="0">
                <a:sym typeface="Symbol" panose="05050102010706020507" pitchFamily="18" charset="2"/>
              </a:rPr>
              <a:t></a:t>
            </a:r>
            <a:r>
              <a:rPr lang="en-US" sz="3000" b="1" dirty="0"/>
              <a:t>   </a:t>
            </a:r>
            <a:r>
              <a:rPr lang="en-US" sz="3000" b="1" dirty="0" err="1"/>
              <a:t>NaF</a:t>
            </a:r>
            <a:endParaRPr lang="en-US" sz="3000" b="1" dirty="0"/>
          </a:p>
          <a:p>
            <a:pPr>
              <a:buFontTx/>
              <a:buNone/>
            </a:pPr>
            <a:r>
              <a:rPr lang="en-US" sz="3000" b="1" baseline="30000" dirty="0">
                <a:sym typeface="Symbol" panose="05050102010706020507" pitchFamily="18" charset="2"/>
              </a:rPr>
              <a:t>                       </a:t>
            </a:r>
            <a:r>
              <a:rPr lang="en-US" sz="3000" b="1" baseline="30000" dirty="0" smtClean="0">
                <a:sym typeface="Symbol" panose="05050102010706020507" pitchFamily="18" charset="2"/>
              </a:rPr>
              <a:t>    </a:t>
            </a:r>
            <a:r>
              <a:rPr lang="en-US" sz="3000" b="1" baseline="30000" dirty="0">
                <a:sym typeface="Symbol" panose="05050102010706020507" pitchFamily="18" charset="2"/>
              </a:rPr>
              <a:t></a:t>
            </a:r>
            <a:r>
              <a:rPr lang="en-US" sz="3000" b="1" baseline="30000" dirty="0"/>
              <a:t> </a:t>
            </a:r>
            <a:r>
              <a:rPr lang="en-US" sz="3000" b="1" baseline="30000" dirty="0">
                <a:sym typeface="Symbol" panose="05050102010706020507" pitchFamily="18" charset="2"/>
              </a:rPr>
              <a:t></a:t>
            </a:r>
            <a:r>
              <a:rPr lang="en-US" sz="3000" b="1" baseline="30000" dirty="0"/>
              <a:t>		   </a:t>
            </a:r>
            <a:r>
              <a:rPr lang="en-US" sz="3000" b="1" baseline="30000" dirty="0" smtClean="0"/>
              <a:t>                     </a:t>
            </a:r>
            <a:r>
              <a:rPr lang="en-US" sz="3000" b="1" baseline="30000" dirty="0" smtClean="0">
                <a:sym typeface="Symbol" panose="05050102010706020507" pitchFamily="18" charset="2"/>
              </a:rPr>
              <a:t></a:t>
            </a:r>
            <a:r>
              <a:rPr lang="en-US" sz="3000" b="1" baseline="30000" dirty="0" smtClean="0"/>
              <a:t> </a:t>
            </a:r>
            <a:r>
              <a:rPr lang="en-US" sz="3000" b="1" baseline="30000" dirty="0">
                <a:sym typeface="Symbol" panose="05050102010706020507" pitchFamily="18" charset="2"/>
              </a:rPr>
              <a:t></a:t>
            </a:r>
            <a:endParaRPr lang="en-US" sz="3000" b="1" baseline="30000" dirty="0"/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sodium +  fluorine         sodium fluoride      formula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800" b="1" dirty="0"/>
              <a:t>   Charge balance:           </a:t>
            </a:r>
            <a:r>
              <a:rPr lang="en-US" sz="2800" b="1" dirty="0">
                <a:solidFill>
                  <a:schemeClr val="accent1"/>
                </a:solidFill>
              </a:rPr>
              <a:t>1+</a:t>
            </a:r>
            <a:r>
              <a:rPr lang="en-US" sz="2800" b="1" dirty="0"/>
              <a:t>            </a:t>
            </a:r>
            <a:r>
              <a:rPr lang="en-US" sz="2800" b="1" dirty="0">
                <a:solidFill>
                  <a:schemeClr val="accent1"/>
                </a:solidFill>
              </a:rPr>
              <a:t>1-</a:t>
            </a:r>
            <a:r>
              <a:rPr lang="en-US" sz="2800" b="1" dirty="0"/>
              <a:t>             = </a:t>
            </a:r>
            <a:r>
              <a:rPr lang="en-US" sz="2800" b="1" dirty="0">
                <a:solidFill>
                  <a:schemeClr val="accent1"/>
                </a:solidFill>
              </a:rPr>
              <a:t> 0</a:t>
            </a:r>
            <a:endParaRPr lang="en-US" sz="2800" b="1" dirty="0"/>
          </a:p>
          <a:p>
            <a:pPr>
              <a:buFontTx/>
              <a:buNone/>
            </a:pPr>
            <a:endParaRPr lang="en-US" sz="3000" b="1" dirty="0"/>
          </a:p>
          <a:p>
            <a:pPr>
              <a:buFontTx/>
              <a:buNone/>
            </a:pPr>
            <a:endParaRPr lang="en-US" sz="3000" dirty="0"/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30480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Monatomic Ions</a:t>
            </a:r>
          </a:p>
        </p:txBody>
      </p:sp>
      <p:pic>
        <p:nvPicPr>
          <p:cNvPr id="230403" name="Picture 3" descr="Table_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5863"/>
            <a:ext cx="8229600" cy="5138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1082</TotalTime>
  <Words>1192</Words>
  <Application>Microsoft Office PowerPoint</Application>
  <PresentationFormat>On-screen Show (4:3)</PresentationFormat>
  <Paragraphs>531</Paragraphs>
  <Slides>59</Slides>
  <Notes>4</Notes>
  <HiddenSlides>1</HiddenSlides>
  <MMClips>12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Metropolitan</vt:lpstr>
      <vt:lpstr>QuickTime Movie</vt:lpstr>
      <vt:lpstr>Document</vt:lpstr>
      <vt:lpstr>MS Org Chart</vt:lpstr>
      <vt:lpstr>PowerPoint Presentation</vt:lpstr>
      <vt:lpstr>Forms of Chemical Bonds</vt:lpstr>
      <vt:lpstr>COMPOUNDS FORMED FROM IONS</vt:lpstr>
      <vt:lpstr>PowerPoint Presentation</vt:lpstr>
      <vt:lpstr>Properties of Ionic Compounds Forming NaCl from Na and Cl2</vt:lpstr>
      <vt:lpstr>IONIC COMPOUNDS</vt:lpstr>
      <vt:lpstr>Some Ionic Compounds</vt:lpstr>
      <vt:lpstr>Formulas of Ionic Compounds</vt:lpstr>
      <vt:lpstr>Monatomic Ions</vt:lpstr>
      <vt:lpstr>Writing a Formula </vt:lpstr>
      <vt:lpstr>Learning Check </vt:lpstr>
      <vt:lpstr>Solution </vt:lpstr>
      <vt:lpstr>Naming Compounds</vt:lpstr>
      <vt:lpstr>Naming Binary Ionic Compounds</vt:lpstr>
      <vt:lpstr>Learning Check </vt:lpstr>
      <vt:lpstr>Solution </vt:lpstr>
      <vt:lpstr>Transition Metals</vt:lpstr>
      <vt:lpstr>Names of Variable Ions</vt:lpstr>
      <vt:lpstr>Examples of Older Names of Cations formed from Transition Metals (you do not have to memorize these)</vt:lpstr>
      <vt:lpstr>Learning Check </vt:lpstr>
      <vt:lpstr>Solution  </vt:lpstr>
      <vt:lpstr>Polyatomic Ions</vt:lpstr>
      <vt:lpstr>Polyatomic Ions</vt:lpstr>
      <vt:lpstr>Ionic Nomenclature</vt:lpstr>
      <vt:lpstr>Ionic Compound Nomenclature</vt:lpstr>
      <vt:lpstr>Learning Check </vt:lpstr>
      <vt:lpstr>Solution </vt:lpstr>
      <vt:lpstr>Naming Ionic Compounds</vt:lpstr>
      <vt:lpstr>Learning Check </vt:lpstr>
      <vt:lpstr>Solution </vt:lpstr>
      <vt:lpstr>Mixed Practice!</vt:lpstr>
      <vt:lpstr>Mixed Up… The Other Way</vt:lpstr>
      <vt:lpstr>Naming Molecular Compounds</vt:lpstr>
      <vt:lpstr>Molecular (Covalent) Nomenclature for two nonmetals</vt:lpstr>
      <vt:lpstr>Molecular Nomenclature Prefixes</vt:lpstr>
      <vt:lpstr>Molecular Nomenclature: Examples</vt:lpstr>
      <vt:lpstr>More Molecular Examples</vt:lpstr>
      <vt:lpstr>Learning Check </vt:lpstr>
      <vt:lpstr>Solution </vt:lpstr>
      <vt:lpstr>Learning Check </vt:lpstr>
      <vt:lpstr>Solution </vt:lpstr>
      <vt:lpstr>Overall strategy for naming chemical compounds.</vt:lpstr>
      <vt:lpstr>A flow chart for naming binary compounds.</vt:lpstr>
      <vt:lpstr>Mixed Review </vt:lpstr>
      <vt:lpstr>Solution </vt:lpstr>
      <vt:lpstr>Mixed Practice</vt:lpstr>
      <vt:lpstr>Mixed Practice</vt:lpstr>
      <vt:lpstr>Acid Nomenclature</vt:lpstr>
      <vt:lpstr>Acid Nomenclature</vt:lpstr>
      <vt:lpstr>Acid Nomenclature Flowchart</vt:lpstr>
      <vt:lpstr>Acid Nomenclature</vt:lpstr>
      <vt:lpstr>Acid Nomenclature</vt:lpstr>
      <vt:lpstr>Name ‘Em!</vt:lpstr>
      <vt:lpstr>Write the Formula!</vt:lpstr>
      <vt:lpstr>PowerPoint Presentation</vt:lpstr>
      <vt:lpstr>Now You Should Be Able To…</vt:lpstr>
      <vt:lpstr>Now You Should Be Able To…</vt:lpstr>
      <vt:lpstr>Now it’s Study Time  DONE</vt:lpstr>
      <vt:lpstr>Rainbow Matrix Game</vt:lpstr>
    </vt:vector>
  </TitlesOfParts>
  <LinksUpToDate>false</LinksUpToDate>
  <SharedDoc>false</SharedDoc>
  <HyperlinkBase>chemistrygeek.com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Nomenclature</dc:title>
  <dc:subject>Chemistry I (High School)</dc:subject>
  <dc:creator>Standring, Daniel</dc:creator>
  <cp:keywords>nomenclature, ionic compound, covalent compound, oxidation numbers, polyatomic ions</cp:keywords>
  <cp:lastModifiedBy>Windows User</cp:lastModifiedBy>
  <cp:revision>55</cp:revision>
  <dcterms:created xsi:type="dcterms:W3CDTF">2002-03-10T14:48:55Z</dcterms:created>
  <dcterms:modified xsi:type="dcterms:W3CDTF">2014-09-08T20:34:47Z</dcterms:modified>
</cp:coreProperties>
</file>