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6"/>
  </p:notesMasterIdLst>
  <p:sldIdLst>
    <p:sldId id="262" r:id="rId2"/>
    <p:sldId id="268" r:id="rId3"/>
    <p:sldId id="263" r:id="rId4"/>
    <p:sldId id="269" r:id="rId5"/>
    <p:sldId id="273" r:id="rId6"/>
    <p:sldId id="274" r:id="rId7"/>
    <p:sldId id="272" r:id="rId8"/>
    <p:sldId id="264" r:id="rId9"/>
    <p:sldId id="275" r:id="rId10"/>
    <p:sldId id="270" r:id="rId11"/>
    <p:sldId id="265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0B"/>
    <a:srgbClr val="0D5613"/>
    <a:srgbClr val="CEF7E5"/>
    <a:srgbClr val="0DC62B"/>
    <a:srgbClr val="FFFFFF"/>
    <a:srgbClr val="E2C2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79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3E196B-F61B-4FA1-8742-A9DDA311FC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9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585C1F2-F3CD-4BED-A1EA-6462EFA6CFB0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8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FE6F098-6B8D-4CCC-AA45-855CD8059C89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AD95633-C4A0-4E3F-AF7B-A5D9BAA4819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1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E919E03-53E9-45CF-8EF3-26461511C58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2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4BBBCCC-18D6-44D5-A1B1-8AE8CD1D2E2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1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D80D7A5-DDE8-4D10-BF2B-018068A9C8E8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4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0" y="2196"/>
              <a:ext cx="5756" cy="237"/>
              <a:chOff x="0" y="768"/>
              <a:chExt cx="5760" cy="19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algn="ctr"/>
                <a:endParaRPr lang="en-CA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dirty="0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i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Mr. Standring</a:t>
            </a:r>
            <a:endParaRPr lang="en-U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8067572A-49DB-46C1-A969-48E58AD291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7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95158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74490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159058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292334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90538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234367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06905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189022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0738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Mr. Standring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428905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339966">
                  <a:gamma/>
                  <a:tint val="0"/>
                  <a:invGamma/>
                </a:srgbClr>
              </a:gs>
              <a:gs pos="50000">
                <a:srgbClr val="339966">
                  <a:alpha val="5000"/>
                </a:srgbClr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endParaRPr lang="en-CA" dirty="0">
              <a:latin typeface="Times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 flipH="1">
            <a:off x="883920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008000">
                  <a:alpha val="5000"/>
                </a:srgbClr>
              </a:gs>
              <a:gs pos="100000">
                <a:srgbClr val="00800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endParaRPr lang="en-CA" dirty="0">
              <a:latin typeface="Times" panose="02020603050405020304" pitchFamily="18" charset="0"/>
            </a:endParaRP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21" descr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5" name="Rectangle 23"/>
          <p:cNvSpPr>
            <a:spLocks noChangeArrowheads="1"/>
          </p:cNvSpPr>
          <p:nvPr userDrawn="1"/>
        </p:nvSpPr>
        <p:spPr bwMode="auto">
          <a:xfrm>
            <a:off x="6862763" y="6254750"/>
            <a:ext cx="182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GB" dirty="0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532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dirty="0" smtClean="0"/>
              <a:t>Mr. Standring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0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dirty="0" smtClean="0"/>
              <a:t>Mr. Standring</a:t>
            </a:r>
            <a:endParaRPr lang="en-US" sz="1400" i="0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76200"/>
            <a:ext cx="7315200" cy="381000"/>
          </a:xfrm>
        </p:spPr>
        <p:txBody>
          <a:bodyPr anchor="t" anchorCtr="1"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5.1 </a:t>
            </a:r>
            <a:r>
              <a:rPr lang="en-GB" dirty="0" smtClean="0">
                <a:solidFill>
                  <a:srgbClr val="0070C0"/>
                </a:solidFill>
              </a:rPr>
              <a:t>Acids and Bases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088313" cy="5943600"/>
          </a:xfrm>
        </p:spPr>
        <p:txBody>
          <a:bodyPr/>
          <a:lstStyle/>
          <a:p>
            <a:pPr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800" dirty="0" smtClean="0"/>
              <a:t>Many familiar compounds are acids or bases.</a:t>
            </a:r>
          </a:p>
          <a:p>
            <a:pPr lvl="1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Classification as acids or bases is based on chemical composition.</a:t>
            </a:r>
          </a:p>
          <a:p>
            <a:pPr lvl="1" eaLnBrk="1" hangingPunct="1"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 smtClean="0"/>
          </a:p>
          <a:p>
            <a:pPr marL="457200" lvl="1" indent="0" eaLnBrk="1" hangingPunct="1"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 smtClean="0"/>
          </a:p>
          <a:p>
            <a:pPr marL="457200" lvl="1" indent="0" eaLnBrk="1" hangingPunct="1"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/>
          </a:p>
          <a:p>
            <a:pPr marL="457200" lvl="1" indent="0" eaLnBrk="1" hangingPunct="1"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 smtClean="0"/>
          </a:p>
          <a:p>
            <a:pPr marL="457200" lvl="1" indent="0" eaLnBrk="1" hangingPunct="1"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 smtClean="0"/>
          </a:p>
          <a:p>
            <a:pPr marL="457200" lvl="1" indent="0" eaLnBrk="1" hangingPunct="1"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/>
          </a:p>
          <a:p>
            <a:pPr marL="457200" lvl="1" indent="0" eaLnBrk="1" hangingPunct="1"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dirty="0" smtClean="0"/>
          </a:p>
          <a:p>
            <a:pPr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800" dirty="0" smtClean="0"/>
              <a:t>Acids and bases can be very dangerous.</a:t>
            </a:r>
          </a:p>
          <a:p>
            <a:pPr lvl="1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Both can be very corrosive.</a:t>
            </a:r>
          </a:p>
          <a:p>
            <a:pPr lvl="2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NEVER try to identify an acid or base by taste or touch!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934200" y="6172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D5613"/>
                </a:solidFill>
              </a:rPr>
              <a:t> See </a:t>
            </a:r>
            <a:r>
              <a:rPr lang="en-US" sz="1400" dirty="0" smtClean="0">
                <a:solidFill>
                  <a:srgbClr val="0D5613"/>
                </a:solidFill>
              </a:rPr>
              <a:t>pages</a:t>
            </a:r>
            <a:endParaRPr lang="en-US" dirty="0"/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70C0"/>
                </a:solidFill>
              </a:rPr>
              <a:t>Naming acids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39624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Hydrogen + …</a:t>
            </a:r>
            <a:r>
              <a:rPr lang="en-GB" sz="2800" i="1" dirty="0" smtClean="0"/>
              <a:t>-ide</a:t>
            </a:r>
            <a:r>
              <a:rPr lang="en-GB" sz="2800" dirty="0" smtClean="0"/>
              <a:t> = hydro…</a:t>
            </a:r>
            <a:r>
              <a:rPr lang="en-GB" sz="2800" i="1" dirty="0" err="1" smtClean="0"/>
              <a:t>ic</a:t>
            </a:r>
            <a:r>
              <a:rPr lang="en-GB" sz="2800" dirty="0" smtClean="0"/>
              <a:t> acid </a:t>
            </a:r>
          </a:p>
          <a:p>
            <a:pPr lvl="1" eaLnBrk="1" hangingPunct="1"/>
            <a:r>
              <a:rPr lang="en-GB" sz="2400" dirty="0" smtClean="0"/>
              <a:t>HF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  <a:r>
              <a:rPr lang="en-GB" sz="2400" dirty="0" smtClean="0"/>
              <a:t> = hydrogen fluoride = hydrofluoric acid</a:t>
            </a:r>
          </a:p>
          <a:p>
            <a:pPr lvl="1" eaLnBrk="1" hangingPunct="1"/>
            <a:endParaRPr lang="en-GB" sz="2400" dirty="0" smtClean="0"/>
          </a:p>
          <a:p>
            <a:pPr eaLnBrk="1" hangingPunct="1"/>
            <a:r>
              <a:rPr lang="en-GB" sz="2800" dirty="0" smtClean="0"/>
              <a:t>Hydrogen + …</a:t>
            </a:r>
            <a:r>
              <a:rPr lang="en-GB" sz="2800" i="1" dirty="0" smtClean="0"/>
              <a:t>-ate</a:t>
            </a:r>
            <a:r>
              <a:rPr lang="en-GB" sz="2800" dirty="0" smtClean="0"/>
              <a:t> = …</a:t>
            </a:r>
            <a:r>
              <a:rPr lang="en-GB" sz="2800" i="1" dirty="0" err="1" smtClean="0"/>
              <a:t>ic</a:t>
            </a:r>
            <a:r>
              <a:rPr lang="en-GB" sz="2800" dirty="0" smtClean="0"/>
              <a:t> acid </a:t>
            </a:r>
          </a:p>
          <a:p>
            <a:pPr lvl="1" eaLnBrk="1" hangingPunct="1"/>
            <a:r>
              <a:rPr lang="en-GB" sz="2400" dirty="0" smtClean="0"/>
              <a:t>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CO</a:t>
            </a:r>
            <a:r>
              <a:rPr lang="en-GB" sz="2400" baseline="-25000" dirty="0" smtClean="0"/>
              <a:t>3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  <a:r>
              <a:rPr lang="en-GB" sz="2400" dirty="0" smtClean="0"/>
              <a:t> = hydrogen carbonate = carbonic acid</a:t>
            </a:r>
          </a:p>
          <a:p>
            <a:pPr lvl="1" eaLnBrk="1" hangingPunct="1"/>
            <a:endParaRPr lang="en-GB" sz="2400" dirty="0" smtClean="0"/>
          </a:p>
          <a:p>
            <a:pPr eaLnBrk="1" hangingPunct="1"/>
            <a:r>
              <a:rPr lang="en-GB" sz="2800" dirty="0" smtClean="0"/>
              <a:t>Hydrogen + …</a:t>
            </a:r>
            <a:r>
              <a:rPr lang="en-GB" sz="2800" i="1" dirty="0" smtClean="0"/>
              <a:t>-</a:t>
            </a:r>
            <a:r>
              <a:rPr lang="en-GB" sz="2800" i="1" dirty="0" err="1" smtClean="0"/>
              <a:t>ite</a:t>
            </a:r>
            <a:r>
              <a:rPr lang="en-GB" sz="2800" dirty="0" smtClean="0"/>
              <a:t> = …</a:t>
            </a:r>
            <a:r>
              <a:rPr lang="en-GB" sz="2800" i="1" dirty="0" err="1" smtClean="0"/>
              <a:t>ous</a:t>
            </a:r>
            <a:r>
              <a:rPr lang="en-GB" sz="2800" dirty="0" smtClean="0"/>
              <a:t> acid </a:t>
            </a:r>
          </a:p>
          <a:p>
            <a:pPr lvl="1" eaLnBrk="1" hangingPunct="1"/>
            <a:r>
              <a:rPr lang="en-GB" sz="2400" dirty="0" smtClean="0"/>
              <a:t>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</a:t>
            </a:r>
            <a:r>
              <a:rPr lang="en-GB" sz="2400" baseline="-25000" dirty="0" smtClean="0"/>
              <a:t>3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  <a:r>
              <a:rPr lang="en-GB" sz="2400" dirty="0" smtClean="0"/>
              <a:t> = hydrogen sulphite = sulphurous acid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381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70C0"/>
                </a:solidFill>
              </a:rPr>
              <a:t>Bases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782" y="603250"/>
            <a:ext cx="8915400" cy="5568950"/>
          </a:xfrm>
        </p:spPr>
        <p:txBody>
          <a:bodyPr/>
          <a:lstStyle/>
          <a:p>
            <a:pPr eaLnBrk="1" hangingPunct="1"/>
            <a:r>
              <a:rPr lang="en-GB" dirty="0" smtClean="0"/>
              <a:t>If you know a compound’s chemical formula, you may be able to identify it as a base.</a:t>
            </a:r>
          </a:p>
          <a:p>
            <a:pPr lvl="1" eaLnBrk="1" hangingPunct="1"/>
            <a:r>
              <a:rPr lang="en-GB" sz="2400" dirty="0" smtClean="0"/>
              <a:t>Bases behave like bases only when dissolved in water.</a:t>
            </a:r>
          </a:p>
          <a:p>
            <a:pPr lvl="1" eaLnBrk="1" hangingPunct="1"/>
            <a:r>
              <a:rPr lang="en-GB" sz="2400" dirty="0" smtClean="0"/>
              <a:t>Therefore, bases are written with the symbol (</a:t>
            </a:r>
            <a:r>
              <a:rPr lang="en-GB" sz="2400" dirty="0" err="1" smtClean="0"/>
              <a:t>aq</a:t>
            </a:r>
            <a:r>
              <a:rPr lang="en-GB" sz="2400" dirty="0" smtClean="0"/>
              <a:t>) = aqueous = water.</a:t>
            </a:r>
          </a:p>
          <a:p>
            <a:pPr eaLnBrk="1" hangingPunct="1"/>
            <a:r>
              <a:rPr lang="en-GB" dirty="0" smtClean="0"/>
              <a:t>The chemical formula of a base usually ends with hydroxide (OH).</a:t>
            </a:r>
          </a:p>
          <a:p>
            <a:pPr eaLnBrk="1" hangingPunct="1"/>
            <a:r>
              <a:rPr lang="en-GB" dirty="0" smtClean="0"/>
              <a:t>Bases can be gentle or very caustic.</a:t>
            </a:r>
          </a:p>
          <a:p>
            <a:pPr eaLnBrk="1" hangingPunct="1"/>
            <a:r>
              <a:rPr lang="en-GB" dirty="0" smtClean="0"/>
              <a:t>Examples of common bases:</a:t>
            </a:r>
          </a:p>
          <a:p>
            <a:pPr lvl="1" eaLnBrk="1" hangingPunct="1"/>
            <a:r>
              <a:rPr lang="en-GB" sz="2400" dirty="0" err="1" smtClean="0"/>
              <a:t>NaOH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  <a:endParaRPr lang="en-GB" sz="2400" dirty="0" smtClean="0"/>
          </a:p>
          <a:p>
            <a:pPr lvl="1" eaLnBrk="1" hangingPunct="1"/>
            <a:r>
              <a:rPr lang="en-GB" sz="2400" dirty="0" smtClean="0"/>
              <a:t>Mg(OH)</a:t>
            </a:r>
            <a:r>
              <a:rPr lang="en-GB" sz="2400" baseline="-25000" dirty="0" smtClean="0"/>
              <a:t>2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  <a:endParaRPr lang="en-GB" sz="2400" dirty="0" smtClean="0"/>
          </a:p>
          <a:p>
            <a:pPr lvl="1" eaLnBrk="1" hangingPunct="1"/>
            <a:r>
              <a:rPr lang="en-GB" sz="2400" dirty="0" err="1" smtClean="0"/>
              <a:t>Ca</a:t>
            </a:r>
            <a:r>
              <a:rPr lang="en-GB" sz="2400" dirty="0" smtClean="0"/>
              <a:t>(OH)</a:t>
            </a:r>
            <a:r>
              <a:rPr lang="en-GB" sz="2400" baseline="-25000" dirty="0" smtClean="0"/>
              <a:t>2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  <a:r>
              <a:rPr lang="en-GB" sz="2400" dirty="0" smtClean="0"/>
              <a:t> </a:t>
            </a:r>
          </a:p>
          <a:p>
            <a:pPr lvl="1" eaLnBrk="1" hangingPunct="1"/>
            <a:r>
              <a:rPr lang="en-GB" sz="2400" dirty="0" smtClean="0"/>
              <a:t>NH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OH</a:t>
            </a:r>
            <a:r>
              <a:rPr lang="en-GB" sz="2400" i="1" baseline="-25000" dirty="0" smtClean="0"/>
              <a:t>(</a:t>
            </a:r>
            <a:r>
              <a:rPr lang="en-GB" sz="2400" baseline="-25000" dirty="0" err="1" smtClean="0"/>
              <a:t>aq</a:t>
            </a:r>
            <a:r>
              <a:rPr lang="en-GB" sz="2400" i="1" baseline="-25000" dirty="0" smtClean="0"/>
              <a:t>)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rgbClr val="0D5613"/>
                </a:solidFill>
              </a:rPr>
              <a:t> See </a:t>
            </a:r>
            <a:r>
              <a:rPr lang="en-GB" sz="1400" dirty="0" smtClean="0">
                <a:solidFill>
                  <a:srgbClr val="0D5613"/>
                </a:solidFill>
              </a:rPr>
              <a:t>page</a:t>
            </a:r>
            <a:endParaRPr lang="en-GB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370065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70C0"/>
                </a:solidFill>
              </a:rPr>
              <a:t>Production of 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2743200"/>
          </a:xfrm>
        </p:spPr>
        <p:txBody>
          <a:bodyPr/>
          <a:lstStyle/>
          <a:p>
            <a:pPr eaLnBrk="1" hangingPunct="1"/>
            <a:r>
              <a:rPr lang="en-GB" dirty="0" smtClean="0"/>
              <a:t>Acids and bases can conduct electricity because they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GB" dirty="0" smtClean="0"/>
              <a:t>	release ions in solution.</a:t>
            </a:r>
          </a:p>
          <a:p>
            <a:pPr lvl="1" eaLnBrk="1" hangingPunct="1"/>
            <a:r>
              <a:rPr lang="en-GB" dirty="0" smtClean="0"/>
              <a:t>Acids release hydrogen ions, H</a:t>
            </a:r>
            <a:r>
              <a:rPr lang="en-GB" baseline="30000" dirty="0" smtClean="0"/>
              <a:t>+ </a:t>
            </a:r>
            <a:r>
              <a:rPr lang="en-GB" dirty="0" smtClean="0"/>
              <a:t>.</a:t>
            </a:r>
          </a:p>
          <a:p>
            <a:pPr lvl="1" eaLnBrk="1" hangingPunct="1"/>
            <a:r>
              <a:rPr lang="en-GB" dirty="0" smtClean="0"/>
              <a:t>Bases release hydroxide ions OH</a:t>
            </a:r>
            <a:r>
              <a:rPr lang="en-GB" baseline="30000" dirty="0" smtClean="0"/>
              <a:t>–</a:t>
            </a:r>
            <a:r>
              <a:rPr lang="en-GB" dirty="0" smtClean="0"/>
              <a:t>.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The pH of a solution refers to the concentration of ions it has.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rgbClr val="0D5613"/>
                </a:solidFill>
              </a:rPr>
              <a:t> See </a:t>
            </a:r>
            <a:r>
              <a:rPr lang="en-GB" sz="1400" dirty="0" smtClean="0">
                <a:solidFill>
                  <a:srgbClr val="0D5613"/>
                </a:solidFill>
              </a:rPr>
              <a:t>page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381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Ion concentrations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0198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Square brackets are used to signify concentration, [H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], [OH</a:t>
            </a:r>
            <a:r>
              <a:rPr lang="en-GB" sz="2800" baseline="30000" dirty="0" smtClean="0"/>
              <a:t>–</a:t>
            </a:r>
            <a:r>
              <a:rPr lang="en-GB" sz="2800" dirty="0" smtClean="0"/>
              <a:t>]</a:t>
            </a:r>
          </a:p>
          <a:p>
            <a:pPr lvl="1" eaLnBrk="1" hangingPunct="1"/>
            <a:r>
              <a:rPr lang="en-GB" sz="2400" dirty="0" smtClean="0"/>
              <a:t>High [H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] = low pH, very acidic</a:t>
            </a:r>
          </a:p>
          <a:p>
            <a:pPr lvl="1" eaLnBrk="1" hangingPunct="1"/>
            <a:r>
              <a:rPr lang="en-GB" sz="2400" dirty="0" smtClean="0"/>
              <a:t>High [OH</a:t>
            </a:r>
            <a:r>
              <a:rPr lang="en-GB" sz="2400" baseline="30000" dirty="0" smtClean="0"/>
              <a:t>–</a:t>
            </a:r>
            <a:r>
              <a:rPr lang="en-GB" sz="2400" dirty="0" smtClean="0"/>
              <a:t>] = high pH, very basic</a:t>
            </a:r>
          </a:p>
          <a:p>
            <a:pPr eaLnBrk="1" hangingPunct="1"/>
            <a:r>
              <a:rPr lang="en-GB" sz="2800" dirty="0" smtClean="0"/>
              <a:t>A solution cannot have BOTH high [H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] and [OH</a:t>
            </a:r>
            <a:r>
              <a:rPr lang="en-GB" sz="2800" baseline="30000" dirty="0" smtClean="0"/>
              <a:t>–</a:t>
            </a:r>
            <a:r>
              <a:rPr lang="en-GB" sz="2800" dirty="0" smtClean="0"/>
              <a:t>]; they cancel each other out and form water. This process is called neutralization.</a:t>
            </a:r>
          </a:p>
          <a:p>
            <a:pPr eaLnBrk="1" hangingPunct="1"/>
            <a:r>
              <a:rPr lang="en-GB" sz="2800" dirty="0" smtClean="0"/>
              <a:t>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+ OH</a:t>
            </a:r>
            <a:r>
              <a:rPr lang="en-GB" sz="2800" baseline="30000" dirty="0" smtClean="0"/>
              <a:t>–</a:t>
            </a:r>
            <a:r>
              <a:rPr lang="en-GB" sz="2800" dirty="0" smtClean="0"/>
              <a:t> </a:t>
            </a:r>
            <a:r>
              <a:rPr lang="en-GB" sz="2800" dirty="0" smtClean="0">
                <a:sym typeface="Symbol" panose="05050102010706020507" pitchFamily="18" charset="2"/>
              </a:rPr>
              <a:t></a:t>
            </a:r>
            <a:r>
              <a:rPr lang="en-GB" sz="2800" dirty="0" smtClean="0"/>
              <a:t>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</a:t>
            </a:r>
            <a:endParaRPr lang="en-GB" sz="2800" baseline="-25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588579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dirty="0" smtClean="0"/>
              <a:t>Mr. Standring</a:t>
            </a:r>
            <a:endParaRPr lang="en-US" sz="1400" i="0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315200" cy="5334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2"/>
                </a:solidFill>
              </a:rPr>
              <a:t>Properties of Acids and Bases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rgbClr val="0D5613"/>
                </a:solidFill>
              </a:rPr>
              <a:t> See </a:t>
            </a:r>
            <a:r>
              <a:rPr lang="en-GB" sz="1400" dirty="0" smtClean="0">
                <a:solidFill>
                  <a:srgbClr val="0D5613"/>
                </a:solidFill>
              </a:rPr>
              <a:t>page</a:t>
            </a:r>
            <a:endParaRPr lang="en-GB" dirty="0"/>
          </a:p>
        </p:txBody>
      </p:sp>
      <p:pic>
        <p:nvPicPr>
          <p:cNvPr id="22534" name="Picture 10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486400" cy="61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The 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800" dirty="0" smtClean="0"/>
              <a:t>The strength of acids and bases in measured on the pH scale.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3600" dirty="0" smtClean="0"/>
              <a:t>		&lt;	                     </a:t>
            </a:r>
            <a:r>
              <a:rPr lang="en-US" sz="3600" dirty="0" smtClean="0"/>
              <a:t>&gt;</a:t>
            </a:r>
            <a:r>
              <a:rPr lang="en-US" sz="3600" dirty="0" smtClean="0"/>
              <a:t>		      =</a:t>
            </a:r>
          </a:p>
          <a:p>
            <a:pPr lvl="1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pH below 7 = acidic, pH above 7 = basic, pH 7 = neutral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>
                <a:solidFill>
                  <a:srgbClr val="FF0C0B"/>
                </a:solidFill>
                <a:latin typeface="Courier New" panose="02070309020205020404" pitchFamily="49" charset="0"/>
              </a:rPr>
              <a:t>	0 1 2 3 4 5 6 </a:t>
            </a:r>
            <a:r>
              <a:rPr lang="en-US" sz="2400" dirty="0" smtClean="0">
                <a:latin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8 9 10 11 12 13 14</a:t>
            </a:r>
            <a:endParaRPr lang="en-US" sz="2400" dirty="0" smtClean="0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>
                <a:latin typeface="Courier New" panose="02070309020205020404" pitchFamily="49" charset="0"/>
              </a:rPr>
              <a:t>		</a:t>
            </a:r>
            <a:r>
              <a:rPr lang="en-US" sz="2400" i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Acids</a:t>
            </a:r>
            <a:r>
              <a:rPr lang="en-US" sz="2400" i="1" dirty="0" smtClean="0">
                <a:latin typeface="Courier New" panose="02070309020205020404" pitchFamily="49" charset="0"/>
              </a:rPr>
              <a:t>	    Neutral		</a:t>
            </a:r>
            <a:r>
              <a:rPr lang="en-US" sz="2400" i="1" dirty="0" smtClean="0">
                <a:solidFill>
                  <a:srgbClr val="2368AF"/>
                </a:solidFill>
                <a:latin typeface="Courier New" panose="02070309020205020404" pitchFamily="49" charset="0"/>
              </a:rPr>
              <a:t>Bases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1620838" algn="ctr"/>
                <a:tab pos="2951163" algn="ctr"/>
                <a:tab pos="4572000" algn="ctr"/>
              </a:tabLst>
            </a:pPr>
            <a:endParaRPr lang="en-US" sz="2400" i="1" dirty="0" smtClean="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Each decrease of 1 on the pH scale indicates 10× more acidic</a:t>
            </a:r>
          </a:p>
          <a:p>
            <a:pPr lvl="2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For example, pH 4 is 10 times more acidic than pH 5.</a:t>
            </a:r>
          </a:p>
          <a:p>
            <a:pPr lvl="2" eaLnBrk="1" hangingPunct="1">
              <a:tabLst>
                <a:tab pos="1620838" algn="ctr"/>
                <a:tab pos="2951163" algn="ctr"/>
                <a:tab pos="4572000" algn="ctr"/>
              </a:tabLst>
            </a:pPr>
            <a:r>
              <a:rPr lang="en-US" sz="2400" dirty="0" smtClean="0"/>
              <a:t>pH 3 is 1000 times more acidic than pH 6.</a:t>
            </a:r>
          </a:p>
          <a:p>
            <a:pPr eaLnBrk="1" hangingPunct="1">
              <a:tabLst>
                <a:tab pos="1620838" algn="ctr"/>
                <a:tab pos="2951163" algn="ctr"/>
                <a:tab pos="4572000" algn="ctr"/>
              </a:tabLst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dirty="0" smtClean="0"/>
              <a:t>Mr. Standring</a:t>
            </a:r>
            <a:endParaRPr lang="en-US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dirty="0" smtClean="0"/>
              <a:t>Mr. Standring</a:t>
            </a:r>
            <a:endParaRPr lang="en-US" sz="1400" i="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48648"/>
            <a:ext cx="7315200" cy="511175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70C0"/>
                </a:solidFill>
              </a:rPr>
              <a:t>pH Indicators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59823"/>
            <a:ext cx="9144000" cy="596957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pH of acids and bases cannot be determined by sight.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Instead, pH is measured by other chemicals called indicators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sz="2400" dirty="0" smtClean="0"/>
              <a:t>	or by a pH meter that measures the electrical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sz="2400" dirty="0" smtClean="0"/>
              <a:t>	conductivity of the solution.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24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24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24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pH indicators change colour based on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GB" sz="2800" dirty="0" smtClean="0"/>
              <a:t>	the solution they are placed in.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Litmus is the most common indicator, and is used on litmus paper.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400" dirty="0" smtClean="0"/>
              <a:t>Two colours of litmus paper: Blue = basic and Red = acidic.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400" dirty="0" smtClean="0"/>
              <a:t>Blue = pH above 7, Red = pH below 7.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rgbClr val="0D5613"/>
                </a:solidFill>
              </a:rPr>
              <a:t> See </a:t>
            </a:r>
            <a:r>
              <a:rPr lang="en-GB" sz="1400" dirty="0" smtClean="0">
                <a:solidFill>
                  <a:srgbClr val="0D5613"/>
                </a:solidFill>
              </a:rPr>
              <a:t>pages</a:t>
            </a:r>
            <a:endParaRPr lang="en-GB" dirty="0"/>
          </a:p>
        </p:txBody>
      </p:sp>
      <p:pic>
        <p:nvPicPr>
          <p:cNvPr id="15366" name="Picture 19" descr="lit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524000"/>
            <a:ext cx="1981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2667000" y="2539205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D5613"/>
                </a:solidFill>
              </a:rPr>
              <a:t> Litmus paper</a:t>
            </a:r>
            <a:endParaRPr lang="en-GB" b="1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5395768" y="2617786"/>
            <a:ext cx="533400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There are many pH indicators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Universal indicator contains many indicators that turn different colours at different pH values (can be in liquid form, or on paper strips like litmus).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dirty="0" smtClean="0"/>
              <a:t>Mr. Standring</a:t>
            </a:r>
            <a:endParaRPr lang="en-US" sz="14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1905000"/>
            <a:ext cx="8820084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28600"/>
            <a:ext cx="8915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Indicators change colour at different pH values, so different indicators are used to identify different pH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err="1"/>
              <a:t>Bromothymol</a:t>
            </a:r>
            <a:r>
              <a:rPr lang="en-GB" sz="2400" dirty="0"/>
              <a:t> blue for pH 6 – 7.6, phenolphthalein for pH 8.2 – 10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 sz="1400" i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471041"/>
            <a:ext cx="4544291" cy="4082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1" y="2297545"/>
            <a:ext cx="430221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>
                <a:solidFill>
                  <a:srgbClr val="0070C0"/>
                </a:solidFill>
              </a:rPr>
              <a:t>Many natural sources, such as beets and cabbage, are also indicators.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 sz="1400" i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87388"/>
            <a:ext cx="476250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9" y="2159000"/>
            <a:ext cx="50387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 Meter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10600" cy="1143000"/>
          </a:xfrm>
        </p:spPr>
        <p:txBody>
          <a:bodyPr/>
          <a:lstStyle/>
          <a:p>
            <a:r>
              <a:rPr lang="en-GB" dirty="0"/>
              <a:t>A pH meter uses electrical probes to measure how solutions conduct electricity.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 sz="1400" i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26573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334962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70C0"/>
                </a:solidFill>
              </a:rPr>
              <a:t>Acids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1"/>
            <a:ext cx="9144000" cy="57912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If you know a compound’s chemical formula, you may be able to identify whether it as an acid.</a:t>
            </a:r>
          </a:p>
          <a:p>
            <a:pPr lvl="1" eaLnBrk="1" hangingPunct="1"/>
            <a:r>
              <a:rPr lang="en-GB" sz="2400" dirty="0" smtClean="0"/>
              <a:t>Acids behave like acids only when dissolved in water.</a:t>
            </a:r>
          </a:p>
          <a:p>
            <a:pPr lvl="1" eaLnBrk="1" hangingPunct="1"/>
            <a:r>
              <a:rPr lang="en-GB" sz="2400" dirty="0" smtClean="0"/>
              <a:t>Therefore, acids are written with symbol (</a:t>
            </a:r>
            <a:r>
              <a:rPr lang="en-GB" sz="2400" dirty="0" err="1" smtClean="0"/>
              <a:t>aq</a:t>
            </a:r>
            <a:r>
              <a:rPr lang="en-GB" sz="2400" dirty="0" smtClean="0"/>
              <a:t>) = aqueous = dissolved in water</a:t>
            </a:r>
            <a:r>
              <a:rPr lang="en-GB" sz="2400" dirty="0" smtClean="0"/>
              <a:t>.</a:t>
            </a:r>
            <a:endParaRPr lang="en-GB" sz="2400" dirty="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858000" y="6172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rgbClr val="0D5613"/>
                </a:solidFill>
              </a:rPr>
              <a:t> See </a:t>
            </a:r>
            <a:r>
              <a:rPr lang="en-GB" sz="1400" dirty="0" smtClean="0">
                <a:solidFill>
                  <a:srgbClr val="0D5613"/>
                </a:solidFill>
              </a:rPr>
              <a:t>pages</a:t>
            </a:r>
            <a:endParaRPr lang="en-GB" dirty="0"/>
          </a:p>
        </p:txBody>
      </p:sp>
      <p:pic>
        <p:nvPicPr>
          <p:cNvPr id="17414" name="Picture 6" descr="batt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3708617"/>
            <a:ext cx="156051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01887" y="4189004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0D5613"/>
                </a:solidFill>
              </a:rPr>
              <a:t> </a:t>
            </a:r>
            <a:r>
              <a:rPr lang="en-GB" dirty="0" err="1">
                <a:solidFill>
                  <a:srgbClr val="0D5613"/>
                </a:solidFill>
              </a:rPr>
              <a:t>Sulfuric</a:t>
            </a:r>
            <a:r>
              <a:rPr lang="en-GB" dirty="0">
                <a:solidFill>
                  <a:srgbClr val="0D5613"/>
                </a:solidFill>
              </a:rPr>
              <a:t> acid is used in batteries</a:t>
            </a:r>
            <a:r>
              <a:rPr lang="en-GB" dirty="0" smtClean="0">
                <a:solidFill>
                  <a:srgbClr val="0D5613"/>
                </a:solidFill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GB" dirty="0" smtClean="0">
                <a:solidFill>
                  <a:srgbClr val="0D5613"/>
                </a:solidFill>
              </a:rPr>
              <a:t>H</a:t>
            </a:r>
            <a:r>
              <a:rPr lang="en-GB" baseline="-25000" dirty="0" smtClean="0">
                <a:solidFill>
                  <a:srgbClr val="0D5613"/>
                </a:solidFill>
              </a:rPr>
              <a:t>2</a:t>
            </a:r>
            <a:r>
              <a:rPr lang="en-GB" dirty="0" smtClean="0">
                <a:solidFill>
                  <a:srgbClr val="0D5613"/>
                </a:solidFill>
              </a:rPr>
              <a:t>SO</a:t>
            </a:r>
            <a:r>
              <a:rPr lang="en-GB" baseline="-25000" dirty="0" smtClean="0">
                <a:solidFill>
                  <a:srgbClr val="0D5613"/>
                </a:solidFill>
              </a:rPr>
              <a:t>4</a:t>
            </a:r>
            <a:endParaRPr lang="en-GB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Acid Formulas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32691"/>
            <a:ext cx="8610600" cy="3177309"/>
          </a:xfrm>
        </p:spPr>
        <p:txBody>
          <a:bodyPr/>
          <a:lstStyle/>
          <a:p>
            <a:pPr eaLnBrk="1" hangingPunct="1"/>
            <a:r>
              <a:rPr lang="en-GB" sz="2600" dirty="0"/>
              <a:t>The chemical formula of an acid usually starts with hydrogen (H).</a:t>
            </a:r>
          </a:p>
          <a:p>
            <a:pPr lvl="1" eaLnBrk="1" hangingPunct="1"/>
            <a:r>
              <a:rPr lang="en-GB" sz="2400" dirty="0"/>
              <a:t>Acids with a carbon usually have the</a:t>
            </a:r>
          </a:p>
          <a:p>
            <a:pPr lvl="1" eaLnBrk="1" hangingPunct="1">
              <a:buNone/>
            </a:pPr>
            <a:r>
              <a:rPr lang="en-GB" sz="2400" dirty="0"/>
              <a:t>	</a:t>
            </a:r>
            <a:r>
              <a:rPr lang="en-GB" sz="2400" i="1" dirty="0"/>
              <a:t>C</a:t>
            </a:r>
            <a:r>
              <a:rPr lang="en-GB" sz="2400" dirty="0"/>
              <a:t> written first.</a:t>
            </a:r>
          </a:p>
          <a:p>
            <a:pPr lvl="2" eaLnBrk="1" hangingPunct="1"/>
            <a:r>
              <a:rPr lang="en-GB" sz="2400" dirty="0" err="1"/>
              <a:t>HCl</a:t>
            </a:r>
            <a:r>
              <a:rPr lang="en-GB" sz="2400" i="1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i="1" baseline="-25000" dirty="0"/>
              <a:t>)</a:t>
            </a:r>
            <a:r>
              <a:rPr lang="en-GB" sz="2400" dirty="0"/>
              <a:t> = hydrochloric acid, </a:t>
            </a:r>
          </a:p>
          <a:p>
            <a:pPr lvl="2" eaLnBrk="1" hangingPunct="1"/>
            <a:r>
              <a:rPr lang="en-GB" sz="2400" dirty="0"/>
              <a:t>HNO</a:t>
            </a:r>
            <a:r>
              <a:rPr lang="en-GB" sz="2400" baseline="-25000" dirty="0"/>
              <a:t>3</a:t>
            </a:r>
            <a:r>
              <a:rPr lang="en-GB" sz="2400" i="1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i="1" baseline="-25000" dirty="0"/>
              <a:t>)</a:t>
            </a:r>
            <a:r>
              <a:rPr lang="en-GB" sz="2400" dirty="0"/>
              <a:t> = nitric acid, </a:t>
            </a:r>
          </a:p>
          <a:p>
            <a:pPr lvl="2" eaLnBrk="1" hangingPunct="1"/>
            <a:r>
              <a:rPr lang="en-GB" sz="2400" dirty="0"/>
              <a:t>CH</a:t>
            </a:r>
            <a:r>
              <a:rPr lang="en-GB" sz="2400" baseline="-25000" dirty="0"/>
              <a:t>3</a:t>
            </a:r>
            <a:r>
              <a:rPr lang="en-GB" sz="2400" dirty="0"/>
              <a:t>COOH</a:t>
            </a:r>
            <a:r>
              <a:rPr lang="en-GB" sz="2400" i="1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i="1" baseline="-25000" dirty="0"/>
              <a:t>)</a:t>
            </a:r>
            <a:r>
              <a:rPr lang="en-GB" sz="2400" dirty="0"/>
              <a:t> = acetic acid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6012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bar">
  <a:themeElements>
    <a:clrScheme name="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E713D"/>
      </a:hlink>
      <a:folHlink>
        <a:srgbClr val="0E713D"/>
      </a:folHlink>
    </a:clrScheme>
    <a:fontScheme name="Lightbar">
      <a:majorFont>
        <a:latin typeface="Lucida Grand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1326</TotalTime>
  <Words>549</Words>
  <Application>Microsoft Office PowerPoint</Application>
  <PresentationFormat>On-screen Show (4:3)</PresentationFormat>
  <Paragraphs>123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Courier New</vt:lpstr>
      <vt:lpstr>Lucida Grande</vt:lpstr>
      <vt:lpstr>Symbol</vt:lpstr>
      <vt:lpstr>Times</vt:lpstr>
      <vt:lpstr>Wingdings</vt:lpstr>
      <vt:lpstr>ヒラギノ角ゴ Pro W3</vt:lpstr>
      <vt:lpstr>Lightbar</vt:lpstr>
      <vt:lpstr>5.1 Acids and Bases</vt:lpstr>
      <vt:lpstr>The pH scale</vt:lpstr>
      <vt:lpstr>pH Indicators</vt:lpstr>
      <vt:lpstr>There are many pH indicators</vt:lpstr>
      <vt:lpstr>PowerPoint Presentation</vt:lpstr>
      <vt:lpstr>Many natural sources, such as beets and cabbage, are also indicators. </vt:lpstr>
      <vt:lpstr>pH Meter</vt:lpstr>
      <vt:lpstr>Acids</vt:lpstr>
      <vt:lpstr>Acid Formulas</vt:lpstr>
      <vt:lpstr>Naming acids</vt:lpstr>
      <vt:lpstr>Bases</vt:lpstr>
      <vt:lpstr>Production of Ions</vt:lpstr>
      <vt:lpstr>Ion concentrations</vt:lpstr>
      <vt:lpstr>Properties of Acids and Bases</vt:lpstr>
    </vt:vector>
  </TitlesOfParts>
  <Company>Evantage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Safety in the Science   Classroom</dc:title>
  <dc:creator>Standring, Daniel</dc:creator>
  <cp:lastModifiedBy>Standring, Daniel</cp:lastModifiedBy>
  <cp:revision>136</cp:revision>
  <dcterms:created xsi:type="dcterms:W3CDTF">2007-02-28T23:56:53Z</dcterms:created>
  <dcterms:modified xsi:type="dcterms:W3CDTF">2013-02-14T22:26:59Z</dcterms:modified>
</cp:coreProperties>
</file>