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handoutMasterIdLst>
    <p:handoutMasterId r:id="rId30"/>
  </p:handoutMasterIdLst>
  <p:sldIdLst>
    <p:sldId id="256" r:id="rId2"/>
    <p:sldId id="257" r:id="rId3"/>
    <p:sldId id="277" r:id="rId4"/>
    <p:sldId id="274" r:id="rId5"/>
    <p:sldId id="258" r:id="rId6"/>
    <p:sldId id="275" r:id="rId7"/>
    <p:sldId id="259" r:id="rId8"/>
    <p:sldId id="276" r:id="rId9"/>
    <p:sldId id="260" r:id="rId10"/>
    <p:sldId id="278" r:id="rId11"/>
    <p:sldId id="279" r:id="rId12"/>
    <p:sldId id="261" r:id="rId13"/>
    <p:sldId id="262" r:id="rId14"/>
    <p:sldId id="263" r:id="rId15"/>
    <p:sldId id="281" r:id="rId16"/>
    <p:sldId id="266" r:id="rId17"/>
    <p:sldId id="280" r:id="rId18"/>
    <p:sldId id="264" r:id="rId19"/>
    <p:sldId id="265" r:id="rId20"/>
    <p:sldId id="268" r:id="rId21"/>
    <p:sldId id="269" r:id="rId22"/>
    <p:sldId id="283" r:id="rId23"/>
    <p:sldId id="270" r:id="rId24"/>
    <p:sldId id="284" r:id="rId25"/>
    <p:sldId id="271" r:id="rId26"/>
    <p:sldId id="272" r:id="rId27"/>
    <p:sldId id="273"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31" autoAdjust="0"/>
  </p:normalViewPr>
  <p:slideViewPr>
    <p:cSldViewPr snapToGrid="0">
      <p:cViewPr>
        <p:scale>
          <a:sx n="103" d="100"/>
          <a:sy n="103" d="100"/>
        </p:scale>
        <p:origin x="-72"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31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endParaRPr lang="en-US"/>
          </a:p>
        </p:txBody>
      </p:sp>
      <p:sp>
        <p:nvSpPr>
          <p:cNvPr id="31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31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3FEF7A45-F6DF-4E32-A841-EA7733C95B26}" type="slidenum">
              <a:rPr lang="en-US"/>
              <a:pPr>
                <a:defRPr/>
              </a:pPr>
              <a:t>‹#›</a:t>
            </a:fld>
            <a:endParaRPr lang="en-US"/>
          </a:p>
        </p:txBody>
      </p:sp>
    </p:spTree>
    <p:extLst>
      <p:ext uri="{BB962C8B-B14F-4D97-AF65-F5344CB8AC3E}">
        <p14:creationId xmlns:p14="http://schemas.microsoft.com/office/powerpoint/2010/main" val="2860596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847BAF26-A8C3-4CDF-97CB-9ECDF329A2A7}" type="slidenum">
              <a:rPr lang="en-US"/>
              <a:pPr>
                <a:defRPr/>
              </a:pPr>
              <a:t>‹#›</a:t>
            </a:fld>
            <a:endParaRPr lang="en-US"/>
          </a:p>
        </p:txBody>
      </p:sp>
    </p:spTree>
    <p:extLst>
      <p:ext uri="{BB962C8B-B14F-4D97-AF65-F5344CB8AC3E}">
        <p14:creationId xmlns:p14="http://schemas.microsoft.com/office/powerpoint/2010/main" val="1154367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21A185-F005-4FF7-867F-E3B97964C315}" type="slidenum">
              <a:rPr lang="en-US"/>
              <a:pPr/>
              <a:t>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Only a small portion of the Sun’s energy output reaches Earth’s surface.</a:t>
            </a:r>
            <a:r>
              <a:rPr lang="en-US" baseline="0" dirty="0" smtClean="0">
                <a:latin typeface="Arial" charset="0"/>
              </a:rPr>
              <a:t> </a:t>
            </a:r>
            <a:r>
              <a:rPr lang="en-US" dirty="0" smtClean="0">
                <a:latin typeface="Arial" charset="0"/>
              </a:rPr>
              <a:t>A fraction of this is used for photosynthesis</a:t>
            </a:r>
          </a:p>
          <a:p>
            <a:pPr eaLnBrk="1" hangingPunct="1"/>
            <a:r>
              <a:rPr lang="en-US" dirty="0" smtClean="0">
                <a:latin typeface="Arial" charset="0"/>
              </a:rPr>
              <a:t>We spoke about how the equation for photosynthesis represents the </a:t>
            </a:r>
            <a:r>
              <a:rPr lang="en-US" b="1" i="1" dirty="0" smtClean="0">
                <a:latin typeface="Arial" charset="0"/>
              </a:rPr>
              <a:t>overall</a:t>
            </a:r>
            <a:r>
              <a:rPr lang="en-US" dirty="0" smtClean="0">
                <a:latin typeface="Arial" charset="0"/>
              </a:rPr>
              <a:t> reaction.  The arrow in this equation represents over 100 distinct reactions.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4E750F-FB38-47C7-A7E5-E32345E0167C}" type="slidenum">
              <a:rPr lang="en-US"/>
              <a:pPr/>
              <a:t>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sym typeface="Wingdings" pitchFamily="2" charset="2"/>
              </a:rPr>
              <a:t>(adenosine triphosphate and reduced nicotinamide adenine dinucleotide phosphate)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D1FFEA-B7BC-45F4-85F7-9C114FF87AB2}" type="slidenum">
              <a:rPr lang="en-US"/>
              <a:pPr/>
              <a:t>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Is it the absorbed, or reflected light that gives something its color? (</a:t>
            </a:r>
            <a:r>
              <a:rPr lang="en-US" i="1" smtClean="0">
                <a:latin typeface="Arial" charset="0"/>
              </a:rPr>
              <a:t>reflected</a:t>
            </a:r>
            <a:r>
              <a:rPr lang="en-US" smtClean="0">
                <a:latin typeface="Arial" charset="0"/>
              </a:rPr>
              <a:t>)</a:t>
            </a:r>
          </a:p>
          <a:p>
            <a:pPr eaLnBrk="1" hangingPunct="1"/>
            <a:r>
              <a:rPr lang="en-US" smtClean="0">
                <a:latin typeface="Arial" charset="0"/>
              </a:rPr>
              <a:t>Go through figure 5.9, page 171 with students.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B24290-E9C5-44ED-81BC-7AC994E6485C}" type="slidenum">
              <a:rPr lang="en-US"/>
              <a:pPr/>
              <a:t>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Photosystems are named for the order in which they were discovered, not the order in which they occur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58048E8-AA44-47BF-BEFF-C5FE5C813D01}" type="slidenum">
              <a:rPr lang="en-US"/>
              <a:pPr/>
              <a:t>13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Photosystem II is continually gaining and losing electrons.  It must have all electrons before it can absorb light energy.  After it loses it’s electron, water must be split so that it can gain another 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26E4E4-8801-4E04-989F-367784DA957A}" type="slidenum">
              <a:rPr lang="en-US"/>
              <a:pPr/>
              <a:t>14</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F12A39-F090-4DB0-BB54-8A4E8EE64B77}" type="slidenum">
              <a:rPr lang="en-US"/>
              <a:pPr/>
              <a:t>16</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See figure 5.12, page 175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4E7F33C-D6BB-423A-967C-2D408E88BFD4}" type="slidenum">
              <a:rPr lang="en-US"/>
              <a:pPr/>
              <a:t>26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This diagram shows six cycles (note 6 CO2 at the beginning of the cycle).  For every 6 cycles, 10 PGALs are used to make more </a:t>
            </a:r>
            <a:r>
              <a:rPr lang="en-US" dirty="0" err="1" smtClean="0">
                <a:latin typeface="Arial" charset="0"/>
              </a:rPr>
              <a:t>RuBP</a:t>
            </a:r>
            <a:r>
              <a:rPr lang="en-US" dirty="0" smtClean="0">
                <a:latin typeface="Arial" charset="0"/>
              </a:rPr>
              <a:t>, and 2 PGALs are used to synthesize one glucose molecule.</a:t>
            </a:r>
          </a:p>
          <a:p>
            <a:pPr eaLnBrk="1" hangingPunct="1"/>
            <a:r>
              <a:rPr lang="en-US" dirty="0" smtClean="0">
                <a:latin typeface="Arial" charset="0"/>
              </a:rPr>
              <a:t>Assignment: </a:t>
            </a:r>
            <a:r>
              <a:rPr lang="en-US" dirty="0" err="1" smtClean="0">
                <a:latin typeface="Arial" charset="0"/>
              </a:rPr>
              <a:t>pg</a:t>
            </a:r>
            <a:r>
              <a:rPr lang="en-US" dirty="0" smtClean="0">
                <a:latin typeface="Arial" charset="0"/>
              </a:rPr>
              <a:t> 179, Q#1,2,4,5,7,9,10,11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8FE36AF5-E953-48B9-9625-F08DD094750D}"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442181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5EA1F4E-AAB3-42A7-80C1-DD7D12D26916}" type="slidenum">
              <a:rPr lang="en-US"/>
              <a:pPr>
                <a:defRPr/>
              </a:pPr>
              <a:t>‹#›</a:t>
            </a:fld>
            <a:endParaRPr lang="en-US"/>
          </a:p>
        </p:txBody>
      </p:sp>
    </p:spTree>
    <p:extLst>
      <p:ext uri="{BB962C8B-B14F-4D97-AF65-F5344CB8AC3E}">
        <p14:creationId xmlns:p14="http://schemas.microsoft.com/office/powerpoint/2010/main" val="138961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93F015B-008A-451C-A1F7-403EC6EE82CA}" type="slidenum">
              <a:rPr lang="en-US"/>
              <a:pPr>
                <a:defRPr/>
              </a:pPr>
              <a:t>‹#›</a:t>
            </a:fld>
            <a:endParaRPr lang="en-US"/>
          </a:p>
        </p:txBody>
      </p:sp>
    </p:spTree>
    <p:extLst>
      <p:ext uri="{BB962C8B-B14F-4D97-AF65-F5344CB8AC3E}">
        <p14:creationId xmlns:p14="http://schemas.microsoft.com/office/powerpoint/2010/main" val="74233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85C80D02-7B05-40FD-8FE3-CABF1AF7D7A6}" type="slidenum">
              <a:rPr lang="en-US"/>
              <a:pPr>
                <a:defRPr/>
              </a:pPr>
              <a:t>‹#›</a:t>
            </a:fld>
            <a:endParaRPr lang="en-US"/>
          </a:p>
        </p:txBody>
      </p:sp>
    </p:spTree>
    <p:extLst>
      <p:ext uri="{BB962C8B-B14F-4D97-AF65-F5344CB8AC3E}">
        <p14:creationId xmlns:p14="http://schemas.microsoft.com/office/powerpoint/2010/main" val="4274357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6FD7B878-42D6-42BB-9E37-5FCD286050D9}"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026111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29B031F8-CC65-4B81-8341-188D7461F98C}" type="slidenum">
              <a:rPr lang="en-US"/>
              <a:pPr>
                <a:defRPr/>
              </a:pPr>
              <a:t>‹#›</a:t>
            </a:fld>
            <a:endParaRPr lang="en-US"/>
          </a:p>
        </p:txBody>
      </p:sp>
    </p:spTree>
    <p:extLst>
      <p:ext uri="{BB962C8B-B14F-4D97-AF65-F5344CB8AC3E}">
        <p14:creationId xmlns:p14="http://schemas.microsoft.com/office/powerpoint/2010/main" val="341751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hangingPunct="1">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hangingPunct="1">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D5A62BC2-F793-40F2-BD4F-9E86BCCA7BD4}" type="slidenum">
              <a:rPr lang="en-US"/>
              <a:pPr>
                <a:defRPr/>
              </a:pPr>
              <a:t>‹#›</a:t>
            </a:fld>
            <a:endParaRPr lang="en-US"/>
          </a:p>
        </p:txBody>
      </p:sp>
    </p:spTree>
    <p:extLst>
      <p:ext uri="{BB962C8B-B14F-4D97-AF65-F5344CB8AC3E}">
        <p14:creationId xmlns:p14="http://schemas.microsoft.com/office/powerpoint/2010/main" val="305085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C348E655-EDA9-40AB-8212-CD24DDA46E17}" type="slidenum">
              <a:rPr lang="en-US"/>
              <a:pPr>
                <a:defRPr/>
              </a:pPr>
              <a:t>‹#›</a:t>
            </a:fld>
            <a:endParaRPr lang="en-US"/>
          </a:p>
        </p:txBody>
      </p:sp>
    </p:spTree>
    <p:extLst>
      <p:ext uri="{BB962C8B-B14F-4D97-AF65-F5344CB8AC3E}">
        <p14:creationId xmlns:p14="http://schemas.microsoft.com/office/powerpoint/2010/main" val="266456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C4A4AAD-2B4D-4CC6-8976-617D205A4F08}" type="slidenum">
              <a:rPr lang="en-US"/>
              <a:pPr>
                <a:defRPr/>
              </a:pPr>
              <a:t>‹#›</a:t>
            </a:fld>
            <a:endParaRPr lang="en-US"/>
          </a:p>
        </p:txBody>
      </p:sp>
    </p:spTree>
    <p:extLst>
      <p:ext uri="{BB962C8B-B14F-4D97-AF65-F5344CB8AC3E}">
        <p14:creationId xmlns:p14="http://schemas.microsoft.com/office/powerpoint/2010/main" val="265671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D5ADFF5E-F232-47F5-B3A4-CF984E114A52}"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00857067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F73A8F80-B028-4F05-BFE9-BC553024D624}"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06838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pitchFamily="34" charset="0"/>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pitchFamily="34" charset="0"/>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smtClean="0">
                <a:solidFill>
                  <a:schemeClr val="tx2">
                    <a:shade val="90000"/>
                  </a:schemeClr>
                </a:solidFill>
                <a:effectLst/>
                <a:latin typeface="Arial" pitchFamily="34" charset="0"/>
              </a:defRPr>
            </a:lvl1pPr>
            <a:extLst/>
          </a:lstStyle>
          <a:p>
            <a:pPr>
              <a:defRPr/>
            </a:pPr>
            <a:fld id="{4D7FF2AD-4082-47B3-ADDF-5E50437D095E}"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81" r:id="rId7"/>
    <p:sldLayoutId id="2147483690" r:id="rId8"/>
    <p:sldLayoutId id="2147483691" r:id="rId9"/>
    <p:sldLayoutId id="2147483682" r:id="rId10"/>
    <p:sldLayoutId id="2147483683" r:id="rId11"/>
  </p:sldLayoutIdLst>
  <p:txStyles>
    <p:titleStyle>
      <a:lvl1pPr marL="53975" indent="-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E7EACB"/>
          </a:solidFill>
          <a:latin typeface="Rockwell" pitchFamily="18" charset="0"/>
        </a:defRPr>
      </a:lvl2pPr>
      <a:lvl3pPr marL="53975" indent="-53975" algn="r" rtl="0" fontAlgn="base">
        <a:spcBef>
          <a:spcPct val="0"/>
        </a:spcBef>
        <a:spcAft>
          <a:spcPct val="0"/>
        </a:spcAft>
        <a:defRPr sz="4600">
          <a:solidFill>
            <a:srgbClr val="E7EACB"/>
          </a:solidFill>
          <a:latin typeface="Rockwell" pitchFamily="18" charset="0"/>
        </a:defRPr>
      </a:lvl3pPr>
      <a:lvl4pPr marL="53975" indent="-53975" algn="r" rtl="0" fontAlgn="base">
        <a:spcBef>
          <a:spcPct val="0"/>
        </a:spcBef>
        <a:spcAft>
          <a:spcPct val="0"/>
        </a:spcAft>
        <a:defRPr sz="4600">
          <a:solidFill>
            <a:srgbClr val="E7EACB"/>
          </a:solidFill>
          <a:latin typeface="Rockwell" pitchFamily="18" charset="0"/>
        </a:defRPr>
      </a:lvl4pPr>
      <a:lvl5pPr marL="53975" indent="-53975" algn="r" rtl="0" fontAlgn="base">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fontAlgn="base">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Wi60tQa8jf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9348" y="261258"/>
            <a:ext cx="7772400" cy="2359190"/>
          </a:xfrm>
        </p:spPr>
        <p:txBody>
          <a:bodyPr/>
          <a:lstStyle/>
          <a:p>
            <a:pPr indent="0" algn="ctr" fontAlgn="auto">
              <a:spcAft>
                <a:spcPts val="0"/>
              </a:spcAft>
              <a:defRPr/>
            </a:pPr>
            <a:r>
              <a:rPr lang="en-US" dirty="0">
                <a:solidFill>
                  <a:schemeClr val="tx2">
                    <a:tint val="100000"/>
                    <a:shade val="90000"/>
                    <a:satMod val="250000"/>
                    <a:alpha val="100000"/>
                  </a:schemeClr>
                </a:solidFill>
              </a:rPr>
              <a:t>Photosynthesis Stores Energy in Organic Compounds</a:t>
            </a:r>
          </a:p>
        </p:txBody>
      </p:sp>
      <p:pic>
        <p:nvPicPr>
          <p:cNvPr id="10243" name="Picture 5" descr="http://static.toondoo.com/public/k/j/a/kjankowski/toons/cool-cartoon-2205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61" y="2789382"/>
            <a:ext cx="8998519" cy="364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3199" y="1646238"/>
            <a:ext cx="8663709" cy="4525962"/>
          </a:xfrm>
        </p:spPr>
        <p:txBody>
          <a:bodyPr/>
          <a:lstStyle/>
          <a:p>
            <a:pPr lvl="1">
              <a:lnSpc>
                <a:spcPct val="90000"/>
              </a:lnSpc>
            </a:pPr>
            <a:r>
              <a:rPr lang="en-US" dirty="0"/>
              <a:t>Chloroplasts of plants/algae have </a:t>
            </a:r>
            <a:r>
              <a:rPr lang="en-US" dirty="0" smtClean="0"/>
              <a:t>2 photosystems </a:t>
            </a:r>
            <a:r>
              <a:rPr lang="en-US" dirty="0"/>
              <a:t>(PS</a:t>
            </a:r>
            <a:r>
              <a:rPr lang="en-US" dirty="0">
                <a:latin typeface="Times New Roman" pitchFamily="18" charset="0"/>
              </a:rPr>
              <a:t>I</a:t>
            </a:r>
            <a:r>
              <a:rPr lang="en-US" dirty="0"/>
              <a:t> &amp; PS</a:t>
            </a:r>
            <a:r>
              <a:rPr lang="en-US" dirty="0">
                <a:latin typeface="Times New Roman" pitchFamily="18" charset="0"/>
              </a:rPr>
              <a:t>II</a:t>
            </a:r>
            <a:r>
              <a:rPr lang="en-US" dirty="0" smtClean="0"/>
              <a:t>)</a:t>
            </a:r>
            <a:endParaRPr lang="en-US" dirty="0"/>
          </a:p>
        </p:txBody>
      </p:sp>
      <p:pic>
        <p:nvPicPr>
          <p:cNvPr id="4" name="Picture 5" descr="http://4.bp.blogspot.com/_207DNIaL-gc/TB9Nc39HNtI/AAAAAAAAANw/nVW3EFlyhjw/s1600/photo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418" y="2176982"/>
            <a:ext cx="5015345" cy="435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267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46238"/>
            <a:ext cx="8229600" cy="1124671"/>
          </a:xfrm>
        </p:spPr>
        <p:txBody>
          <a:bodyPr/>
          <a:lstStyle/>
          <a:p>
            <a:pPr marL="292100" lvl="1" indent="-292100">
              <a:spcBef>
                <a:spcPct val="0"/>
              </a:spcBef>
              <a:buClr>
                <a:schemeClr val="accent1"/>
              </a:buClr>
              <a:buSzPct val="70000"/>
              <a:buFont typeface="Wingdings 2" pitchFamily="18" charset="2"/>
              <a:buChar char=""/>
            </a:pPr>
            <a:r>
              <a:rPr lang="en-US" dirty="0"/>
              <a:t>Consist of pigment molecules (chlorophyll &amp; carotenoid) and a molecule that accepts electrons</a:t>
            </a:r>
          </a:p>
          <a:p>
            <a:endParaRPr lang="en-US" dirty="0"/>
          </a:p>
        </p:txBody>
      </p:sp>
      <p:pic>
        <p:nvPicPr>
          <p:cNvPr id="6" name="Picture 5" descr="http://4.bp.blogspot.com/_207DNIaL-gc/TB9Nc39HNtI/AAAAAAAAANw/nVW3EFlyhjw/s1600/photo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418" y="2554234"/>
            <a:ext cx="4581237" cy="398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266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marL="54864" indent="0" fontAlgn="auto">
              <a:spcAft>
                <a:spcPts val="0"/>
              </a:spcAft>
              <a:defRPr/>
            </a:pPr>
            <a:endParaRPr lang="en-US">
              <a:solidFill>
                <a:schemeClr val="tx2">
                  <a:tint val="100000"/>
                  <a:shade val="90000"/>
                  <a:satMod val="250000"/>
                  <a:alpha val="100000"/>
                </a:schemeClr>
              </a:solidFill>
            </a:endParaRPr>
          </a:p>
        </p:txBody>
      </p:sp>
      <p:sp>
        <p:nvSpPr>
          <p:cNvPr id="15363" name="Rectangle 3"/>
          <p:cNvSpPr>
            <a:spLocks noGrp="1" noRot="1" noChangeArrowheads="1"/>
          </p:cNvSpPr>
          <p:nvPr>
            <p:ph idx="1"/>
          </p:nvPr>
        </p:nvSpPr>
        <p:spPr>
          <a:xfrm>
            <a:off x="157018" y="1646238"/>
            <a:ext cx="8866909" cy="2953471"/>
          </a:xfrm>
        </p:spPr>
        <p:txBody>
          <a:bodyPr/>
          <a:lstStyle/>
          <a:p>
            <a:pPr lvl="1"/>
            <a:r>
              <a:rPr lang="en-US" dirty="0" smtClean="0"/>
              <a:t>Reaction center receives energy </a:t>
            </a:r>
            <a:r>
              <a:rPr lang="en-US" dirty="0" smtClean="0">
                <a:sym typeface="Wingdings" pitchFamily="2" charset="2"/>
              </a:rPr>
              <a:t> excites electron, which moves to a higher energy level  electron passes to the electron-accepting molecule. </a:t>
            </a:r>
          </a:p>
          <a:p>
            <a:pPr lvl="1"/>
            <a:r>
              <a:rPr lang="en-US" dirty="0" smtClean="0">
                <a:sym typeface="Wingdings" pitchFamily="2" charset="2"/>
              </a:rPr>
              <a:t>After this, the electron moves through 4 steps</a:t>
            </a:r>
            <a:endParaRPr lang="en-US" dirty="0">
              <a:sym typeface="Wingdings" pitchFamily="2" charset="2"/>
            </a:endParaRPr>
          </a:p>
          <a:p>
            <a:pPr lvl="1"/>
            <a:endParaRPr lang="en-US" dirty="0" smtClean="0">
              <a:sym typeface="Wingdings" pitchFamily="2" charset="2"/>
            </a:endParaRPr>
          </a:p>
        </p:txBody>
      </p:sp>
      <p:pic>
        <p:nvPicPr>
          <p:cNvPr id="5" name="Picture 4" descr="http://4.bp.blogspot.com/_207DNIaL-gc/TB9Nc39HNtI/AAAAAAAAANw/nVW3EFlyhjw/s1600/photo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655" y="3759328"/>
            <a:ext cx="2992582" cy="260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57200" y="253536"/>
            <a:ext cx="5421086" cy="1143000"/>
          </a:xfrm>
        </p:spPr>
        <p:txBody>
          <a:bodyPr/>
          <a:lstStyle/>
          <a:p>
            <a:pPr marL="54864" indent="0" algn="ctr" fontAlgn="auto">
              <a:spcAft>
                <a:spcPts val="0"/>
              </a:spcAft>
              <a:defRPr/>
            </a:pPr>
            <a:r>
              <a:rPr lang="en-US" dirty="0">
                <a:solidFill>
                  <a:schemeClr val="tx2">
                    <a:tint val="100000"/>
                    <a:shade val="90000"/>
                    <a:satMod val="250000"/>
                    <a:alpha val="100000"/>
                  </a:schemeClr>
                </a:solidFill>
              </a:rPr>
              <a:t>Step 1</a:t>
            </a:r>
          </a:p>
        </p:txBody>
      </p:sp>
      <p:sp>
        <p:nvSpPr>
          <p:cNvPr id="16387" name="Rectangle 3"/>
          <p:cNvSpPr>
            <a:spLocks noGrp="1" noRot="1" noChangeArrowheads="1"/>
          </p:cNvSpPr>
          <p:nvPr>
            <p:ph idx="1"/>
          </p:nvPr>
        </p:nvSpPr>
        <p:spPr>
          <a:xfrm>
            <a:off x="188912" y="1917700"/>
            <a:ext cx="5376863" cy="4191000"/>
          </a:xfrm>
        </p:spPr>
        <p:txBody>
          <a:bodyPr/>
          <a:lstStyle/>
          <a:p>
            <a:pPr>
              <a:lnSpc>
                <a:spcPct val="90000"/>
              </a:lnSpc>
            </a:pPr>
            <a:r>
              <a:rPr lang="en-US" sz="2800" dirty="0" smtClean="0"/>
              <a:t>Water splits</a:t>
            </a:r>
          </a:p>
          <a:p>
            <a:pPr>
              <a:lnSpc>
                <a:spcPct val="90000"/>
              </a:lnSpc>
            </a:pPr>
            <a:r>
              <a:rPr lang="en-US" sz="2800" dirty="0" smtClean="0"/>
              <a:t>Electron from water is accepted in the reaction center of photosystem II</a:t>
            </a:r>
          </a:p>
          <a:p>
            <a:pPr>
              <a:lnSpc>
                <a:spcPct val="90000"/>
              </a:lnSpc>
            </a:pPr>
            <a:r>
              <a:rPr lang="en-US" sz="2800" dirty="0" smtClean="0"/>
              <a:t>Now the photosystem can absorb more light energy</a:t>
            </a:r>
          </a:p>
          <a:p>
            <a:pPr>
              <a:lnSpc>
                <a:spcPct val="90000"/>
              </a:lnSpc>
            </a:pPr>
            <a:r>
              <a:rPr lang="en-US" sz="2800" dirty="0" smtClean="0"/>
              <a:t>Electron becomes excited, and is released to the electron acceptor</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691" y="646113"/>
            <a:ext cx="3777384" cy="600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457200" y="253536"/>
            <a:ext cx="8229600" cy="1143000"/>
          </a:xfrm>
        </p:spPr>
        <p:txBody>
          <a:bodyPr/>
          <a:lstStyle/>
          <a:p>
            <a:pPr marL="54864" indent="0" fontAlgn="auto">
              <a:spcAft>
                <a:spcPts val="0"/>
              </a:spcAft>
              <a:defRPr/>
            </a:pPr>
            <a:r>
              <a:rPr lang="en-US">
                <a:solidFill>
                  <a:schemeClr val="tx2">
                    <a:tint val="100000"/>
                    <a:shade val="90000"/>
                    <a:satMod val="250000"/>
                    <a:alpha val="100000"/>
                  </a:schemeClr>
                </a:solidFill>
              </a:rPr>
              <a:t>Step 2</a:t>
            </a:r>
          </a:p>
        </p:txBody>
      </p:sp>
      <p:sp>
        <p:nvSpPr>
          <p:cNvPr id="17411" name="Rectangle 3"/>
          <p:cNvSpPr>
            <a:spLocks noGrp="1" noRot="1" noChangeArrowheads="1"/>
          </p:cNvSpPr>
          <p:nvPr>
            <p:ph idx="1"/>
          </p:nvPr>
        </p:nvSpPr>
        <p:spPr>
          <a:xfrm>
            <a:off x="0" y="4093297"/>
            <a:ext cx="9144000" cy="2658485"/>
          </a:xfrm>
        </p:spPr>
        <p:txBody>
          <a:bodyPr/>
          <a:lstStyle/>
          <a:p>
            <a:pPr lvl="1"/>
            <a:r>
              <a:rPr lang="en-US" dirty="0" smtClean="0"/>
              <a:t>The energized electron is carried along a series of electron-carrying molecules </a:t>
            </a:r>
            <a:r>
              <a:rPr lang="en-US" dirty="0" smtClean="0">
                <a:sym typeface="Wingdings" pitchFamily="2" charset="2"/>
              </a:rPr>
              <a:t> </a:t>
            </a:r>
            <a:r>
              <a:rPr lang="en-US" b="1" i="1" dirty="0" smtClean="0">
                <a:sym typeface="Wingdings" pitchFamily="2" charset="2"/>
              </a:rPr>
              <a:t>electron transport system (chain)</a:t>
            </a:r>
            <a:endParaRPr lang="en-US" dirty="0" smtClean="0">
              <a:sym typeface="Wingdings" pitchFamily="2" charset="2"/>
            </a:endParaRPr>
          </a:p>
          <a:p>
            <a:pPr lvl="1"/>
            <a:r>
              <a:rPr lang="en-US" sz="2500" dirty="0" smtClean="0">
                <a:sym typeface="Wingdings" pitchFamily="2" charset="2"/>
              </a:rPr>
              <a:t>With each transfer, a small amount of energy is released</a:t>
            </a: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79" y="166687"/>
            <a:ext cx="6337012" cy="404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3" y="254000"/>
            <a:ext cx="8663709" cy="1143000"/>
          </a:xfrm>
        </p:spPr>
        <p:txBody>
          <a:bodyPr>
            <a:normAutofit fontScale="90000"/>
          </a:bodyPr>
          <a:lstStyle/>
          <a:p>
            <a:r>
              <a:rPr lang="en-US" dirty="0" smtClean="0"/>
              <a:t>Energy used to make H+ gradient</a:t>
            </a:r>
            <a:endParaRPr lang="en-US" dirty="0"/>
          </a:p>
        </p:txBody>
      </p:sp>
      <p:sp>
        <p:nvSpPr>
          <p:cNvPr id="3" name="Content Placeholder 2"/>
          <p:cNvSpPr>
            <a:spLocks noGrp="1"/>
          </p:cNvSpPr>
          <p:nvPr>
            <p:ph idx="1"/>
          </p:nvPr>
        </p:nvSpPr>
        <p:spPr>
          <a:xfrm>
            <a:off x="457200" y="1646238"/>
            <a:ext cx="8229600" cy="1438707"/>
          </a:xfrm>
        </p:spPr>
        <p:txBody>
          <a:bodyPr/>
          <a:lstStyle/>
          <a:p>
            <a:pPr marL="292100" lvl="1" indent="-292100">
              <a:spcBef>
                <a:spcPct val="0"/>
              </a:spcBef>
              <a:buClr>
                <a:schemeClr val="accent1"/>
              </a:buClr>
              <a:buSzPct val="70000"/>
              <a:buFont typeface="Wingdings 2" pitchFamily="18" charset="2"/>
              <a:buChar char=""/>
            </a:pPr>
            <a:r>
              <a:rPr lang="en-US" dirty="0">
                <a:sym typeface="Wingdings" pitchFamily="2" charset="2"/>
              </a:rPr>
              <a:t>Energy is used to push H</a:t>
            </a:r>
            <a:r>
              <a:rPr lang="en-US" baseline="30000" dirty="0">
                <a:sym typeface="Wingdings" pitchFamily="2" charset="2"/>
              </a:rPr>
              <a:t>+</a:t>
            </a:r>
            <a:r>
              <a:rPr lang="en-US" dirty="0">
                <a:sym typeface="Wingdings" pitchFamily="2" charset="2"/>
              </a:rPr>
              <a:t> from stroma across the thylakoid membrane and into the thylakoid</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378" y="2770043"/>
            <a:ext cx="4975659" cy="364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352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Rot="1" noChangeArrowheads="1"/>
          </p:cNvSpPr>
          <p:nvPr>
            <p:ph idx="1"/>
          </p:nvPr>
        </p:nvSpPr>
        <p:spPr>
          <a:xfrm>
            <a:off x="120073" y="519979"/>
            <a:ext cx="8839200" cy="4525962"/>
          </a:xfrm>
        </p:spPr>
        <p:txBody>
          <a:bodyPr/>
          <a:lstStyle/>
          <a:p>
            <a:pPr>
              <a:lnSpc>
                <a:spcPct val="90000"/>
              </a:lnSpc>
            </a:pPr>
            <a:r>
              <a:rPr lang="en-US" dirty="0" smtClean="0"/>
              <a:t>High concentration of H</a:t>
            </a:r>
            <a:r>
              <a:rPr lang="en-US" baseline="30000" dirty="0" smtClean="0"/>
              <a:t>+</a:t>
            </a:r>
            <a:r>
              <a:rPr lang="en-US" dirty="0" smtClean="0"/>
              <a:t> in thylakoid creates a concentration gradient.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1" y="1591990"/>
            <a:ext cx="5430980" cy="507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b="1" i="1" dirty="0" smtClean="0"/>
              <a:t>Chemiosmosis</a:t>
            </a:r>
            <a:endParaRPr lang="en-US" dirty="0"/>
          </a:p>
        </p:txBody>
      </p:sp>
      <p:sp>
        <p:nvSpPr>
          <p:cNvPr id="3" name="Content Placeholder 2"/>
          <p:cNvSpPr>
            <a:spLocks noGrp="1"/>
          </p:cNvSpPr>
          <p:nvPr>
            <p:ph idx="1"/>
          </p:nvPr>
        </p:nvSpPr>
        <p:spPr>
          <a:xfrm>
            <a:off x="193964" y="1295257"/>
            <a:ext cx="8418945" cy="4525962"/>
          </a:xfrm>
        </p:spPr>
        <p:txBody>
          <a:bodyPr/>
          <a:lstStyle/>
          <a:p>
            <a:pPr>
              <a:lnSpc>
                <a:spcPct val="90000"/>
              </a:lnSpc>
            </a:pPr>
            <a:r>
              <a:rPr lang="en-US" dirty="0"/>
              <a:t>As H</a:t>
            </a:r>
            <a:r>
              <a:rPr lang="en-US" baseline="30000" dirty="0"/>
              <a:t>+</a:t>
            </a:r>
            <a:r>
              <a:rPr lang="en-US" dirty="0"/>
              <a:t> ions move, energy is created for the synthesis of ATP from ADP + P.</a:t>
            </a:r>
          </a:p>
          <a:p>
            <a:pPr>
              <a:lnSpc>
                <a:spcPct val="90000"/>
              </a:lnSpc>
            </a:pPr>
            <a:r>
              <a:rPr lang="en-US" dirty="0"/>
              <a:t>Requires </a:t>
            </a:r>
            <a:r>
              <a:rPr lang="en-US" i="1" dirty="0"/>
              <a:t>ATP synthase</a:t>
            </a:r>
            <a:r>
              <a:rPr lang="en-US" dirty="0"/>
              <a:t> </a:t>
            </a:r>
            <a:r>
              <a:rPr lang="en-US" dirty="0" smtClean="0">
                <a:sym typeface="Wingdings" pitchFamily="2" charset="2"/>
              </a:rPr>
              <a:t></a:t>
            </a:r>
          </a:p>
          <a:p>
            <a:pPr marL="0" indent="0">
              <a:lnSpc>
                <a:spcPct val="90000"/>
              </a:lnSpc>
              <a:buNone/>
            </a:pPr>
            <a:r>
              <a:rPr lang="en-US" dirty="0" smtClean="0">
                <a:sym typeface="Wingdings" pitchFamily="2" charset="2"/>
              </a:rPr>
              <a:t>structure in</a:t>
            </a:r>
          </a:p>
          <a:p>
            <a:pPr marL="0" indent="0">
              <a:lnSpc>
                <a:spcPct val="90000"/>
              </a:lnSpc>
              <a:buNone/>
            </a:pPr>
            <a:r>
              <a:rPr lang="en-US" dirty="0">
                <a:sym typeface="Wingdings" pitchFamily="2" charset="2"/>
              </a:rPr>
              <a:t>t</a:t>
            </a:r>
            <a:r>
              <a:rPr lang="en-US" dirty="0" smtClean="0">
                <a:sym typeface="Wingdings" pitchFamily="2" charset="2"/>
              </a:rPr>
              <a:t>hylakoid</a:t>
            </a:r>
          </a:p>
          <a:p>
            <a:pPr marL="0" indent="0">
              <a:lnSpc>
                <a:spcPct val="90000"/>
              </a:lnSpc>
              <a:buNone/>
            </a:pPr>
            <a:r>
              <a:rPr lang="en-US" dirty="0" smtClean="0">
                <a:sym typeface="Wingdings" pitchFamily="2" charset="2"/>
              </a:rPr>
              <a:t>membrane</a:t>
            </a:r>
          </a:p>
          <a:p>
            <a:pPr marL="0" indent="0">
              <a:lnSpc>
                <a:spcPct val="90000"/>
              </a:lnSpc>
              <a:buNone/>
            </a:pPr>
            <a:endParaRPr lang="en-US" sz="3600" dirty="0">
              <a:sym typeface="Wingdings" pitchFamily="2" charset="2"/>
            </a:endParaRPr>
          </a:p>
          <a:p>
            <a:pPr>
              <a:lnSpc>
                <a:spcPct val="90000"/>
              </a:lnSpc>
            </a:pPr>
            <a:r>
              <a:rPr lang="en-US" sz="2800" dirty="0"/>
              <a:t>(Much like </a:t>
            </a:r>
            <a:r>
              <a:rPr lang="en-US" sz="2800" dirty="0" smtClean="0"/>
              <a:t>a</a:t>
            </a:r>
          </a:p>
          <a:p>
            <a:pPr marL="0" indent="0">
              <a:lnSpc>
                <a:spcPct val="90000"/>
              </a:lnSpc>
              <a:buNone/>
            </a:pPr>
            <a:r>
              <a:rPr lang="en-US" sz="2800" dirty="0" smtClean="0"/>
              <a:t>dam for</a:t>
            </a:r>
          </a:p>
          <a:p>
            <a:pPr marL="0" indent="0">
              <a:lnSpc>
                <a:spcPct val="90000"/>
              </a:lnSpc>
              <a:buNone/>
            </a:pPr>
            <a:r>
              <a:rPr lang="en-US" sz="2800" dirty="0" smtClean="0"/>
              <a:t>hydroelectricity</a:t>
            </a:r>
            <a:r>
              <a:rPr lang="en-US" sz="2800" dirty="0"/>
              <a:t>)</a:t>
            </a:r>
          </a:p>
          <a:p>
            <a:pPr marL="0" indent="0">
              <a:lnSpc>
                <a:spcPct val="90000"/>
              </a:lnSpc>
              <a:buNone/>
            </a:pPr>
            <a:endParaRPr lang="en-US" sz="2400" i="1" dirty="0"/>
          </a:p>
          <a:p>
            <a:endParaRPr lang="en-US" sz="2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3855" y="2602344"/>
            <a:ext cx="5246254" cy="393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197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253536"/>
            <a:ext cx="8229600" cy="1143000"/>
          </a:xfrm>
        </p:spPr>
        <p:txBody>
          <a:bodyPr/>
          <a:lstStyle/>
          <a:p>
            <a:pPr marL="54864" indent="0" algn="ctr" fontAlgn="auto">
              <a:spcAft>
                <a:spcPts val="0"/>
              </a:spcAft>
              <a:defRPr/>
            </a:pPr>
            <a:r>
              <a:rPr lang="en-US" dirty="0">
                <a:solidFill>
                  <a:schemeClr val="tx2">
                    <a:tint val="100000"/>
                    <a:shade val="90000"/>
                    <a:satMod val="250000"/>
                    <a:alpha val="100000"/>
                  </a:schemeClr>
                </a:solidFill>
              </a:rPr>
              <a:t>Step 3</a:t>
            </a:r>
          </a:p>
        </p:txBody>
      </p:sp>
      <p:sp>
        <p:nvSpPr>
          <p:cNvPr id="19459" name="Rectangle 3"/>
          <p:cNvSpPr>
            <a:spLocks noGrp="1" noRot="1" noChangeArrowheads="1"/>
          </p:cNvSpPr>
          <p:nvPr>
            <p:ph idx="1"/>
          </p:nvPr>
        </p:nvSpPr>
        <p:spPr>
          <a:xfrm>
            <a:off x="210127" y="1480127"/>
            <a:ext cx="5432425" cy="4667250"/>
          </a:xfrm>
        </p:spPr>
        <p:txBody>
          <a:bodyPr/>
          <a:lstStyle/>
          <a:p>
            <a:pPr>
              <a:lnSpc>
                <a:spcPct val="90000"/>
              </a:lnSpc>
            </a:pPr>
            <a:r>
              <a:rPr lang="en-US" dirty="0" smtClean="0"/>
              <a:t>Photosystem I absorbs light energy while steps 1 &amp; 2 are taking place</a:t>
            </a:r>
          </a:p>
          <a:p>
            <a:pPr>
              <a:lnSpc>
                <a:spcPct val="90000"/>
              </a:lnSpc>
            </a:pPr>
            <a:r>
              <a:rPr lang="en-US" dirty="0" smtClean="0"/>
              <a:t>Electron is excited, moves to a high-energy electron acceptor</a:t>
            </a:r>
          </a:p>
          <a:p>
            <a:pPr>
              <a:lnSpc>
                <a:spcPct val="90000"/>
              </a:lnSpc>
            </a:pPr>
            <a:r>
              <a:rPr lang="en-US" dirty="0" smtClean="0"/>
              <a:t>Excited electron is replaced by an electron from the end of the electron transport system</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941" y="1582160"/>
            <a:ext cx="3683653" cy="460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457200" y="253536"/>
            <a:ext cx="8229600" cy="1143000"/>
          </a:xfrm>
        </p:spPr>
        <p:txBody>
          <a:bodyPr/>
          <a:lstStyle/>
          <a:p>
            <a:pPr marL="54864" indent="0" algn="ctr" fontAlgn="auto">
              <a:spcAft>
                <a:spcPts val="0"/>
              </a:spcAft>
              <a:defRPr/>
            </a:pPr>
            <a:r>
              <a:rPr lang="en-US" dirty="0">
                <a:solidFill>
                  <a:schemeClr val="tx2">
                    <a:tint val="100000"/>
                    <a:shade val="90000"/>
                    <a:satMod val="250000"/>
                    <a:alpha val="100000"/>
                  </a:schemeClr>
                </a:solidFill>
              </a:rPr>
              <a:t>Step 4</a:t>
            </a:r>
          </a:p>
        </p:txBody>
      </p:sp>
      <p:sp>
        <p:nvSpPr>
          <p:cNvPr id="20483" name="Rectangle 3"/>
          <p:cNvSpPr>
            <a:spLocks noGrp="1" noRot="1" noChangeArrowheads="1"/>
          </p:cNvSpPr>
          <p:nvPr>
            <p:ph idx="1"/>
          </p:nvPr>
        </p:nvSpPr>
        <p:spPr>
          <a:xfrm>
            <a:off x="193964" y="1378383"/>
            <a:ext cx="8876145" cy="4525962"/>
          </a:xfrm>
        </p:spPr>
        <p:txBody>
          <a:bodyPr/>
          <a:lstStyle/>
          <a:p>
            <a:r>
              <a:rPr lang="en-US" dirty="0" smtClean="0"/>
              <a:t>Electron received from photosystem I is used to reduce NADP+ to form NADPH, which is used in the light-independent reactions</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074" y="2882594"/>
            <a:ext cx="5696527" cy="360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457200" y="253536"/>
            <a:ext cx="8229600" cy="1143000"/>
          </a:xfrm>
        </p:spPr>
        <p:txBody>
          <a:bodyPr/>
          <a:lstStyle/>
          <a:p>
            <a:pPr marL="54864" indent="0" algn="ctr" fontAlgn="auto">
              <a:spcAft>
                <a:spcPts val="0"/>
              </a:spcAft>
              <a:defRPr/>
            </a:pPr>
            <a:r>
              <a:rPr lang="en-US" dirty="0">
                <a:solidFill>
                  <a:schemeClr val="tx2">
                    <a:tint val="100000"/>
                    <a:shade val="90000"/>
                    <a:satMod val="250000"/>
                    <a:alpha val="100000"/>
                  </a:schemeClr>
                </a:solidFill>
              </a:rPr>
              <a:t>Photosynthesis</a:t>
            </a:r>
          </a:p>
        </p:txBody>
      </p:sp>
      <p:sp>
        <p:nvSpPr>
          <p:cNvPr id="11267" name="Rectangle 3"/>
          <p:cNvSpPr>
            <a:spLocks noGrp="1" noRot="1" noChangeArrowheads="1"/>
          </p:cNvSpPr>
          <p:nvPr>
            <p:ph idx="1"/>
          </p:nvPr>
        </p:nvSpPr>
        <p:spPr>
          <a:xfrm>
            <a:off x="249382" y="1646238"/>
            <a:ext cx="8700654" cy="3008889"/>
          </a:xfrm>
        </p:spPr>
        <p:txBody>
          <a:bodyPr/>
          <a:lstStyle/>
          <a:p>
            <a:r>
              <a:rPr lang="en-US" dirty="0" smtClean="0"/>
              <a:t>Photosynthesis produces 1.4 X 10</a:t>
            </a:r>
            <a:r>
              <a:rPr lang="en-US" baseline="30000" dirty="0" smtClean="0"/>
              <a:t>15</a:t>
            </a:r>
            <a:r>
              <a:rPr lang="en-US" dirty="0" smtClean="0"/>
              <a:t>kg of energy-storing sugars each year</a:t>
            </a:r>
          </a:p>
          <a:p>
            <a:r>
              <a:rPr lang="en-US" dirty="0" smtClean="0"/>
              <a:t>Often, but not</a:t>
            </a:r>
          </a:p>
          <a:p>
            <a:pPr marL="0" indent="0">
              <a:buNone/>
            </a:pPr>
            <a:r>
              <a:rPr lang="en-US" dirty="0" smtClean="0"/>
              <a:t>always glucose</a:t>
            </a:r>
          </a:p>
          <a:p>
            <a:endParaRPr lang="en-US" dirty="0" smtClean="0"/>
          </a:p>
        </p:txBody>
      </p:sp>
      <p:pic>
        <p:nvPicPr>
          <p:cNvPr id="11268" name="Picture 5" descr="http://www.pennypinching-grandma.com/images/spider_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255" y="2613982"/>
            <a:ext cx="3823853" cy="401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457200" y="253536"/>
            <a:ext cx="8229600" cy="1143000"/>
          </a:xfrm>
        </p:spPr>
        <p:txBody>
          <a:bodyPr/>
          <a:lstStyle/>
          <a:p>
            <a:pPr marL="54864" indent="0" fontAlgn="auto">
              <a:spcAft>
                <a:spcPts val="0"/>
              </a:spcAft>
              <a:defRPr/>
            </a:pPr>
            <a:r>
              <a:rPr lang="en-US">
                <a:solidFill>
                  <a:schemeClr val="tx2">
                    <a:tint val="100000"/>
                    <a:shade val="90000"/>
                    <a:satMod val="250000"/>
                    <a:alpha val="100000"/>
                  </a:schemeClr>
                </a:solidFill>
              </a:rPr>
              <a:t>Light-Independent Reactions</a:t>
            </a:r>
          </a:p>
        </p:txBody>
      </p:sp>
      <p:sp>
        <p:nvSpPr>
          <p:cNvPr id="21507" name="Rectangle 3"/>
          <p:cNvSpPr>
            <a:spLocks noGrp="1" noRot="1" noChangeArrowheads="1"/>
          </p:cNvSpPr>
          <p:nvPr>
            <p:ph idx="1"/>
          </p:nvPr>
        </p:nvSpPr>
        <p:spPr>
          <a:xfrm>
            <a:off x="175491" y="1295234"/>
            <a:ext cx="8876145" cy="4017818"/>
          </a:xfrm>
        </p:spPr>
        <p:txBody>
          <a:bodyPr/>
          <a:lstStyle/>
          <a:p>
            <a:r>
              <a:rPr lang="en-US" dirty="0" smtClean="0"/>
              <a:t>When enough NADPH and ATP has been made, glucose can be synthesized through the </a:t>
            </a:r>
            <a:r>
              <a:rPr lang="en-US" b="1" i="1" dirty="0" smtClean="0"/>
              <a:t>Calvin-Benson Cycle</a:t>
            </a:r>
            <a:endParaRPr lang="en-US" dirty="0" smtClean="0"/>
          </a:p>
          <a:p>
            <a:pPr lvl="1"/>
            <a:r>
              <a:rPr lang="en-US" dirty="0" smtClean="0"/>
              <a:t>Summary of Steps:</a:t>
            </a:r>
          </a:p>
          <a:p>
            <a:pPr lvl="2"/>
            <a:r>
              <a:rPr lang="en-US" dirty="0" smtClean="0"/>
              <a:t>Fixing Carbon Dioxide</a:t>
            </a:r>
          </a:p>
          <a:p>
            <a:pPr lvl="2"/>
            <a:r>
              <a:rPr lang="en-US" dirty="0" smtClean="0"/>
              <a:t>Reduction</a:t>
            </a:r>
          </a:p>
          <a:p>
            <a:pPr lvl="2"/>
            <a:r>
              <a:rPr lang="en-US" dirty="0" smtClean="0"/>
              <a:t>Replacing </a:t>
            </a:r>
            <a:r>
              <a:rPr lang="en-US" dirty="0" err="1" smtClean="0"/>
              <a:t>RuBP</a:t>
            </a:r>
            <a:endParaRPr lang="en-US" dirty="0" smtClean="0"/>
          </a:p>
          <a:p>
            <a:pPr lvl="2"/>
            <a:endParaRPr lang="en-US" dirty="0" smtClean="0"/>
          </a:p>
          <a:p>
            <a:r>
              <a:rPr lang="en-US" dirty="0" smtClean="0"/>
              <a:t>Takes place</a:t>
            </a:r>
          </a:p>
          <a:p>
            <a:pPr marL="0" indent="0">
              <a:buNone/>
            </a:pPr>
            <a:r>
              <a:rPr lang="en-US" dirty="0" smtClean="0"/>
              <a:t>in the stroma</a:t>
            </a:r>
          </a:p>
        </p:txBody>
      </p:sp>
      <p:pic>
        <p:nvPicPr>
          <p:cNvPr id="21508" name="Picture 5" descr="http://3.bp.blogspot.com/_ZC-cbeemOGY/SZSHzVyzj3I/AAAAAAAAAGo/HZ0EqsF3Vjc/s320/calvin.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431" y="2324162"/>
            <a:ext cx="2355273" cy="252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withfriendship.com/images/g/30144/a-the-reactive-tumour-stro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018" y="3720127"/>
            <a:ext cx="4212558" cy="29947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457200" y="253536"/>
            <a:ext cx="8229600" cy="1143000"/>
          </a:xfrm>
        </p:spPr>
        <p:txBody>
          <a:bodyPr>
            <a:normAutofit fontScale="90000"/>
          </a:bodyPr>
          <a:lstStyle/>
          <a:p>
            <a:pPr marL="54864" indent="0" fontAlgn="auto">
              <a:spcAft>
                <a:spcPts val="0"/>
              </a:spcAft>
              <a:defRPr/>
            </a:pPr>
            <a:r>
              <a:rPr lang="en-US">
                <a:solidFill>
                  <a:schemeClr val="tx2">
                    <a:tint val="100000"/>
                    <a:shade val="90000"/>
                    <a:satMod val="250000"/>
                    <a:alpha val="100000"/>
                  </a:schemeClr>
                </a:solidFill>
              </a:rPr>
              <a:t>Step 1: Fixing Carbon Dioxide</a:t>
            </a:r>
          </a:p>
        </p:txBody>
      </p:sp>
      <p:sp>
        <p:nvSpPr>
          <p:cNvPr id="22531" name="Rectangle 3"/>
          <p:cNvSpPr>
            <a:spLocks noGrp="1" noRot="1" noChangeArrowheads="1"/>
          </p:cNvSpPr>
          <p:nvPr>
            <p:ph idx="1"/>
          </p:nvPr>
        </p:nvSpPr>
        <p:spPr/>
        <p:txBody>
          <a:bodyPr/>
          <a:lstStyle/>
          <a:p>
            <a:r>
              <a:rPr lang="en-US" dirty="0" smtClean="0"/>
              <a:t>Carbon from CO</a:t>
            </a:r>
            <a:r>
              <a:rPr lang="en-US" baseline="-25000" dirty="0" smtClean="0"/>
              <a:t>2</a:t>
            </a:r>
            <a:r>
              <a:rPr lang="en-US" dirty="0" smtClean="0"/>
              <a:t> is bonded to a 5-carbon compound called </a:t>
            </a:r>
            <a:r>
              <a:rPr lang="en-US" i="1" u="sng" dirty="0" err="1" smtClean="0"/>
              <a:t>r</a:t>
            </a:r>
            <a:r>
              <a:rPr lang="en-US" i="1" dirty="0" err="1" smtClean="0"/>
              <a:t>ib</a:t>
            </a:r>
            <a:r>
              <a:rPr lang="en-US" i="1" u="sng" dirty="0" err="1" smtClean="0"/>
              <a:t>u</a:t>
            </a:r>
            <a:r>
              <a:rPr lang="en-US" i="1" dirty="0" err="1" smtClean="0"/>
              <a:t>lose</a:t>
            </a:r>
            <a:r>
              <a:rPr lang="en-US" i="1" dirty="0" smtClean="0"/>
              <a:t> </a:t>
            </a:r>
            <a:r>
              <a:rPr lang="en-US" i="1" u="sng" dirty="0" err="1" smtClean="0"/>
              <a:t>b</a:t>
            </a:r>
            <a:r>
              <a:rPr lang="en-US" i="1" dirty="0" err="1" smtClean="0"/>
              <a:t>is</a:t>
            </a:r>
            <a:r>
              <a:rPr lang="en-US" i="1" u="sng" dirty="0" err="1" smtClean="0"/>
              <a:t>p</a:t>
            </a:r>
            <a:r>
              <a:rPr lang="en-US" i="1" dirty="0" err="1" smtClean="0"/>
              <a:t>hosphate</a:t>
            </a:r>
            <a:r>
              <a:rPr lang="en-US" i="1" dirty="0" smtClean="0"/>
              <a:t> (</a:t>
            </a:r>
            <a:r>
              <a:rPr lang="en-US" i="1" dirty="0" err="1" smtClean="0"/>
              <a:t>RuBP</a:t>
            </a:r>
            <a:r>
              <a:rPr lang="en-US" i="1" dirty="0" smtClean="0"/>
              <a:t>)</a:t>
            </a:r>
          </a:p>
        </p:txBody>
      </p:sp>
      <p:grpSp>
        <p:nvGrpSpPr>
          <p:cNvPr id="5" name="Group 4"/>
          <p:cNvGrpSpPr/>
          <p:nvPr/>
        </p:nvGrpSpPr>
        <p:grpSpPr>
          <a:xfrm>
            <a:off x="1440873" y="3131127"/>
            <a:ext cx="6142182" cy="3398982"/>
            <a:chOff x="1440873" y="3131127"/>
            <a:chExt cx="6142182" cy="3398982"/>
          </a:xfrm>
        </p:grpSpPr>
        <p:sp>
          <p:nvSpPr>
            <p:cNvPr id="6" name="Rectangle 5"/>
            <p:cNvSpPr/>
            <p:nvPr/>
          </p:nvSpPr>
          <p:spPr>
            <a:xfrm>
              <a:off x="1440873" y="3131127"/>
              <a:ext cx="6142182" cy="33989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3" descr="http://www.cas.muohio.edu/~meicenrd/anatomy/Ch10_Photosynthetic/Rubisc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127" y="3133788"/>
              <a:ext cx="5814230" cy="339632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Resulting compound is very unstable and immediately breaks into two 3-carbon compounds</a:t>
            </a:r>
          </a:p>
          <a:p>
            <a:pPr>
              <a:buFont typeface="Wingdings" pitchFamily="2" charset="2"/>
              <a:buNone/>
            </a:pPr>
            <a:r>
              <a:rPr lang="en-US" dirty="0"/>
              <a:t> 		CO</a:t>
            </a:r>
            <a:r>
              <a:rPr lang="en-US" baseline="-25000" dirty="0"/>
              <a:t>2</a:t>
            </a:r>
            <a:r>
              <a:rPr lang="en-US" dirty="0"/>
              <a:t> + </a:t>
            </a:r>
            <a:r>
              <a:rPr lang="en-US" dirty="0" err="1"/>
              <a:t>RuBP</a:t>
            </a:r>
            <a:r>
              <a:rPr lang="en-US" dirty="0"/>
              <a:t> </a:t>
            </a:r>
            <a:r>
              <a:rPr lang="en-US" dirty="0">
                <a:sym typeface="Wingdings" pitchFamily="2" charset="2"/>
              </a:rPr>
              <a:t> unstable C</a:t>
            </a:r>
            <a:r>
              <a:rPr lang="en-US" baseline="-25000" dirty="0">
                <a:sym typeface="Wingdings" pitchFamily="2" charset="2"/>
              </a:rPr>
              <a:t>6</a:t>
            </a:r>
            <a:r>
              <a:rPr lang="en-US" dirty="0">
                <a:sym typeface="Wingdings" pitchFamily="2" charset="2"/>
              </a:rPr>
              <a:t>  2 C</a:t>
            </a:r>
            <a:r>
              <a:rPr lang="en-US" baseline="-25000" dirty="0">
                <a:sym typeface="Wingdings" pitchFamily="2" charset="2"/>
              </a:rPr>
              <a:t>3</a:t>
            </a:r>
          </a:p>
          <a:p>
            <a:endParaRPr lang="en-US" dirty="0"/>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17" y="3685309"/>
            <a:ext cx="7952787" cy="280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116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457200" y="253536"/>
            <a:ext cx="8229600" cy="1143000"/>
          </a:xfrm>
        </p:spPr>
        <p:txBody>
          <a:bodyPr/>
          <a:lstStyle/>
          <a:p>
            <a:pPr marL="54864" indent="0" algn="ctr" fontAlgn="auto">
              <a:spcAft>
                <a:spcPts val="0"/>
              </a:spcAft>
              <a:defRPr/>
            </a:pPr>
            <a:r>
              <a:rPr lang="en-US" dirty="0">
                <a:solidFill>
                  <a:schemeClr val="tx2">
                    <a:tint val="100000"/>
                    <a:shade val="90000"/>
                    <a:satMod val="250000"/>
                    <a:alpha val="100000"/>
                  </a:schemeClr>
                </a:solidFill>
              </a:rPr>
              <a:t>Step 2: Reduction</a:t>
            </a:r>
          </a:p>
        </p:txBody>
      </p:sp>
      <p:sp>
        <p:nvSpPr>
          <p:cNvPr id="23555" name="Rectangle 3"/>
          <p:cNvSpPr>
            <a:spLocks noGrp="1" noRot="1" noChangeArrowheads="1"/>
          </p:cNvSpPr>
          <p:nvPr>
            <p:ph idx="1"/>
          </p:nvPr>
        </p:nvSpPr>
        <p:spPr>
          <a:xfrm>
            <a:off x="87295" y="1350674"/>
            <a:ext cx="9005454" cy="4525962"/>
          </a:xfrm>
        </p:spPr>
        <p:txBody>
          <a:bodyPr/>
          <a:lstStyle/>
          <a:p>
            <a:pPr>
              <a:lnSpc>
                <a:spcPct val="90000"/>
              </a:lnSpc>
            </a:pPr>
            <a:r>
              <a:rPr lang="en-US" dirty="0" smtClean="0"/>
              <a:t>3-C compounds are in a low-energy state and need to be converted to a high-energy state</a:t>
            </a:r>
          </a:p>
          <a:p>
            <a:pPr lvl="1">
              <a:lnSpc>
                <a:spcPct val="90000"/>
              </a:lnSpc>
            </a:pPr>
            <a:r>
              <a:rPr lang="en-US" dirty="0" smtClean="0"/>
              <a:t>Compounds are activated by ATP, then reduced by NADPH, resulting in</a:t>
            </a:r>
          </a:p>
          <a:p>
            <a:pPr lvl="1">
              <a:lnSpc>
                <a:spcPct val="90000"/>
              </a:lnSpc>
            </a:pPr>
            <a:r>
              <a:rPr lang="en-US" sz="2800" dirty="0" smtClean="0"/>
              <a:t>2 molecules of glyceraldehyde-3-phosphate </a:t>
            </a:r>
            <a:r>
              <a:rPr lang="en-US" sz="2800" i="1" dirty="0" smtClean="0"/>
              <a:t>(PGAL or G3P)</a:t>
            </a:r>
            <a:endParaRPr lang="en-US" sz="2800" dirty="0" smtClean="0"/>
          </a:p>
        </p:txBody>
      </p:sp>
      <p:grpSp>
        <p:nvGrpSpPr>
          <p:cNvPr id="5" name="Group 4"/>
          <p:cNvGrpSpPr/>
          <p:nvPr/>
        </p:nvGrpSpPr>
        <p:grpSpPr>
          <a:xfrm>
            <a:off x="544867" y="3824571"/>
            <a:ext cx="8090310" cy="2857938"/>
            <a:chOff x="544867" y="3206319"/>
            <a:chExt cx="8090310" cy="2857938"/>
          </a:xfrm>
        </p:grpSpPr>
        <p:sp>
          <p:nvSpPr>
            <p:cNvPr id="6" name="Rectangle 5"/>
            <p:cNvSpPr/>
            <p:nvPr/>
          </p:nvSpPr>
          <p:spPr>
            <a:xfrm>
              <a:off x="544867" y="3227393"/>
              <a:ext cx="8090310" cy="28368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http://www.rpi.edu/dept/bcbp/molbiochem/MBWeb/mb2/part1/images/calv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67" y="3206319"/>
              <a:ext cx="8090310" cy="283686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PGAL or 3PG</a:t>
            </a:r>
            <a:endParaRPr lang="en-US" dirty="0"/>
          </a:p>
        </p:txBody>
      </p:sp>
      <p:sp>
        <p:nvSpPr>
          <p:cNvPr id="8" name="Content Placeholder 7"/>
          <p:cNvSpPr>
            <a:spLocks noGrp="1"/>
          </p:cNvSpPr>
          <p:nvPr>
            <p:ph idx="1"/>
          </p:nvPr>
        </p:nvSpPr>
        <p:spPr/>
        <p:txBody>
          <a:bodyPr/>
          <a:lstStyle/>
          <a:p>
            <a:pPr marL="292100" lvl="2" indent="-292100">
              <a:spcBef>
                <a:spcPct val="0"/>
              </a:spcBef>
              <a:buClr>
                <a:schemeClr val="accent1"/>
              </a:buClr>
              <a:buSzPct val="70000"/>
              <a:buFont typeface="Wingdings 2" pitchFamily="18" charset="2"/>
              <a:buChar char=""/>
            </a:pPr>
            <a:r>
              <a:rPr lang="en-US" sz="2800" dirty="0"/>
              <a:t>some PGAL molecules leave cycle and are used to produce glucose, others remain in the cycle</a:t>
            </a:r>
          </a:p>
          <a:p>
            <a:endParaRPr lang="en-US" dirty="0"/>
          </a:p>
        </p:txBody>
      </p:sp>
      <p:pic>
        <p:nvPicPr>
          <p:cNvPr id="11" name="Picture 5" descr="http://cc.1asphost.com/Metabolites/Images%5CG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399" y="2672052"/>
            <a:ext cx="35845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554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457200" y="253536"/>
            <a:ext cx="8229600" cy="1143000"/>
          </a:xfrm>
        </p:spPr>
        <p:txBody>
          <a:bodyPr/>
          <a:lstStyle/>
          <a:p>
            <a:pPr marL="54864" indent="0" fontAlgn="auto">
              <a:spcAft>
                <a:spcPts val="0"/>
              </a:spcAft>
              <a:defRPr/>
            </a:pPr>
            <a:r>
              <a:rPr lang="en-US">
                <a:solidFill>
                  <a:schemeClr val="tx2">
                    <a:tint val="100000"/>
                    <a:shade val="90000"/>
                    <a:satMod val="250000"/>
                    <a:alpha val="100000"/>
                  </a:schemeClr>
                </a:solidFill>
              </a:rPr>
              <a:t>Step 3: Replacing RuBP</a:t>
            </a:r>
          </a:p>
        </p:txBody>
      </p:sp>
      <p:sp>
        <p:nvSpPr>
          <p:cNvPr id="24579" name="Rectangle 3"/>
          <p:cNvSpPr>
            <a:spLocks noGrp="1" noRot="1" noChangeArrowheads="1"/>
          </p:cNvSpPr>
          <p:nvPr>
            <p:ph idx="1"/>
          </p:nvPr>
        </p:nvSpPr>
        <p:spPr/>
        <p:txBody>
          <a:bodyPr/>
          <a:lstStyle/>
          <a:p>
            <a:r>
              <a:rPr lang="en-US" smtClean="0"/>
              <a:t>Most PGAL molecules are used to make more RuBP</a:t>
            </a:r>
          </a:p>
          <a:p>
            <a:r>
              <a:rPr lang="en-US" smtClean="0"/>
              <a:t>Energy from ATP is used to break PGAL bonds, so that they can reform the 5-C compounds</a:t>
            </a:r>
          </a:p>
        </p:txBody>
      </p:sp>
      <p:pic>
        <p:nvPicPr>
          <p:cNvPr id="24580" name="Picture 5" descr="http://homepage.smc.edu/wissmann_paul/anatomy2textbook/5carbonsug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109" y="4054764"/>
            <a:ext cx="5768311" cy="26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normAutofit fontScale="90000"/>
          </a:bodyPr>
          <a:lstStyle/>
          <a:p>
            <a:pPr marL="54864" indent="0" fontAlgn="auto">
              <a:spcAft>
                <a:spcPts val="0"/>
              </a:spcAft>
              <a:defRPr/>
            </a:pPr>
            <a:r>
              <a:rPr lang="en-US" dirty="0" smtClean="0">
                <a:solidFill>
                  <a:schemeClr val="tx2">
                    <a:tint val="100000"/>
                    <a:shade val="90000"/>
                    <a:satMod val="250000"/>
                    <a:alpha val="100000"/>
                  </a:schemeClr>
                </a:solidFill>
              </a:rPr>
              <a:t>6 Cycles = 1 Glucose Molecule</a:t>
            </a:r>
            <a:endParaRPr lang="en-US" dirty="0">
              <a:solidFill>
                <a:schemeClr val="tx2">
                  <a:tint val="100000"/>
                  <a:shade val="90000"/>
                  <a:satMod val="250000"/>
                  <a:alpha val="100000"/>
                </a:schemeClr>
              </a:solidFill>
            </a:endParaRPr>
          </a:p>
        </p:txBody>
      </p:sp>
      <p:pic>
        <p:nvPicPr>
          <p:cNvPr id="25604"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27245" y="1506681"/>
            <a:ext cx="7588682" cy="528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46087" y="6216072"/>
            <a:ext cx="8229600" cy="510309"/>
          </a:xfrm>
        </p:spPr>
        <p:txBody>
          <a:bodyPr/>
          <a:lstStyle/>
          <a:p>
            <a:pPr algn="ctr">
              <a:buFont typeface="Wingdings 2" pitchFamily="18" charset="2"/>
              <a:buNone/>
            </a:pPr>
            <a:r>
              <a:rPr lang="en-US" sz="2500" dirty="0" smtClean="0">
                <a:hlinkClick r:id="rId2"/>
              </a:rPr>
              <a:t>http://www.youtube.com/watch?v=Wi60tQa8jfE</a:t>
            </a:r>
            <a:r>
              <a:rPr lang="en-US" sz="2500" dirty="0" smtClean="0"/>
              <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63" y="435117"/>
            <a:ext cx="8664396" cy="589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5" descr="http://www.mhhe.com/biosci/esp/2001_gbio/folder_structure/ce/m6/s2/assets/images/cem6s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27" y="1736436"/>
            <a:ext cx="7556472" cy="475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952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Glucose</a:t>
            </a:r>
            <a:endParaRPr lang="en-US" dirty="0"/>
          </a:p>
        </p:txBody>
      </p:sp>
      <p:sp>
        <p:nvSpPr>
          <p:cNvPr id="3" name="Content Placeholder 2"/>
          <p:cNvSpPr>
            <a:spLocks noGrp="1"/>
          </p:cNvSpPr>
          <p:nvPr>
            <p:ph idx="1"/>
          </p:nvPr>
        </p:nvSpPr>
        <p:spPr>
          <a:xfrm>
            <a:off x="457200" y="1646238"/>
            <a:ext cx="8229600" cy="2233035"/>
          </a:xfrm>
        </p:spPr>
        <p:txBody>
          <a:bodyPr/>
          <a:lstStyle/>
          <a:p>
            <a:r>
              <a:rPr lang="en-US" dirty="0" smtClean="0"/>
              <a:t>Glucose is converted into:</a:t>
            </a:r>
          </a:p>
          <a:p>
            <a:pPr lvl="1"/>
            <a:r>
              <a:rPr lang="en-US" dirty="0" smtClean="0"/>
              <a:t>Cellulose &amp; other structural tissues</a:t>
            </a:r>
          </a:p>
          <a:p>
            <a:pPr lvl="1"/>
            <a:r>
              <a:rPr lang="en-US" dirty="0" smtClean="0"/>
              <a:t>Other sugars &amp; carbohydrates</a:t>
            </a:r>
          </a:p>
          <a:p>
            <a:pPr lvl="1"/>
            <a:r>
              <a:rPr lang="en-US" dirty="0" smtClean="0"/>
              <a:t>Amino acids (used to produce proteins)</a:t>
            </a:r>
          </a:p>
          <a:p>
            <a:endParaRPr lang="en-US" dirty="0"/>
          </a:p>
        </p:txBody>
      </p:sp>
      <p:pic>
        <p:nvPicPr>
          <p:cNvPr id="49154" name="Picture 2" descr="http://img.tfd.com/mgh/ceb/thumb/Structural-formula-for-x3b1-D-gluco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99" y="3573462"/>
            <a:ext cx="3502891" cy="3068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246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57200" y="253536"/>
            <a:ext cx="8229600" cy="1143000"/>
          </a:xfrm>
        </p:spPr>
        <p:txBody>
          <a:bodyPr/>
          <a:lstStyle/>
          <a:p>
            <a:pPr marL="54864" indent="0" algn="ctr" fontAlgn="auto">
              <a:spcAft>
                <a:spcPts val="0"/>
              </a:spcAft>
              <a:defRPr/>
            </a:pPr>
            <a:r>
              <a:rPr lang="en-US" dirty="0">
                <a:solidFill>
                  <a:schemeClr val="tx2">
                    <a:tint val="100000"/>
                    <a:shade val="90000"/>
                    <a:satMod val="250000"/>
                    <a:alpha val="100000"/>
                  </a:schemeClr>
                </a:solidFill>
              </a:rPr>
              <a:t>Photosynthesis</a:t>
            </a:r>
          </a:p>
        </p:txBody>
      </p:sp>
      <p:sp>
        <p:nvSpPr>
          <p:cNvPr id="9219" name="Rectangle 3"/>
          <p:cNvSpPr>
            <a:spLocks noGrp="1" noRot="1" noChangeArrowheads="1"/>
          </p:cNvSpPr>
          <p:nvPr>
            <p:ph idx="1"/>
          </p:nvPr>
        </p:nvSpPr>
        <p:spPr>
          <a:xfrm>
            <a:off x="2481263" y="1646238"/>
            <a:ext cx="6205537" cy="4525962"/>
          </a:xfrm>
        </p:spPr>
        <p:txBody>
          <a:bodyPr>
            <a:normAutofit/>
          </a:bodyPr>
          <a:lstStyle/>
          <a:p>
            <a:pPr fontAlgn="auto">
              <a:spcBef>
                <a:spcPts val="0"/>
              </a:spcBef>
              <a:spcAft>
                <a:spcPts val="0"/>
              </a:spcAft>
              <a:buFont typeface="Wingdings 2"/>
              <a:buChar char=""/>
              <a:defRPr/>
            </a:pPr>
            <a:r>
              <a:rPr lang="en-US" dirty="0"/>
              <a:t>2 sets of reactions: </a:t>
            </a:r>
          </a:p>
          <a:p>
            <a:pPr marL="640080" lvl="1" fontAlgn="auto">
              <a:spcAft>
                <a:spcPts val="0"/>
              </a:spcAft>
              <a:defRPr/>
            </a:pPr>
            <a:r>
              <a:rPr lang="en-US" i="1" dirty="0"/>
              <a:t>Photo </a:t>
            </a:r>
            <a:r>
              <a:rPr lang="en-US" dirty="0">
                <a:sym typeface="Wingdings" pitchFamily="2" charset="2"/>
              </a:rPr>
              <a:t> reactions that capture light energy</a:t>
            </a:r>
          </a:p>
          <a:p>
            <a:pPr marL="822960" lvl="2" indent="-192024" fontAlgn="auto">
              <a:spcAft>
                <a:spcPts val="0"/>
              </a:spcAft>
              <a:buClr>
                <a:schemeClr val="accent3"/>
              </a:buClr>
              <a:buFont typeface="Wingdings 2"/>
              <a:buChar char=""/>
              <a:defRPr/>
            </a:pPr>
            <a:r>
              <a:rPr lang="en-US" b="1" i="1" dirty="0">
                <a:sym typeface="Wingdings" pitchFamily="2" charset="2"/>
              </a:rPr>
              <a:t>Light-Dependent reactions</a:t>
            </a:r>
          </a:p>
          <a:p>
            <a:pPr marL="822960" lvl="2" indent="-192024" fontAlgn="auto">
              <a:spcAft>
                <a:spcPts val="0"/>
              </a:spcAft>
              <a:buClr>
                <a:schemeClr val="accent3"/>
              </a:buClr>
              <a:buFont typeface="Wingdings 2"/>
              <a:buChar char=""/>
              <a:defRPr/>
            </a:pPr>
            <a:r>
              <a:rPr lang="en-US" dirty="0">
                <a:sym typeface="Wingdings" pitchFamily="2" charset="2"/>
              </a:rPr>
              <a:t>Products: ATP and NADPH</a:t>
            </a:r>
          </a:p>
          <a:p>
            <a:pPr marL="640080" lvl="1" fontAlgn="auto">
              <a:spcAft>
                <a:spcPts val="0"/>
              </a:spcAft>
              <a:defRPr/>
            </a:pPr>
            <a:r>
              <a:rPr lang="en-US" i="1" dirty="0">
                <a:sym typeface="Wingdings" pitchFamily="2" charset="2"/>
              </a:rPr>
              <a:t>Synthesis</a:t>
            </a:r>
            <a:r>
              <a:rPr lang="en-US" dirty="0">
                <a:sym typeface="Wingdings" pitchFamily="2" charset="2"/>
              </a:rPr>
              <a:t>  reactions that produce a carbohydrate</a:t>
            </a:r>
          </a:p>
          <a:p>
            <a:pPr fontAlgn="auto">
              <a:spcBef>
                <a:spcPts val="0"/>
              </a:spcBef>
              <a:spcAft>
                <a:spcPts val="0"/>
              </a:spcAft>
              <a:buFont typeface="Wingdings 2"/>
              <a:buChar char=""/>
              <a:defRPr/>
            </a:pPr>
            <a:endParaRPr lang="en-US" dirty="0"/>
          </a:p>
        </p:txBody>
      </p:sp>
      <p:pic>
        <p:nvPicPr>
          <p:cNvPr id="12292" name="Picture 5" descr="http://s6.thisnext.com/media/230x230/Sansevieria-Superba-Snake_8629962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2476500"/>
            <a:ext cx="2547938"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b="1" i="1" dirty="0">
                <a:sym typeface="Wingdings" pitchFamily="2" charset="2"/>
              </a:rPr>
              <a:t>Light-</a:t>
            </a:r>
            <a:r>
              <a:rPr lang="en-US" b="1" i="1" u="sng" dirty="0">
                <a:sym typeface="Wingdings" pitchFamily="2" charset="2"/>
              </a:rPr>
              <a:t>In</a:t>
            </a:r>
            <a:r>
              <a:rPr lang="en-US" b="1" i="1" dirty="0">
                <a:sym typeface="Wingdings" pitchFamily="2" charset="2"/>
              </a:rPr>
              <a:t>dependent </a:t>
            </a:r>
            <a:r>
              <a:rPr lang="en-US" b="1" i="1" dirty="0" smtClean="0">
                <a:sym typeface="Wingdings" pitchFamily="2" charset="2"/>
              </a:rPr>
              <a:t>reactions</a:t>
            </a:r>
            <a:endParaRPr lang="en-US" dirty="0"/>
          </a:p>
        </p:txBody>
      </p:sp>
      <p:sp>
        <p:nvSpPr>
          <p:cNvPr id="3" name="Content Placeholder 2"/>
          <p:cNvSpPr>
            <a:spLocks noGrp="1"/>
          </p:cNvSpPr>
          <p:nvPr>
            <p:ph idx="1"/>
          </p:nvPr>
        </p:nvSpPr>
        <p:spPr>
          <a:xfrm>
            <a:off x="457200" y="1646238"/>
            <a:ext cx="8229600" cy="1198562"/>
          </a:xfrm>
        </p:spPr>
        <p:txBody>
          <a:bodyPr/>
          <a:lstStyle/>
          <a:p>
            <a:pPr marL="822960" lvl="2" indent="-192024" fontAlgn="auto">
              <a:spcAft>
                <a:spcPts val="0"/>
              </a:spcAft>
              <a:buClr>
                <a:schemeClr val="accent3"/>
              </a:buClr>
              <a:buFont typeface="Wingdings 2"/>
              <a:buChar char=""/>
              <a:defRPr/>
            </a:pPr>
            <a:r>
              <a:rPr lang="en-US" dirty="0" smtClean="0">
                <a:sym typeface="Wingdings" pitchFamily="2" charset="2"/>
              </a:rPr>
              <a:t>Uses </a:t>
            </a:r>
            <a:r>
              <a:rPr lang="en-US" dirty="0">
                <a:sym typeface="Wingdings" pitchFamily="2" charset="2"/>
              </a:rPr>
              <a:t>ATP and NADPH to reduce CO</a:t>
            </a:r>
            <a:r>
              <a:rPr lang="en-US" baseline="-25000" dirty="0">
                <a:sym typeface="Wingdings" pitchFamily="2" charset="2"/>
              </a:rPr>
              <a:t>2</a:t>
            </a:r>
            <a:r>
              <a:rPr lang="en-US" dirty="0">
                <a:sym typeface="Wingdings" pitchFamily="2" charset="2"/>
              </a:rPr>
              <a:t> to make glucose, which can be converted to starch</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401" y="2393229"/>
            <a:ext cx="595312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216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253536"/>
            <a:ext cx="8229600" cy="1143000"/>
          </a:xfrm>
        </p:spPr>
        <p:txBody>
          <a:bodyPr/>
          <a:lstStyle/>
          <a:p>
            <a:pPr marL="54864" indent="0" fontAlgn="auto">
              <a:spcAft>
                <a:spcPts val="0"/>
              </a:spcAft>
              <a:defRPr/>
            </a:pPr>
            <a:r>
              <a:rPr lang="en-US">
                <a:solidFill>
                  <a:schemeClr val="tx2">
                    <a:tint val="100000"/>
                    <a:shade val="90000"/>
                    <a:satMod val="250000"/>
                    <a:alpha val="100000"/>
                  </a:schemeClr>
                </a:solidFill>
              </a:rPr>
              <a:t>Light-Dependant Reactions</a:t>
            </a:r>
          </a:p>
        </p:txBody>
      </p:sp>
      <p:sp>
        <p:nvSpPr>
          <p:cNvPr id="11267" name="Rectangle 3"/>
          <p:cNvSpPr>
            <a:spLocks noGrp="1" noRot="1" noChangeArrowheads="1"/>
          </p:cNvSpPr>
          <p:nvPr>
            <p:ph idx="1"/>
          </p:nvPr>
        </p:nvSpPr>
        <p:spPr>
          <a:xfrm>
            <a:off x="457200" y="1646238"/>
            <a:ext cx="8354291" cy="2251507"/>
          </a:xfrm>
        </p:spPr>
        <p:txBody>
          <a:bodyPr>
            <a:normAutofit/>
          </a:bodyPr>
          <a:lstStyle/>
          <a:p>
            <a:pPr fontAlgn="auto">
              <a:spcBef>
                <a:spcPts val="0"/>
              </a:spcBef>
              <a:spcAft>
                <a:spcPts val="0"/>
              </a:spcAft>
              <a:buFont typeface="Wingdings 2"/>
              <a:buChar char=""/>
              <a:defRPr/>
            </a:pPr>
            <a:r>
              <a:rPr lang="en-US" dirty="0"/>
              <a:t>Pigment – a compound that absorbs certain wavelengths of visible light while reflecting </a:t>
            </a:r>
            <a:r>
              <a:rPr lang="en-US" dirty="0" smtClean="0"/>
              <a:t>others</a:t>
            </a:r>
            <a:endParaRPr lang="en-US" dirty="0"/>
          </a:p>
        </p:txBody>
      </p:sp>
      <p:pic>
        <p:nvPicPr>
          <p:cNvPr id="13316" name="Picture 5" descr="http://img1.topfreebiz.com/o2010-7/Pigment-Yellow-139-C-I-P-Y-139-CAS-NO-36888-99-0--5212267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636" y="2704235"/>
            <a:ext cx="4527840"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545" y="2164481"/>
            <a:ext cx="5558366" cy="416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Photosynthetic pigments</a:t>
            </a:r>
          </a:p>
        </p:txBody>
      </p:sp>
      <p:sp>
        <p:nvSpPr>
          <p:cNvPr id="3" name="Content Placeholder 2"/>
          <p:cNvSpPr>
            <a:spLocks noGrp="1"/>
          </p:cNvSpPr>
          <p:nvPr>
            <p:ph idx="1"/>
          </p:nvPr>
        </p:nvSpPr>
        <p:spPr>
          <a:xfrm>
            <a:off x="193965" y="1646237"/>
            <a:ext cx="8663708" cy="4209617"/>
          </a:xfrm>
        </p:spPr>
        <p:txBody>
          <a:bodyPr/>
          <a:lstStyle/>
          <a:p>
            <a:pPr marL="292100" lvl="1" indent="-292100">
              <a:spcBef>
                <a:spcPct val="0"/>
              </a:spcBef>
              <a:buClr>
                <a:schemeClr val="accent1"/>
              </a:buClr>
              <a:buSzPct val="70000"/>
              <a:buFont typeface="Wingdings 2" pitchFamily="18" charset="2"/>
              <a:buChar char=""/>
            </a:pPr>
            <a:r>
              <a:rPr lang="en-US" sz="2800" dirty="0"/>
              <a:t>C</a:t>
            </a:r>
            <a:r>
              <a:rPr lang="en-US" sz="2800" dirty="0" smtClean="0"/>
              <a:t>apture </a:t>
            </a:r>
            <a:r>
              <a:rPr lang="en-US" sz="2800" dirty="0"/>
              <a:t>energy and pass it on to other </a:t>
            </a:r>
            <a:r>
              <a:rPr lang="en-US" sz="2800" dirty="0" smtClean="0"/>
              <a:t>chemicals</a:t>
            </a:r>
          </a:p>
          <a:p>
            <a:pPr marL="0" lvl="1" indent="0">
              <a:spcBef>
                <a:spcPct val="0"/>
              </a:spcBef>
              <a:buClr>
                <a:schemeClr val="accent1"/>
              </a:buClr>
              <a:buSzPct val="70000"/>
              <a:buNone/>
            </a:pPr>
            <a:endParaRPr lang="en-US" sz="2800" dirty="0" smtClean="0"/>
          </a:p>
          <a:p>
            <a:pPr marL="292100" lvl="1" indent="-292100">
              <a:spcBef>
                <a:spcPct val="0"/>
              </a:spcBef>
              <a:buClr>
                <a:schemeClr val="accent1"/>
              </a:buClr>
              <a:buSzPct val="70000"/>
              <a:buFont typeface="Wingdings 2" pitchFamily="18" charset="2"/>
              <a:buChar char=""/>
            </a:pPr>
            <a:r>
              <a:rPr lang="en-US" sz="2800" dirty="0"/>
              <a:t>Plants use </a:t>
            </a:r>
            <a:r>
              <a:rPr lang="en-US" sz="2800" dirty="0" smtClean="0"/>
              <a:t>many</a:t>
            </a:r>
          </a:p>
          <a:p>
            <a:pPr marL="0" lvl="1" indent="0">
              <a:spcBef>
                <a:spcPct val="0"/>
              </a:spcBef>
              <a:buClr>
                <a:schemeClr val="accent1"/>
              </a:buClr>
              <a:buSzPct val="70000"/>
              <a:buNone/>
            </a:pPr>
            <a:r>
              <a:rPr lang="en-US" sz="2800" dirty="0" smtClean="0"/>
              <a:t> </a:t>
            </a:r>
            <a:r>
              <a:rPr lang="en-US" sz="2800" dirty="0"/>
              <a:t>different </a:t>
            </a:r>
            <a:r>
              <a:rPr lang="en-US" sz="2800" dirty="0" smtClean="0"/>
              <a:t>pigments</a:t>
            </a:r>
          </a:p>
          <a:p>
            <a:pPr marL="0" lvl="1" indent="0">
              <a:spcBef>
                <a:spcPct val="0"/>
              </a:spcBef>
              <a:buClr>
                <a:schemeClr val="accent1"/>
              </a:buClr>
              <a:buSzPct val="70000"/>
              <a:buNone/>
            </a:pPr>
            <a:r>
              <a:rPr lang="en-US" sz="2800" dirty="0" smtClean="0"/>
              <a:t>to </a:t>
            </a:r>
            <a:r>
              <a:rPr lang="en-US" sz="2800" dirty="0"/>
              <a:t>trap a </a:t>
            </a:r>
            <a:r>
              <a:rPr lang="en-US" sz="2800" dirty="0" smtClean="0"/>
              <a:t>greater</a:t>
            </a:r>
          </a:p>
          <a:p>
            <a:pPr marL="0" lvl="1" indent="0">
              <a:spcBef>
                <a:spcPct val="0"/>
              </a:spcBef>
              <a:buClr>
                <a:schemeClr val="accent1"/>
              </a:buClr>
              <a:buSzPct val="70000"/>
              <a:buNone/>
            </a:pPr>
            <a:r>
              <a:rPr lang="en-US" sz="2800" dirty="0" smtClean="0"/>
              <a:t>percentage of</a:t>
            </a:r>
          </a:p>
          <a:p>
            <a:pPr marL="0" lvl="1" indent="0">
              <a:spcBef>
                <a:spcPct val="0"/>
              </a:spcBef>
              <a:buClr>
                <a:schemeClr val="accent1"/>
              </a:buClr>
              <a:buSzPct val="70000"/>
              <a:buNone/>
            </a:pPr>
            <a:r>
              <a:rPr lang="en-US" sz="2800" dirty="0" smtClean="0"/>
              <a:t>sunlight</a:t>
            </a:r>
            <a:endParaRPr lang="en-US" sz="2800" dirty="0"/>
          </a:p>
          <a:p>
            <a:pPr marL="292100" lvl="1" indent="-292100">
              <a:spcBef>
                <a:spcPct val="0"/>
              </a:spcBef>
              <a:buClr>
                <a:schemeClr val="accent1"/>
              </a:buClr>
              <a:buSzPct val="70000"/>
              <a:buFont typeface="Wingdings 2" pitchFamily="18" charset="2"/>
              <a:buChar char=""/>
            </a:pPr>
            <a:endParaRPr lang="en-US" sz="2800" dirty="0"/>
          </a:p>
          <a:p>
            <a:r>
              <a:rPr lang="en-US" dirty="0"/>
              <a:t>Chlorophyll </a:t>
            </a:r>
            <a:r>
              <a:rPr lang="en-US" dirty="0" smtClean="0"/>
              <a:t>is</a:t>
            </a:r>
          </a:p>
          <a:p>
            <a:pPr marL="0" indent="0">
              <a:buNone/>
            </a:pPr>
            <a:r>
              <a:rPr lang="en-US" dirty="0" smtClean="0"/>
              <a:t>the </a:t>
            </a:r>
            <a:r>
              <a:rPr lang="en-US" dirty="0"/>
              <a:t>main pigment</a:t>
            </a:r>
          </a:p>
          <a:p>
            <a:endParaRPr lang="en-US" dirty="0"/>
          </a:p>
        </p:txBody>
      </p:sp>
    </p:spTree>
    <p:extLst>
      <p:ext uri="{BB962C8B-B14F-4D97-AF65-F5344CB8AC3E}">
        <p14:creationId xmlns:p14="http://schemas.microsoft.com/office/powerpoint/2010/main" val="272136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457200" y="253536"/>
            <a:ext cx="8229600" cy="1143000"/>
          </a:xfrm>
        </p:spPr>
        <p:txBody>
          <a:bodyPr>
            <a:normAutofit fontScale="90000"/>
          </a:bodyPr>
          <a:lstStyle/>
          <a:p>
            <a:pPr marL="54864" indent="0" fontAlgn="auto">
              <a:spcAft>
                <a:spcPts val="0"/>
              </a:spcAft>
              <a:defRPr/>
            </a:pPr>
            <a:r>
              <a:rPr lang="en-US" dirty="0">
                <a:solidFill>
                  <a:schemeClr val="tx2">
                    <a:tint val="100000"/>
                    <a:shade val="90000"/>
                    <a:satMod val="250000"/>
                    <a:alpha val="100000"/>
                  </a:schemeClr>
                </a:solidFill>
              </a:rPr>
              <a:t>Path of Electrons in Light-Dependent Reactions</a:t>
            </a:r>
          </a:p>
        </p:txBody>
      </p:sp>
      <p:sp>
        <p:nvSpPr>
          <p:cNvPr id="14339" name="Rectangle 3"/>
          <p:cNvSpPr>
            <a:spLocks noGrp="1" noRot="1" noChangeArrowheads="1"/>
          </p:cNvSpPr>
          <p:nvPr>
            <p:ph idx="1"/>
          </p:nvPr>
        </p:nvSpPr>
        <p:spPr>
          <a:xfrm>
            <a:off x="267855" y="1618529"/>
            <a:ext cx="8640618" cy="3341398"/>
          </a:xfrm>
        </p:spPr>
        <p:txBody>
          <a:bodyPr/>
          <a:lstStyle/>
          <a:p>
            <a:pPr>
              <a:lnSpc>
                <a:spcPct val="90000"/>
              </a:lnSpc>
            </a:pPr>
            <a:r>
              <a:rPr lang="en-US" dirty="0" smtClean="0"/>
              <a:t>Photosystems are clusters of pigment within the thylakoid</a:t>
            </a:r>
          </a:p>
          <a:p>
            <a:pPr>
              <a:lnSpc>
                <a:spcPct val="90000"/>
              </a:lnSpc>
            </a:pPr>
            <a:endParaRPr lang="en-US" dirty="0"/>
          </a:p>
          <a:p>
            <a:pPr>
              <a:lnSpc>
                <a:spcPct val="90000"/>
              </a:lnSpc>
            </a:pPr>
            <a:endParaRPr lang="en-US" dirty="0" smtClean="0"/>
          </a:p>
        </p:txBody>
      </p:sp>
      <p:pic>
        <p:nvPicPr>
          <p:cNvPr id="14340" name="Picture 5" descr="http://4.bp.blogspot.com/_207DNIaL-gc/TB9Nc39HNtI/AAAAAAAAANw/nVW3EFlyhjw/s1600/photo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909" y="2618447"/>
            <a:ext cx="4507345" cy="391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1012</TotalTime>
  <Words>783</Words>
  <Application>Microsoft Office PowerPoint</Application>
  <PresentationFormat>On-screen Show (4:3)</PresentationFormat>
  <Paragraphs>106</Paragraphs>
  <Slides>27</Slides>
  <Notes>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Foundry</vt:lpstr>
      <vt:lpstr>Photosynthesis Stores Energy in Organic Compounds</vt:lpstr>
      <vt:lpstr>Photosynthesis</vt:lpstr>
      <vt:lpstr>PowerPoint Presentation</vt:lpstr>
      <vt:lpstr>Glucose</vt:lpstr>
      <vt:lpstr>Photosynthesis</vt:lpstr>
      <vt:lpstr>Light-Independent reactions</vt:lpstr>
      <vt:lpstr>Light-Dependant Reactions</vt:lpstr>
      <vt:lpstr>Photosynthetic pigments</vt:lpstr>
      <vt:lpstr>Path of Electrons in Light-Dependent Reactions</vt:lpstr>
      <vt:lpstr>PowerPoint Presentation</vt:lpstr>
      <vt:lpstr>PowerPoint Presentation</vt:lpstr>
      <vt:lpstr>PowerPoint Presentation</vt:lpstr>
      <vt:lpstr>Step 1</vt:lpstr>
      <vt:lpstr>Step 2</vt:lpstr>
      <vt:lpstr>Energy used to make H+ gradient</vt:lpstr>
      <vt:lpstr>PowerPoint Presentation</vt:lpstr>
      <vt:lpstr>Chemiosmosis</vt:lpstr>
      <vt:lpstr>Step 3</vt:lpstr>
      <vt:lpstr>Step 4</vt:lpstr>
      <vt:lpstr>Light-Independent Reactions</vt:lpstr>
      <vt:lpstr>Step 1: Fixing Carbon Dioxide</vt:lpstr>
      <vt:lpstr>PowerPoint Presentation</vt:lpstr>
      <vt:lpstr>Step 2: Reduction</vt:lpstr>
      <vt:lpstr>PGAL or 3PG</vt:lpstr>
      <vt:lpstr>Step 3: Replacing RuBP</vt:lpstr>
      <vt:lpstr>6 Cycles = 1 Glucose Molecule</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 Stores Energy in Organic Compounds</dc:title>
  <dc:creator>Standring, Daniel</dc:creator>
  <cp:lastModifiedBy>Windows User</cp:lastModifiedBy>
  <cp:revision>41</cp:revision>
  <dcterms:created xsi:type="dcterms:W3CDTF">2007-10-21T16:21:00Z</dcterms:created>
  <dcterms:modified xsi:type="dcterms:W3CDTF">2014-02-05T22:08:41Z</dcterms:modified>
</cp:coreProperties>
</file>