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4"/>
  </p:notesMasterIdLst>
  <p:handoutMasterIdLst>
    <p:handoutMasterId r:id="rId25"/>
  </p:handoutMasterIdLst>
  <p:sldIdLst>
    <p:sldId id="256" r:id="rId2"/>
    <p:sldId id="257" r:id="rId3"/>
    <p:sldId id="273" r:id="rId4"/>
    <p:sldId id="258" r:id="rId5"/>
    <p:sldId id="274" r:id="rId6"/>
    <p:sldId id="259" r:id="rId7"/>
    <p:sldId id="263" r:id="rId8"/>
    <p:sldId id="264" r:id="rId9"/>
    <p:sldId id="265" r:id="rId10"/>
    <p:sldId id="260" r:id="rId11"/>
    <p:sldId id="266" r:id="rId12"/>
    <p:sldId id="267" r:id="rId13"/>
    <p:sldId id="275" r:id="rId14"/>
    <p:sldId id="268" r:id="rId15"/>
    <p:sldId id="269" r:id="rId16"/>
    <p:sldId id="261" r:id="rId17"/>
    <p:sldId id="276" r:id="rId18"/>
    <p:sldId id="262" r:id="rId19"/>
    <p:sldId id="277" r:id="rId20"/>
    <p:sldId id="270" r:id="rId21"/>
    <p:sldId id="271" r:id="rId22"/>
    <p:sldId id="272"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493" autoAdjust="0"/>
  </p:normalViewPr>
  <p:slideViewPr>
    <p:cSldViewPr snapToGrid="0">
      <p:cViewPr>
        <p:scale>
          <a:sx n="88" d="100"/>
          <a:sy n="88" d="100"/>
        </p:scale>
        <p:origin x="-648" y="-1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317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317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317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AF17211E-78BB-4205-89AE-2BE78CE469B0}" type="slidenum">
              <a:rPr lang="en-US"/>
              <a:pPr>
                <a:defRPr/>
              </a:pPr>
              <a:t>‹#›</a:t>
            </a:fld>
            <a:endParaRPr lang="en-US"/>
          </a:p>
        </p:txBody>
      </p:sp>
    </p:spTree>
    <p:extLst>
      <p:ext uri="{BB962C8B-B14F-4D97-AF65-F5344CB8AC3E}">
        <p14:creationId xmlns:p14="http://schemas.microsoft.com/office/powerpoint/2010/main" val="216530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6D7614CC-76CD-4672-B825-9F49F7C3611A}" type="slidenum">
              <a:rPr lang="en-US"/>
              <a:pPr>
                <a:defRPr/>
              </a:pPr>
              <a:t>‹#›</a:t>
            </a:fld>
            <a:endParaRPr lang="en-US"/>
          </a:p>
        </p:txBody>
      </p:sp>
    </p:spTree>
    <p:extLst>
      <p:ext uri="{BB962C8B-B14F-4D97-AF65-F5344CB8AC3E}">
        <p14:creationId xmlns:p14="http://schemas.microsoft.com/office/powerpoint/2010/main" val="18598182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D50049-05CD-4701-AB1D-CD9B6DE31C67}" type="slidenum">
              <a:rPr lang="en-US" smtClean="0"/>
              <a:pPr/>
              <a:t>2</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rPr>
              <a:t>What is the equation for cellular respiration?</a:t>
            </a:r>
          </a:p>
          <a:p>
            <a:pPr eaLnBrk="1" hangingPunct="1"/>
            <a:r>
              <a:rPr lang="en-US" smtClean="0">
                <a:latin typeface="Arial" charset="0"/>
              </a:rPr>
              <a:t>Organisms that require a complete absence of oxygen are called ‘facultative anaerobes’ – includes some bacteria.  Regular anaerobes thrive in very low concentrations of oxygen.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D57DFCC-5624-4D53-8DD1-4B355B4BB759}" type="slidenum">
              <a:rPr lang="en-US" smtClean="0"/>
              <a:pPr/>
              <a:t>6</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rPr>
              <a:t>Muscles can function without oxygen for a while, but must get oxygen eventually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0049149-E137-4A1F-A698-C7002686B7E4}" type="slidenum">
              <a:rPr lang="en-US" smtClean="0"/>
              <a:pPr/>
              <a:t>9</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rPr>
              <a:t>Coenzyme tows the acetyl group to the proper place in the Krebs cycle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E6DE28F-0B00-4497-A69E-72037D166B90}" type="slidenum">
              <a:rPr lang="en-US" smtClean="0"/>
              <a:pPr/>
              <a:t>10</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rPr>
              <a:t>The 4-C compound is a product of the Krebs cycle, and it also becomes a reactant in the same cycle.</a:t>
            </a:r>
          </a:p>
          <a:p>
            <a:pPr eaLnBrk="1" hangingPunct="1"/>
            <a:r>
              <a:rPr lang="en-US" smtClean="0">
                <a:latin typeface="Arial" charset="0"/>
              </a:rPr>
              <a:t>Since 2 molecules of acetyl-CoA are formed from one molecule of glucose, the Krebs cycle occurs twice for each molecule of glucose processed</a:t>
            </a:r>
          </a:p>
          <a:p>
            <a:pPr eaLnBrk="1" hangingPunct="1"/>
            <a:r>
              <a:rPr lang="en-US" smtClean="0">
                <a:latin typeface="Arial" charset="0"/>
              </a:rPr>
              <a:t>The CoA from the acetyl group is released as the acetyl group enters the cycle.  The CoA goes back to be re-used for the next pyruvate.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2F92C84-6342-4431-8492-E50263D3F449}" type="slidenum">
              <a:rPr lang="en-US" smtClean="0"/>
              <a:pPr/>
              <a:t>12</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rPr>
              <a:t>Do a quick review of electron transport.  Explain that the difference is that H+ are moved across the mitochondrial membrane into the matrix during cellular respiration.  Again the ATP is synthesized as H+ diffuse back out of the mitochondria through the ATP synthase molecules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A7E2FD4-FE8E-4E2D-955A-592C26524F58}" type="slidenum">
              <a:rPr lang="en-US" smtClean="0"/>
              <a:pPr/>
              <a:t>14</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rPr>
              <a:t>Like having a traffic jam – If one car at the front of the line does not go when the light turns green, all cars behind him will not be able to go either (assuming no room to get around on either side)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26F7B4C-9072-4B2F-9838-026286D336E7}" type="slidenum">
              <a:rPr lang="en-US" smtClean="0"/>
              <a:pPr/>
              <a:t>15</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rPr>
              <a:t>Glycolysis and the Krebs Cycle produce only a small amount of ATP.  Most ATP is synthesized through chemiosmosis.  The entire process of cellular respiration creates 36 ATP from one glucose.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92DEC05-31DF-43FB-8BDA-E43243181196}" type="slidenum">
              <a:rPr lang="en-US" smtClean="0"/>
              <a:pPr/>
              <a:t>21</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rPr>
              <a:t>Assignment: pg 194, Q# 2,4,6,8,9</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228600" y="990600"/>
            <a:ext cx="8610600" cy="0"/>
          </a:xfrm>
          <a:prstGeom prst="line">
            <a:avLst/>
          </a:prstGeom>
          <a:noFill/>
          <a:ln w="66675">
            <a:solidFill>
              <a:schemeClr val="tx2"/>
            </a:solidFill>
            <a:round/>
            <a:headEnd/>
            <a:tailEnd/>
          </a:ln>
          <a:effectLst/>
        </p:spPr>
        <p:txBody>
          <a:bodyPr/>
          <a:lstStyle/>
          <a:p>
            <a:pPr>
              <a:defRPr/>
            </a:pPr>
            <a:endParaRPr lang="en-US">
              <a:latin typeface="Arial" pitchFamily="34" charset="0"/>
            </a:endParaRPr>
          </a:p>
        </p:txBody>
      </p:sp>
      <p:grpSp>
        <p:nvGrpSpPr>
          <p:cNvPr id="5" name="Group 8"/>
          <p:cNvGrpSpPr>
            <a:grpSpLocks/>
          </p:cNvGrpSpPr>
          <p:nvPr/>
        </p:nvGrpSpPr>
        <p:grpSpPr bwMode="auto">
          <a:xfrm>
            <a:off x="228600" y="1447800"/>
            <a:ext cx="2286000" cy="2514600"/>
            <a:chOff x="144" y="912"/>
            <a:chExt cx="1440" cy="1584"/>
          </a:xfrm>
        </p:grpSpPr>
        <p:sp>
          <p:nvSpPr>
            <p:cNvPr id="6" name="Rectangle 9"/>
            <p:cNvSpPr>
              <a:spLocks noChangeArrowheads="1"/>
            </p:cNvSpPr>
            <p:nvPr/>
          </p:nvSpPr>
          <p:spPr bwMode="auto">
            <a:xfrm>
              <a:off x="960" y="912"/>
              <a:ext cx="52" cy="979"/>
            </a:xfrm>
            <a:prstGeom prst="rect">
              <a:avLst/>
            </a:prstGeom>
            <a:solidFill>
              <a:schemeClr val="accent2"/>
            </a:solidFill>
            <a:ln w="9525">
              <a:noFill/>
              <a:miter lim="800000"/>
              <a:headEnd/>
              <a:tailEnd/>
            </a:ln>
          </p:spPr>
          <p:txBody>
            <a:bodyPr/>
            <a:lstStyle/>
            <a:p>
              <a:pPr>
                <a:defRPr/>
              </a:pPr>
              <a:endParaRPr lang="en-US">
                <a:latin typeface="Arial" pitchFamily="34" charset="0"/>
              </a:endParaRPr>
            </a:p>
          </p:txBody>
        </p:sp>
        <p:sp>
          <p:nvSpPr>
            <p:cNvPr id="7" name="Rectangle 10"/>
            <p:cNvSpPr>
              <a:spLocks noChangeArrowheads="1"/>
            </p:cNvSpPr>
            <p:nvPr/>
          </p:nvSpPr>
          <p:spPr bwMode="auto">
            <a:xfrm>
              <a:off x="844" y="912"/>
              <a:ext cx="52" cy="861"/>
            </a:xfrm>
            <a:prstGeom prst="rect">
              <a:avLst/>
            </a:prstGeom>
            <a:solidFill>
              <a:schemeClr val="bg2"/>
            </a:solidFill>
            <a:ln w="9525">
              <a:noFill/>
              <a:miter lim="800000"/>
              <a:headEnd/>
              <a:tailEnd/>
            </a:ln>
          </p:spPr>
          <p:txBody>
            <a:bodyPr/>
            <a:lstStyle/>
            <a:p>
              <a:pPr>
                <a:defRPr/>
              </a:pPr>
              <a:endParaRPr lang="en-US">
                <a:latin typeface="Arial" pitchFamily="34" charset="0"/>
              </a:endParaRPr>
            </a:p>
          </p:txBody>
        </p:sp>
        <p:sp>
          <p:nvSpPr>
            <p:cNvPr id="8" name="Rectangle 11"/>
            <p:cNvSpPr>
              <a:spLocks noChangeArrowheads="1"/>
            </p:cNvSpPr>
            <p:nvPr/>
          </p:nvSpPr>
          <p:spPr bwMode="auto">
            <a:xfrm>
              <a:off x="727" y="912"/>
              <a:ext cx="52" cy="736"/>
            </a:xfrm>
            <a:prstGeom prst="rect">
              <a:avLst/>
            </a:prstGeom>
            <a:solidFill>
              <a:schemeClr val="bg2"/>
            </a:solidFill>
            <a:ln w="9525">
              <a:noFill/>
              <a:miter lim="800000"/>
              <a:headEnd/>
              <a:tailEnd/>
            </a:ln>
          </p:spPr>
          <p:txBody>
            <a:bodyPr/>
            <a:lstStyle/>
            <a:p>
              <a:pPr>
                <a:defRPr/>
              </a:pPr>
              <a:endParaRPr lang="en-US">
                <a:latin typeface="Arial" pitchFamily="34" charset="0"/>
              </a:endParaRPr>
            </a:p>
          </p:txBody>
        </p:sp>
        <p:sp>
          <p:nvSpPr>
            <p:cNvPr id="9" name="Rectangle 12"/>
            <p:cNvSpPr>
              <a:spLocks noChangeArrowheads="1"/>
            </p:cNvSpPr>
            <p:nvPr/>
          </p:nvSpPr>
          <p:spPr bwMode="auto">
            <a:xfrm>
              <a:off x="610" y="912"/>
              <a:ext cx="52" cy="612"/>
            </a:xfrm>
            <a:prstGeom prst="rect">
              <a:avLst/>
            </a:prstGeom>
            <a:solidFill>
              <a:schemeClr val="bg2"/>
            </a:solidFill>
            <a:ln w="9525">
              <a:noFill/>
              <a:miter lim="800000"/>
              <a:headEnd/>
              <a:tailEnd/>
            </a:ln>
          </p:spPr>
          <p:txBody>
            <a:bodyPr/>
            <a:lstStyle/>
            <a:p>
              <a:pPr>
                <a:defRPr/>
              </a:pPr>
              <a:endParaRPr lang="en-US">
                <a:latin typeface="Arial" pitchFamily="34" charset="0"/>
              </a:endParaRPr>
            </a:p>
          </p:txBody>
        </p:sp>
        <p:sp>
          <p:nvSpPr>
            <p:cNvPr id="10" name="Rectangle 13"/>
            <p:cNvSpPr>
              <a:spLocks noChangeArrowheads="1"/>
            </p:cNvSpPr>
            <p:nvPr/>
          </p:nvSpPr>
          <p:spPr bwMode="auto">
            <a:xfrm>
              <a:off x="494" y="912"/>
              <a:ext cx="52" cy="493"/>
            </a:xfrm>
            <a:prstGeom prst="rect">
              <a:avLst/>
            </a:prstGeom>
            <a:solidFill>
              <a:schemeClr val="bg2"/>
            </a:solidFill>
            <a:ln w="9525">
              <a:noFill/>
              <a:miter lim="800000"/>
              <a:headEnd/>
              <a:tailEnd/>
            </a:ln>
          </p:spPr>
          <p:txBody>
            <a:bodyPr/>
            <a:lstStyle/>
            <a:p>
              <a:pPr>
                <a:defRPr/>
              </a:pPr>
              <a:endParaRPr lang="en-US">
                <a:latin typeface="Arial" pitchFamily="34" charset="0"/>
              </a:endParaRPr>
            </a:p>
          </p:txBody>
        </p:sp>
        <p:sp>
          <p:nvSpPr>
            <p:cNvPr id="11" name="Rectangle 14"/>
            <p:cNvSpPr>
              <a:spLocks noChangeArrowheads="1"/>
            </p:cNvSpPr>
            <p:nvPr/>
          </p:nvSpPr>
          <p:spPr bwMode="auto">
            <a:xfrm>
              <a:off x="377" y="912"/>
              <a:ext cx="52" cy="361"/>
            </a:xfrm>
            <a:prstGeom prst="rect">
              <a:avLst/>
            </a:prstGeom>
            <a:solidFill>
              <a:schemeClr val="bg2"/>
            </a:solidFill>
            <a:ln w="9525">
              <a:noFill/>
              <a:miter lim="800000"/>
              <a:headEnd/>
              <a:tailEnd/>
            </a:ln>
          </p:spPr>
          <p:txBody>
            <a:bodyPr/>
            <a:lstStyle/>
            <a:p>
              <a:pPr>
                <a:defRPr/>
              </a:pPr>
              <a:endParaRPr lang="en-US">
                <a:latin typeface="Arial" pitchFamily="34" charset="0"/>
              </a:endParaRPr>
            </a:p>
          </p:txBody>
        </p:sp>
        <p:sp>
          <p:nvSpPr>
            <p:cNvPr id="12" name="Rectangle 15"/>
            <p:cNvSpPr>
              <a:spLocks noChangeArrowheads="1"/>
            </p:cNvSpPr>
            <p:nvPr/>
          </p:nvSpPr>
          <p:spPr bwMode="auto">
            <a:xfrm>
              <a:off x="260" y="912"/>
              <a:ext cx="52" cy="249"/>
            </a:xfrm>
            <a:prstGeom prst="rect">
              <a:avLst/>
            </a:prstGeom>
            <a:solidFill>
              <a:schemeClr val="bg2"/>
            </a:solidFill>
            <a:ln w="9525">
              <a:noFill/>
              <a:miter lim="800000"/>
              <a:headEnd/>
              <a:tailEnd/>
            </a:ln>
          </p:spPr>
          <p:txBody>
            <a:bodyPr/>
            <a:lstStyle/>
            <a:p>
              <a:pPr>
                <a:defRPr/>
              </a:pPr>
              <a:endParaRPr lang="en-US">
                <a:latin typeface="Arial" pitchFamily="34" charset="0"/>
              </a:endParaRPr>
            </a:p>
          </p:txBody>
        </p:sp>
        <p:sp>
          <p:nvSpPr>
            <p:cNvPr id="13" name="Rectangle 16"/>
            <p:cNvSpPr>
              <a:spLocks noChangeArrowheads="1"/>
            </p:cNvSpPr>
            <p:nvPr/>
          </p:nvSpPr>
          <p:spPr bwMode="auto">
            <a:xfrm>
              <a:off x="144" y="912"/>
              <a:ext cx="52" cy="125"/>
            </a:xfrm>
            <a:prstGeom prst="rect">
              <a:avLst/>
            </a:prstGeom>
            <a:solidFill>
              <a:schemeClr val="bg2"/>
            </a:solidFill>
            <a:ln w="9525">
              <a:noFill/>
              <a:miter lim="800000"/>
              <a:headEnd/>
              <a:tailEnd/>
            </a:ln>
          </p:spPr>
          <p:txBody>
            <a:bodyPr/>
            <a:lstStyle/>
            <a:p>
              <a:pPr>
                <a:defRPr/>
              </a:pPr>
              <a:endParaRPr lang="en-US">
                <a:latin typeface="Arial" pitchFamily="34" charset="0"/>
              </a:endParaRPr>
            </a:p>
          </p:txBody>
        </p:sp>
        <p:sp>
          <p:nvSpPr>
            <p:cNvPr id="14" name="Rectangle 17"/>
            <p:cNvSpPr>
              <a:spLocks noChangeArrowheads="1"/>
            </p:cNvSpPr>
            <p:nvPr/>
          </p:nvSpPr>
          <p:spPr bwMode="auto">
            <a:xfrm>
              <a:off x="1077" y="912"/>
              <a:ext cx="49" cy="1098"/>
            </a:xfrm>
            <a:prstGeom prst="rect">
              <a:avLst/>
            </a:prstGeom>
            <a:solidFill>
              <a:schemeClr val="accent2"/>
            </a:solidFill>
            <a:ln w="9525">
              <a:noFill/>
              <a:miter lim="800000"/>
              <a:headEnd/>
              <a:tailEnd/>
            </a:ln>
          </p:spPr>
          <p:txBody>
            <a:bodyPr/>
            <a:lstStyle/>
            <a:p>
              <a:pPr>
                <a:defRPr/>
              </a:pPr>
              <a:endParaRPr lang="en-US">
                <a:latin typeface="Arial" pitchFamily="34" charset="0"/>
              </a:endParaRPr>
            </a:p>
          </p:txBody>
        </p:sp>
        <p:sp>
          <p:nvSpPr>
            <p:cNvPr id="15" name="Rectangle 18"/>
            <p:cNvSpPr>
              <a:spLocks noChangeArrowheads="1"/>
            </p:cNvSpPr>
            <p:nvPr/>
          </p:nvSpPr>
          <p:spPr bwMode="auto">
            <a:xfrm>
              <a:off x="1191" y="912"/>
              <a:ext cx="49" cy="1223"/>
            </a:xfrm>
            <a:prstGeom prst="rect">
              <a:avLst/>
            </a:prstGeom>
            <a:solidFill>
              <a:schemeClr val="accent2"/>
            </a:solidFill>
            <a:ln w="9525">
              <a:noFill/>
              <a:miter lim="800000"/>
              <a:headEnd/>
              <a:tailEnd/>
            </a:ln>
          </p:spPr>
          <p:txBody>
            <a:bodyPr/>
            <a:lstStyle/>
            <a:p>
              <a:pPr>
                <a:defRPr/>
              </a:pPr>
              <a:endParaRPr lang="en-US">
                <a:latin typeface="Arial" pitchFamily="34" charset="0"/>
              </a:endParaRPr>
            </a:p>
          </p:txBody>
        </p:sp>
        <p:sp>
          <p:nvSpPr>
            <p:cNvPr id="16" name="Rectangle 19"/>
            <p:cNvSpPr>
              <a:spLocks noChangeArrowheads="1"/>
            </p:cNvSpPr>
            <p:nvPr/>
          </p:nvSpPr>
          <p:spPr bwMode="auto">
            <a:xfrm>
              <a:off x="1304" y="912"/>
              <a:ext cx="49" cy="1341"/>
            </a:xfrm>
            <a:prstGeom prst="rect">
              <a:avLst/>
            </a:prstGeom>
            <a:solidFill>
              <a:schemeClr val="accent1"/>
            </a:solidFill>
            <a:ln w="9525">
              <a:noFill/>
              <a:miter lim="800000"/>
              <a:headEnd/>
              <a:tailEnd/>
            </a:ln>
          </p:spPr>
          <p:txBody>
            <a:bodyPr/>
            <a:lstStyle/>
            <a:p>
              <a:pPr>
                <a:defRPr/>
              </a:pPr>
              <a:endParaRPr lang="en-US">
                <a:latin typeface="Arial" pitchFamily="34" charset="0"/>
              </a:endParaRPr>
            </a:p>
          </p:txBody>
        </p:sp>
        <p:sp>
          <p:nvSpPr>
            <p:cNvPr id="17" name="Rectangle 20"/>
            <p:cNvSpPr>
              <a:spLocks noChangeArrowheads="1"/>
            </p:cNvSpPr>
            <p:nvPr/>
          </p:nvSpPr>
          <p:spPr bwMode="auto">
            <a:xfrm>
              <a:off x="1418" y="912"/>
              <a:ext cx="52" cy="1466"/>
            </a:xfrm>
            <a:prstGeom prst="rect">
              <a:avLst/>
            </a:prstGeom>
            <a:solidFill>
              <a:schemeClr val="accent1"/>
            </a:solidFill>
            <a:ln w="9525">
              <a:noFill/>
              <a:miter lim="800000"/>
              <a:headEnd/>
              <a:tailEnd/>
            </a:ln>
          </p:spPr>
          <p:txBody>
            <a:bodyPr/>
            <a:lstStyle/>
            <a:p>
              <a:pPr>
                <a:defRPr/>
              </a:pPr>
              <a:endParaRPr lang="en-US">
                <a:latin typeface="Arial" pitchFamily="34" charset="0"/>
              </a:endParaRPr>
            </a:p>
          </p:txBody>
        </p:sp>
        <p:sp>
          <p:nvSpPr>
            <p:cNvPr id="18" name="Rectangle 21"/>
            <p:cNvSpPr>
              <a:spLocks noChangeArrowheads="1"/>
            </p:cNvSpPr>
            <p:nvPr/>
          </p:nvSpPr>
          <p:spPr bwMode="auto">
            <a:xfrm>
              <a:off x="1535" y="912"/>
              <a:ext cx="49" cy="1584"/>
            </a:xfrm>
            <a:prstGeom prst="rect">
              <a:avLst/>
            </a:prstGeom>
            <a:solidFill>
              <a:schemeClr val="accent1"/>
            </a:solidFill>
            <a:ln w="9525">
              <a:noFill/>
              <a:miter lim="800000"/>
              <a:headEnd/>
              <a:tailEnd/>
            </a:ln>
          </p:spPr>
          <p:txBody>
            <a:bodyPr/>
            <a:lstStyle/>
            <a:p>
              <a:pPr>
                <a:defRPr/>
              </a:pPr>
              <a:endParaRPr lang="en-US">
                <a:latin typeface="Arial" pitchFamily="34" charset="0"/>
              </a:endParaRPr>
            </a:p>
          </p:txBody>
        </p:sp>
      </p:grpSp>
      <p:sp>
        <p:nvSpPr>
          <p:cNvPr id="19" name="Line 22"/>
          <p:cNvSpPr>
            <a:spLocks noChangeShapeType="1"/>
          </p:cNvSpPr>
          <p:nvPr/>
        </p:nvSpPr>
        <p:spPr bwMode="auto">
          <a:xfrm>
            <a:off x="266700" y="6172200"/>
            <a:ext cx="8610600" cy="0"/>
          </a:xfrm>
          <a:prstGeom prst="line">
            <a:avLst/>
          </a:prstGeom>
          <a:noFill/>
          <a:ln w="12700">
            <a:solidFill>
              <a:schemeClr val="tx2"/>
            </a:solidFill>
            <a:round/>
            <a:headEnd/>
            <a:tailEnd/>
          </a:ln>
          <a:effectLst/>
        </p:spPr>
        <p:txBody>
          <a:bodyPr/>
          <a:lstStyle/>
          <a:p>
            <a:pPr>
              <a:defRPr/>
            </a:pPr>
            <a:endParaRPr lang="en-US">
              <a:latin typeface="Arial" pitchFamily="34" charset="0"/>
            </a:endParaRPr>
          </a:p>
        </p:txBody>
      </p:sp>
      <p:sp>
        <p:nvSpPr>
          <p:cNvPr id="5122" name="Rectangle 2"/>
          <p:cNvSpPr>
            <a:spLocks noGrp="1" noChangeArrowheads="1"/>
          </p:cNvSpPr>
          <p:nvPr>
            <p:ph type="ctrTitle"/>
          </p:nvPr>
        </p:nvSpPr>
        <p:spPr>
          <a:xfrm>
            <a:off x="2895600" y="1371600"/>
            <a:ext cx="5867400" cy="2286000"/>
          </a:xfrm>
        </p:spPr>
        <p:txBody>
          <a:bodyPr/>
          <a:lstStyle>
            <a:lvl1pPr>
              <a:defRPr sz="4500"/>
            </a:lvl1pPr>
          </a:lstStyle>
          <a:p>
            <a:r>
              <a:rPr lang="en-US"/>
              <a:t>Click to edit Master title style</a:t>
            </a:r>
          </a:p>
        </p:txBody>
      </p:sp>
      <p:sp>
        <p:nvSpPr>
          <p:cNvPr id="5123" name="Rectangle 3"/>
          <p:cNvSpPr>
            <a:spLocks noGrp="1" noChangeArrowheads="1"/>
          </p:cNvSpPr>
          <p:nvPr>
            <p:ph type="subTitle" idx="1"/>
          </p:nvPr>
        </p:nvSpPr>
        <p:spPr>
          <a:xfrm>
            <a:off x="2971800" y="4267200"/>
            <a:ext cx="5791200" cy="1447800"/>
          </a:xfrm>
        </p:spPr>
        <p:txBody>
          <a:bodyPr/>
          <a:lstStyle>
            <a:lvl1pPr marL="0" indent="0">
              <a:buFont typeface="Wingdings" pitchFamily="2" charset="2"/>
              <a:buNone/>
              <a:defRPr sz="2600" b="1"/>
            </a:lvl1pPr>
          </a:lstStyle>
          <a:p>
            <a:r>
              <a:rPr lang="en-US"/>
              <a:t>Click to edit Master subtitle style</a:t>
            </a:r>
          </a:p>
        </p:txBody>
      </p:sp>
      <p:sp>
        <p:nvSpPr>
          <p:cNvPr id="20" name="Rectangle 4"/>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21" name="Rectangle 5"/>
          <p:cNvSpPr>
            <a:spLocks noGrp="1" noChangeArrowheads="1"/>
          </p:cNvSpPr>
          <p:nvPr>
            <p:ph type="ftr" sz="quarter" idx="11"/>
          </p:nvPr>
        </p:nvSpPr>
        <p:spPr/>
        <p:txBody>
          <a:bodyPr/>
          <a:lstStyle>
            <a:lvl1pPr>
              <a:defRPr/>
            </a:lvl1pPr>
          </a:lstStyle>
          <a:p>
            <a:pPr>
              <a:defRPr/>
            </a:pPr>
            <a:endParaRPr lang="en-US"/>
          </a:p>
        </p:txBody>
      </p:sp>
      <p:sp>
        <p:nvSpPr>
          <p:cNvPr id="22" name="Rectangle 6"/>
          <p:cNvSpPr>
            <a:spLocks noGrp="1" noChangeArrowheads="1"/>
          </p:cNvSpPr>
          <p:nvPr>
            <p:ph type="sldNum" sz="quarter" idx="12"/>
          </p:nvPr>
        </p:nvSpPr>
        <p:spPr/>
        <p:txBody>
          <a:bodyPr/>
          <a:lstStyle>
            <a:lvl1pPr>
              <a:defRPr/>
            </a:lvl1pPr>
          </a:lstStyle>
          <a:p>
            <a:pPr>
              <a:defRPr/>
            </a:pPr>
            <a:fld id="{914BC882-66EC-4E8D-A4C2-328C2577037F}" type="slidenum">
              <a:rPr lang="en-US"/>
              <a:pPr>
                <a:defRPr/>
              </a:pPr>
              <a:t>‹#›</a:t>
            </a:fld>
            <a:endParaRPr lang="en-US"/>
          </a:p>
        </p:txBody>
      </p:sp>
    </p:spTree>
    <p:extLst>
      <p:ext uri="{BB962C8B-B14F-4D97-AF65-F5344CB8AC3E}">
        <p14:creationId xmlns:p14="http://schemas.microsoft.com/office/powerpoint/2010/main" val="3198019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CAA4AB3F-791F-409D-82FD-00B9108D92EA}" type="slidenum">
              <a:rPr lang="en-US"/>
              <a:pPr>
                <a:defRPr/>
              </a:pPr>
              <a:t>‹#›</a:t>
            </a:fld>
            <a:endParaRPr lang="en-US"/>
          </a:p>
        </p:txBody>
      </p:sp>
      <p:sp>
        <p:nvSpPr>
          <p:cNvPr id="6"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12059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76400" y="457200"/>
            <a:ext cx="51054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01E7FBAC-0A36-4B4D-B91A-AD2AAD3DC312}" type="slidenum">
              <a:rPr lang="en-US"/>
              <a:pPr>
                <a:defRPr/>
              </a:pPr>
              <a:t>‹#›</a:t>
            </a:fld>
            <a:endParaRPr lang="en-US"/>
          </a:p>
        </p:txBody>
      </p:sp>
      <p:sp>
        <p:nvSpPr>
          <p:cNvPr id="6"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559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4C3BE2E0-F980-4E73-B0AA-3C16A35B9D66}" type="slidenum">
              <a:rPr lang="en-US"/>
              <a:pPr>
                <a:defRPr/>
              </a:pPr>
              <a:t>‹#›</a:t>
            </a:fld>
            <a:endParaRPr lang="en-US"/>
          </a:p>
        </p:txBody>
      </p:sp>
      <p:sp>
        <p:nvSpPr>
          <p:cNvPr id="6"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33425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D78BA8DB-FBA5-4217-8ABE-EFCFCDA9A775}" type="slidenum">
              <a:rPr lang="en-US"/>
              <a:pPr>
                <a:defRPr/>
              </a:pPr>
              <a:t>‹#›</a:t>
            </a:fld>
            <a:endParaRPr lang="en-US"/>
          </a:p>
        </p:txBody>
      </p:sp>
      <p:sp>
        <p:nvSpPr>
          <p:cNvPr id="6"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18225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60686E1B-9D16-4CDF-BD31-650A5261EAE2}" type="slidenum">
              <a:rPr lang="en-US"/>
              <a:pPr>
                <a:defRPr/>
              </a:pPr>
              <a:t>‹#›</a:t>
            </a:fld>
            <a:endParaRPr lang="en-US"/>
          </a:p>
        </p:txBody>
      </p:sp>
      <p:sp>
        <p:nvSpPr>
          <p:cNvPr id="7"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22060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68425F82-8112-4367-B92D-852A8F85CC40}" type="slidenum">
              <a:rPr lang="en-US"/>
              <a:pPr>
                <a:defRPr/>
              </a:pPr>
              <a:t>‹#›</a:t>
            </a:fld>
            <a:endParaRPr lang="en-US"/>
          </a:p>
        </p:txBody>
      </p:sp>
      <p:sp>
        <p:nvSpPr>
          <p:cNvPr id="9"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6871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83AEF8B5-0CD8-4AF3-99C0-9F8BB974D17D}" type="slidenum">
              <a:rPr lang="en-US"/>
              <a:pPr>
                <a:defRPr/>
              </a:pPr>
              <a:t>‹#›</a:t>
            </a:fld>
            <a:endParaRPr lang="en-US"/>
          </a:p>
        </p:txBody>
      </p:sp>
      <p:sp>
        <p:nvSpPr>
          <p:cNvPr id="5"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30118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9C73BFF6-F834-46A1-BFD6-242D6F0ABFC3}" type="slidenum">
              <a:rPr lang="en-US"/>
              <a:pPr>
                <a:defRPr/>
              </a:pPr>
              <a:t>‹#›</a:t>
            </a:fld>
            <a:endParaRPr lang="en-US"/>
          </a:p>
        </p:txBody>
      </p:sp>
      <p:sp>
        <p:nvSpPr>
          <p:cNvPr id="4"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99034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02D65CF3-7652-4760-B6A5-B17F2BF3DC1E}" type="slidenum">
              <a:rPr lang="en-US"/>
              <a:pPr>
                <a:defRPr/>
              </a:pPr>
              <a:t>‹#›</a:t>
            </a:fld>
            <a:endParaRPr lang="en-US"/>
          </a:p>
        </p:txBody>
      </p:sp>
      <p:sp>
        <p:nvSpPr>
          <p:cNvPr id="7"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13299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1D173E8F-E18A-4D96-8F8F-CC0363017FD2}" type="slidenum">
              <a:rPr lang="en-US"/>
              <a:pPr>
                <a:defRPr/>
              </a:pPr>
              <a:t>‹#›</a:t>
            </a:fld>
            <a:endParaRPr lang="en-US"/>
          </a:p>
        </p:txBody>
      </p:sp>
      <p:sp>
        <p:nvSpPr>
          <p:cNvPr id="7"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49263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457200"/>
            <a:ext cx="7010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676400" y="1981200"/>
            <a:ext cx="701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chemeClr val="tx2"/>
                </a:solidFill>
                <a:latin typeface="Arial" pitchFamily="34" charset="0"/>
              </a:defRPr>
            </a:lvl1pPr>
          </a:lstStyle>
          <a:p>
            <a:pPr>
              <a:defRPr/>
            </a:pPr>
            <a:endParaRPr lang="en-US"/>
          </a:p>
        </p:txBody>
      </p:sp>
      <p:sp>
        <p:nvSpPr>
          <p:cNvPr id="4101" name="Rectangle 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2"/>
                </a:solidFill>
                <a:latin typeface="Arial" pitchFamily="34" charset="0"/>
              </a:defRPr>
            </a:lvl1pPr>
          </a:lstStyle>
          <a:p>
            <a:pPr>
              <a:defRPr/>
            </a:pPr>
            <a:fld id="{7054C681-86D3-4485-83FD-9BD563F21E5F}" type="slidenum">
              <a:rPr lang="en-US"/>
              <a:pPr>
                <a:defRPr/>
              </a:pPr>
              <a:t>‹#›</a:t>
            </a:fld>
            <a:endParaRPr lang="en-US"/>
          </a:p>
        </p:txBody>
      </p:sp>
      <p:sp>
        <p:nvSpPr>
          <p:cNvPr id="4102" name="Line 6"/>
          <p:cNvSpPr>
            <a:spLocks noChangeShapeType="1"/>
          </p:cNvSpPr>
          <p:nvPr/>
        </p:nvSpPr>
        <p:spPr bwMode="auto">
          <a:xfrm>
            <a:off x="266700" y="6172200"/>
            <a:ext cx="8610600" cy="0"/>
          </a:xfrm>
          <a:prstGeom prst="line">
            <a:avLst/>
          </a:prstGeom>
          <a:noFill/>
          <a:ln w="12700">
            <a:solidFill>
              <a:schemeClr val="tx2"/>
            </a:solidFill>
            <a:round/>
            <a:headEnd/>
            <a:tailEnd/>
          </a:ln>
          <a:effectLst/>
        </p:spPr>
        <p:txBody>
          <a:bodyPr/>
          <a:lstStyle/>
          <a:p>
            <a:pPr>
              <a:defRPr/>
            </a:pPr>
            <a:endParaRPr lang="en-US">
              <a:latin typeface="Arial" pitchFamily="34" charset="0"/>
            </a:endParaRPr>
          </a:p>
        </p:txBody>
      </p:sp>
      <p:sp>
        <p:nvSpPr>
          <p:cNvPr id="4103" name="Line 7"/>
          <p:cNvSpPr>
            <a:spLocks noChangeShapeType="1"/>
          </p:cNvSpPr>
          <p:nvPr/>
        </p:nvSpPr>
        <p:spPr bwMode="auto">
          <a:xfrm>
            <a:off x="228600" y="304800"/>
            <a:ext cx="8610600" cy="0"/>
          </a:xfrm>
          <a:prstGeom prst="line">
            <a:avLst/>
          </a:prstGeom>
          <a:noFill/>
          <a:ln w="76200">
            <a:solidFill>
              <a:schemeClr val="tx2"/>
            </a:solidFill>
            <a:round/>
            <a:headEnd/>
            <a:tailEnd/>
          </a:ln>
          <a:effectLst/>
        </p:spPr>
        <p:txBody>
          <a:bodyPr/>
          <a:lstStyle/>
          <a:p>
            <a:pPr>
              <a:defRPr/>
            </a:pPr>
            <a:endParaRPr lang="en-US">
              <a:latin typeface="Arial" pitchFamily="34" charset="0"/>
            </a:endParaRPr>
          </a:p>
        </p:txBody>
      </p:sp>
      <p:grpSp>
        <p:nvGrpSpPr>
          <p:cNvPr id="1032" name="Group 8"/>
          <p:cNvGrpSpPr>
            <a:grpSpLocks/>
          </p:cNvGrpSpPr>
          <p:nvPr/>
        </p:nvGrpSpPr>
        <p:grpSpPr bwMode="auto">
          <a:xfrm>
            <a:off x="228600" y="457200"/>
            <a:ext cx="1246188" cy="1371600"/>
            <a:chOff x="144" y="288"/>
            <a:chExt cx="785" cy="864"/>
          </a:xfrm>
        </p:grpSpPr>
        <p:sp>
          <p:nvSpPr>
            <p:cNvPr id="4105" name="Rectangle 9"/>
            <p:cNvSpPr>
              <a:spLocks noChangeArrowheads="1"/>
            </p:cNvSpPr>
            <p:nvPr/>
          </p:nvSpPr>
          <p:spPr bwMode="auto">
            <a:xfrm>
              <a:off x="589" y="288"/>
              <a:ext cx="28" cy="534"/>
            </a:xfrm>
            <a:prstGeom prst="rect">
              <a:avLst/>
            </a:prstGeom>
            <a:solidFill>
              <a:schemeClr val="accent2"/>
            </a:solidFill>
            <a:ln w="9525">
              <a:noFill/>
              <a:miter lim="800000"/>
              <a:headEnd/>
              <a:tailEnd/>
            </a:ln>
          </p:spPr>
          <p:txBody>
            <a:bodyPr/>
            <a:lstStyle/>
            <a:p>
              <a:pPr>
                <a:defRPr/>
              </a:pPr>
              <a:endParaRPr lang="en-US">
                <a:latin typeface="Arial" pitchFamily="34" charset="0"/>
              </a:endParaRPr>
            </a:p>
          </p:txBody>
        </p:sp>
        <p:sp>
          <p:nvSpPr>
            <p:cNvPr id="4106" name="Rectangle 10"/>
            <p:cNvSpPr>
              <a:spLocks noChangeArrowheads="1"/>
            </p:cNvSpPr>
            <p:nvPr/>
          </p:nvSpPr>
          <p:spPr bwMode="auto">
            <a:xfrm>
              <a:off x="526" y="288"/>
              <a:ext cx="28" cy="470"/>
            </a:xfrm>
            <a:prstGeom prst="rect">
              <a:avLst/>
            </a:prstGeom>
            <a:solidFill>
              <a:schemeClr val="bg2"/>
            </a:solidFill>
            <a:ln w="9525">
              <a:noFill/>
              <a:miter lim="800000"/>
              <a:headEnd/>
              <a:tailEnd/>
            </a:ln>
          </p:spPr>
          <p:txBody>
            <a:bodyPr/>
            <a:lstStyle/>
            <a:p>
              <a:pPr>
                <a:defRPr/>
              </a:pPr>
              <a:endParaRPr lang="en-US">
                <a:latin typeface="Arial" pitchFamily="34" charset="0"/>
              </a:endParaRPr>
            </a:p>
          </p:txBody>
        </p:sp>
        <p:sp>
          <p:nvSpPr>
            <p:cNvPr id="4107" name="Rectangle 11"/>
            <p:cNvSpPr>
              <a:spLocks noChangeArrowheads="1"/>
            </p:cNvSpPr>
            <p:nvPr/>
          </p:nvSpPr>
          <p:spPr bwMode="auto">
            <a:xfrm>
              <a:off x="462" y="288"/>
              <a:ext cx="28" cy="401"/>
            </a:xfrm>
            <a:prstGeom prst="rect">
              <a:avLst/>
            </a:prstGeom>
            <a:solidFill>
              <a:schemeClr val="bg2"/>
            </a:solidFill>
            <a:ln w="9525">
              <a:noFill/>
              <a:miter lim="800000"/>
              <a:headEnd/>
              <a:tailEnd/>
            </a:ln>
          </p:spPr>
          <p:txBody>
            <a:bodyPr/>
            <a:lstStyle/>
            <a:p>
              <a:pPr>
                <a:defRPr/>
              </a:pPr>
              <a:endParaRPr lang="en-US">
                <a:latin typeface="Arial" pitchFamily="34" charset="0"/>
              </a:endParaRPr>
            </a:p>
          </p:txBody>
        </p:sp>
        <p:sp>
          <p:nvSpPr>
            <p:cNvPr id="4108" name="Rectangle 12"/>
            <p:cNvSpPr>
              <a:spLocks noChangeArrowheads="1"/>
            </p:cNvSpPr>
            <p:nvPr/>
          </p:nvSpPr>
          <p:spPr bwMode="auto">
            <a:xfrm>
              <a:off x="398" y="288"/>
              <a:ext cx="28" cy="334"/>
            </a:xfrm>
            <a:prstGeom prst="rect">
              <a:avLst/>
            </a:prstGeom>
            <a:solidFill>
              <a:schemeClr val="bg2"/>
            </a:solidFill>
            <a:ln w="9525">
              <a:noFill/>
              <a:miter lim="800000"/>
              <a:headEnd/>
              <a:tailEnd/>
            </a:ln>
          </p:spPr>
          <p:txBody>
            <a:bodyPr/>
            <a:lstStyle/>
            <a:p>
              <a:pPr>
                <a:defRPr/>
              </a:pPr>
              <a:endParaRPr lang="en-US">
                <a:latin typeface="Arial" pitchFamily="34" charset="0"/>
              </a:endParaRPr>
            </a:p>
          </p:txBody>
        </p:sp>
        <p:sp>
          <p:nvSpPr>
            <p:cNvPr id="4109" name="Rectangle 13"/>
            <p:cNvSpPr>
              <a:spLocks noChangeArrowheads="1"/>
            </p:cNvSpPr>
            <p:nvPr/>
          </p:nvSpPr>
          <p:spPr bwMode="auto">
            <a:xfrm>
              <a:off x="335" y="288"/>
              <a:ext cx="28" cy="269"/>
            </a:xfrm>
            <a:prstGeom prst="rect">
              <a:avLst/>
            </a:prstGeom>
            <a:solidFill>
              <a:schemeClr val="bg2"/>
            </a:solidFill>
            <a:ln w="9525">
              <a:noFill/>
              <a:miter lim="800000"/>
              <a:headEnd/>
              <a:tailEnd/>
            </a:ln>
          </p:spPr>
          <p:txBody>
            <a:bodyPr/>
            <a:lstStyle/>
            <a:p>
              <a:pPr>
                <a:defRPr/>
              </a:pPr>
              <a:endParaRPr lang="en-US">
                <a:latin typeface="Arial" pitchFamily="34" charset="0"/>
              </a:endParaRPr>
            </a:p>
          </p:txBody>
        </p:sp>
        <p:sp>
          <p:nvSpPr>
            <p:cNvPr id="4110" name="Rectangle 14"/>
            <p:cNvSpPr>
              <a:spLocks noChangeArrowheads="1"/>
            </p:cNvSpPr>
            <p:nvPr/>
          </p:nvSpPr>
          <p:spPr bwMode="auto">
            <a:xfrm>
              <a:off x="271" y="288"/>
              <a:ext cx="28" cy="197"/>
            </a:xfrm>
            <a:prstGeom prst="rect">
              <a:avLst/>
            </a:prstGeom>
            <a:solidFill>
              <a:schemeClr val="bg2"/>
            </a:solidFill>
            <a:ln w="9525">
              <a:noFill/>
              <a:miter lim="800000"/>
              <a:headEnd/>
              <a:tailEnd/>
            </a:ln>
          </p:spPr>
          <p:txBody>
            <a:bodyPr/>
            <a:lstStyle/>
            <a:p>
              <a:pPr>
                <a:defRPr/>
              </a:pPr>
              <a:endParaRPr lang="en-US">
                <a:latin typeface="Arial" pitchFamily="34" charset="0"/>
              </a:endParaRPr>
            </a:p>
          </p:txBody>
        </p:sp>
        <p:sp>
          <p:nvSpPr>
            <p:cNvPr id="4111" name="Rectangle 15"/>
            <p:cNvSpPr>
              <a:spLocks noChangeArrowheads="1"/>
            </p:cNvSpPr>
            <p:nvPr/>
          </p:nvSpPr>
          <p:spPr bwMode="auto">
            <a:xfrm>
              <a:off x="207" y="288"/>
              <a:ext cx="29" cy="136"/>
            </a:xfrm>
            <a:prstGeom prst="rect">
              <a:avLst/>
            </a:prstGeom>
            <a:solidFill>
              <a:schemeClr val="bg2"/>
            </a:solidFill>
            <a:ln w="9525">
              <a:noFill/>
              <a:miter lim="800000"/>
              <a:headEnd/>
              <a:tailEnd/>
            </a:ln>
          </p:spPr>
          <p:txBody>
            <a:bodyPr/>
            <a:lstStyle/>
            <a:p>
              <a:pPr>
                <a:defRPr/>
              </a:pPr>
              <a:endParaRPr lang="en-US">
                <a:latin typeface="Arial" pitchFamily="34" charset="0"/>
              </a:endParaRPr>
            </a:p>
          </p:txBody>
        </p:sp>
        <p:sp>
          <p:nvSpPr>
            <p:cNvPr id="4112" name="Rectangle 16"/>
            <p:cNvSpPr>
              <a:spLocks noChangeArrowheads="1"/>
            </p:cNvSpPr>
            <p:nvPr/>
          </p:nvSpPr>
          <p:spPr bwMode="auto">
            <a:xfrm>
              <a:off x="144" y="288"/>
              <a:ext cx="28" cy="68"/>
            </a:xfrm>
            <a:prstGeom prst="rect">
              <a:avLst/>
            </a:prstGeom>
            <a:solidFill>
              <a:schemeClr val="bg2"/>
            </a:solidFill>
            <a:ln w="9525">
              <a:noFill/>
              <a:miter lim="800000"/>
              <a:headEnd/>
              <a:tailEnd/>
            </a:ln>
          </p:spPr>
          <p:txBody>
            <a:bodyPr/>
            <a:lstStyle/>
            <a:p>
              <a:pPr>
                <a:defRPr/>
              </a:pPr>
              <a:endParaRPr lang="en-US">
                <a:latin typeface="Arial" pitchFamily="34" charset="0"/>
              </a:endParaRPr>
            </a:p>
          </p:txBody>
        </p:sp>
        <p:sp>
          <p:nvSpPr>
            <p:cNvPr id="4113" name="Rectangle 17"/>
            <p:cNvSpPr>
              <a:spLocks noChangeArrowheads="1"/>
            </p:cNvSpPr>
            <p:nvPr/>
          </p:nvSpPr>
          <p:spPr bwMode="auto">
            <a:xfrm>
              <a:off x="653" y="288"/>
              <a:ext cx="26" cy="599"/>
            </a:xfrm>
            <a:prstGeom prst="rect">
              <a:avLst/>
            </a:prstGeom>
            <a:solidFill>
              <a:schemeClr val="accent2"/>
            </a:solidFill>
            <a:ln w="9525">
              <a:noFill/>
              <a:miter lim="800000"/>
              <a:headEnd/>
              <a:tailEnd/>
            </a:ln>
          </p:spPr>
          <p:txBody>
            <a:bodyPr/>
            <a:lstStyle/>
            <a:p>
              <a:pPr>
                <a:defRPr/>
              </a:pPr>
              <a:endParaRPr lang="en-US">
                <a:latin typeface="Arial" pitchFamily="34" charset="0"/>
              </a:endParaRPr>
            </a:p>
          </p:txBody>
        </p:sp>
        <p:sp>
          <p:nvSpPr>
            <p:cNvPr id="4114" name="Rectangle 18"/>
            <p:cNvSpPr>
              <a:spLocks noChangeArrowheads="1"/>
            </p:cNvSpPr>
            <p:nvPr/>
          </p:nvSpPr>
          <p:spPr bwMode="auto">
            <a:xfrm>
              <a:off x="715" y="288"/>
              <a:ext cx="26" cy="667"/>
            </a:xfrm>
            <a:prstGeom prst="rect">
              <a:avLst/>
            </a:prstGeom>
            <a:solidFill>
              <a:schemeClr val="accent2"/>
            </a:solidFill>
            <a:ln w="9525">
              <a:noFill/>
              <a:miter lim="800000"/>
              <a:headEnd/>
              <a:tailEnd/>
            </a:ln>
          </p:spPr>
          <p:txBody>
            <a:bodyPr/>
            <a:lstStyle/>
            <a:p>
              <a:pPr>
                <a:defRPr/>
              </a:pPr>
              <a:endParaRPr lang="en-US">
                <a:latin typeface="Arial" pitchFamily="34" charset="0"/>
              </a:endParaRPr>
            </a:p>
          </p:txBody>
        </p:sp>
        <p:sp>
          <p:nvSpPr>
            <p:cNvPr id="4115" name="Rectangle 19"/>
            <p:cNvSpPr>
              <a:spLocks noChangeArrowheads="1"/>
            </p:cNvSpPr>
            <p:nvPr/>
          </p:nvSpPr>
          <p:spPr bwMode="auto">
            <a:xfrm>
              <a:off x="776" y="288"/>
              <a:ext cx="27" cy="731"/>
            </a:xfrm>
            <a:prstGeom prst="rect">
              <a:avLst/>
            </a:prstGeom>
            <a:solidFill>
              <a:schemeClr val="accent1"/>
            </a:solidFill>
            <a:ln w="9525">
              <a:noFill/>
              <a:miter lim="800000"/>
              <a:headEnd/>
              <a:tailEnd/>
            </a:ln>
          </p:spPr>
          <p:txBody>
            <a:bodyPr/>
            <a:lstStyle/>
            <a:p>
              <a:pPr>
                <a:defRPr/>
              </a:pPr>
              <a:endParaRPr lang="en-US">
                <a:latin typeface="Arial" pitchFamily="34" charset="0"/>
              </a:endParaRPr>
            </a:p>
          </p:txBody>
        </p:sp>
        <p:sp>
          <p:nvSpPr>
            <p:cNvPr id="4116" name="Rectangle 20"/>
            <p:cNvSpPr>
              <a:spLocks noChangeArrowheads="1"/>
            </p:cNvSpPr>
            <p:nvPr/>
          </p:nvSpPr>
          <p:spPr bwMode="auto">
            <a:xfrm>
              <a:off x="839" y="288"/>
              <a:ext cx="28" cy="800"/>
            </a:xfrm>
            <a:prstGeom prst="rect">
              <a:avLst/>
            </a:prstGeom>
            <a:solidFill>
              <a:schemeClr val="accent1"/>
            </a:solidFill>
            <a:ln w="9525">
              <a:noFill/>
              <a:miter lim="800000"/>
              <a:headEnd/>
              <a:tailEnd/>
            </a:ln>
          </p:spPr>
          <p:txBody>
            <a:bodyPr/>
            <a:lstStyle/>
            <a:p>
              <a:pPr>
                <a:defRPr/>
              </a:pPr>
              <a:endParaRPr lang="en-US">
                <a:latin typeface="Arial" pitchFamily="34" charset="0"/>
              </a:endParaRPr>
            </a:p>
          </p:txBody>
        </p:sp>
        <p:sp>
          <p:nvSpPr>
            <p:cNvPr id="4117" name="Rectangle 21"/>
            <p:cNvSpPr>
              <a:spLocks noChangeArrowheads="1"/>
            </p:cNvSpPr>
            <p:nvPr/>
          </p:nvSpPr>
          <p:spPr bwMode="auto">
            <a:xfrm>
              <a:off x="902" y="288"/>
              <a:ext cx="27" cy="864"/>
            </a:xfrm>
            <a:prstGeom prst="rect">
              <a:avLst/>
            </a:prstGeom>
            <a:solidFill>
              <a:schemeClr val="accent1"/>
            </a:solidFill>
            <a:ln w="9525">
              <a:noFill/>
              <a:miter lim="800000"/>
              <a:headEnd/>
              <a:tailEnd/>
            </a:ln>
          </p:spPr>
          <p:txBody>
            <a:bodyPr/>
            <a:lstStyle/>
            <a:p>
              <a:pPr>
                <a:defRPr/>
              </a:pPr>
              <a:endParaRPr lang="en-US">
                <a:latin typeface="Arial" pitchFamily="34" charset="0"/>
              </a:endParaRPr>
            </a:p>
          </p:txBody>
        </p:sp>
      </p:grpSp>
      <p:sp>
        <p:nvSpPr>
          <p:cNvPr id="4118" name="Rectangle 2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2"/>
                </a:solidFill>
                <a:latin typeface="Arial" pitchFamily="34"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pitchFamily="34" charset="0"/>
        </a:defRPr>
      </a:lvl2pPr>
      <a:lvl3pPr algn="l" rtl="0" eaLnBrk="0" fontAlgn="base" hangingPunct="0">
        <a:spcBef>
          <a:spcPct val="0"/>
        </a:spcBef>
        <a:spcAft>
          <a:spcPct val="0"/>
        </a:spcAft>
        <a:defRPr sz="3900">
          <a:solidFill>
            <a:schemeClr val="tx2"/>
          </a:solidFill>
          <a:latin typeface="Arial" pitchFamily="34" charset="0"/>
        </a:defRPr>
      </a:lvl3pPr>
      <a:lvl4pPr algn="l" rtl="0" eaLnBrk="0" fontAlgn="base" hangingPunct="0">
        <a:spcBef>
          <a:spcPct val="0"/>
        </a:spcBef>
        <a:spcAft>
          <a:spcPct val="0"/>
        </a:spcAft>
        <a:defRPr sz="3900">
          <a:solidFill>
            <a:schemeClr val="tx2"/>
          </a:solidFill>
          <a:latin typeface="Arial" pitchFamily="34" charset="0"/>
        </a:defRPr>
      </a:lvl4pPr>
      <a:lvl5pPr algn="l" rtl="0" eaLnBrk="0" fontAlgn="base" hangingPunct="0">
        <a:spcBef>
          <a:spcPct val="0"/>
        </a:spcBef>
        <a:spcAft>
          <a:spcPct val="0"/>
        </a:spcAft>
        <a:defRPr sz="3900">
          <a:solidFill>
            <a:schemeClr val="tx2"/>
          </a:solidFill>
          <a:latin typeface="Arial" pitchFamily="34" charset="0"/>
        </a:defRPr>
      </a:lvl5pPr>
      <a:lvl6pPr marL="457200" algn="l" rtl="0" fontAlgn="base">
        <a:spcBef>
          <a:spcPct val="0"/>
        </a:spcBef>
        <a:spcAft>
          <a:spcPct val="0"/>
        </a:spcAft>
        <a:defRPr sz="3900">
          <a:solidFill>
            <a:schemeClr val="tx2"/>
          </a:solidFill>
          <a:latin typeface="Arial" pitchFamily="34" charset="0"/>
        </a:defRPr>
      </a:lvl6pPr>
      <a:lvl7pPr marL="914400" algn="l" rtl="0" fontAlgn="base">
        <a:spcBef>
          <a:spcPct val="0"/>
        </a:spcBef>
        <a:spcAft>
          <a:spcPct val="0"/>
        </a:spcAft>
        <a:defRPr sz="3900">
          <a:solidFill>
            <a:schemeClr val="tx2"/>
          </a:solidFill>
          <a:latin typeface="Arial" pitchFamily="34" charset="0"/>
        </a:defRPr>
      </a:lvl7pPr>
      <a:lvl8pPr marL="1371600" algn="l" rtl="0" fontAlgn="base">
        <a:spcBef>
          <a:spcPct val="0"/>
        </a:spcBef>
        <a:spcAft>
          <a:spcPct val="0"/>
        </a:spcAft>
        <a:defRPr sz="3900">
          <a:solidFill>
            <a:schemeClr val="tx2"/>
          </a:solidFill>
          <a:latin typeface="Arial" pitchFamily="34" charset="0"/>
        </a:defRPr>
      </a:lvl8pPr>
      <a:lvl9pPr marL="1828800" algn="l" rtl="0" fontAlgn="base">
        <a:spcBef>
          <a:spcPct val="0"/>
        </a:spcBef>
        <a:spcAft>
          <a:spcPct val="0"/>
        </a:spcAft>
        <a:defRPr sz="39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accent1"/>
        </a:buClr>
        <a:buSzPct val="85000"/>
        <a:buFont typeface="Wingdings"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n"/>
        <a:defRPr sz="2500">
          <a:solidFill>
            <a:schemeClr val="tx2"/>
          </a:solidFill>
          <a:latin typeface="+mn-lt"/>
        </a:defRPr>
      </a:lvl2pPr>
      <a:lvl3pPr marL="1143000" indent="-228600" algn="l" rtl="0" eaLnBrk="0" fontAlgn="base" hangingPunct="0">
        <a:spcBef>
          <a:spcPct val="20000"/>
        </a:spcBef>
        <a:spcAft>
          <a:spcPct val="0"/>
        </a:spcAft>
        <a:buClr>
          <a:schemeClr val="accent1"/>
        </a:buClr>
        <a:buSzPct val="70000"/>
        <a:buFont typeface="Wingdings" pitchFamily="2" charset="2"/>
        <a:buChar char="p"/>
        <a:defRPr sz="2200">
          <a:solidFill>
            <a:schemeClr val="tx2"/>
          </a:solidFill>
          <a:latin typeface="+mn-lt"/>
        </a:defRPr>
      </a:lvl3pPr>
      <a:lvl4pPr marL="1600200" indent="-228600" algn="l" rtl="0" eaLnBrk="0" fontAlgn="base" hangingPunct="0">
        <a:spcBef>
          <a:spcPct val="20000"/>
        </a:spcBef>
        <a:spcAft>
          <a:spcPct val="0"/>
        </a:spcAft>
        <a:buClr>
          <a:schemeClr val="accent1"/>
        </a:buClr>
        <a:buSzPct val="70000"/>
        <a:buFont typeface="Wingdings" pitchFamily="2" charset="2"/>
        <a:buChar char="n"/>
        <a:defRPr sz="2000">
          <a:solidFill>
            <a:schemeClr val="tx2"/>
          </a:solidFill>
          <a:latin typeface="+mn-lt"/>
        </a:defRPr>
      </a:lvl4pPr>
      <a:lvl5pPr marL="20574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youtube.com/watch?v=3aZrkdzrd0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mtClean="0"/>
              <a:t>Cellular Respiration Releases Energy from Organic Compounds</a:t>
            </a:r>
          </a:p>
        </p:txBody>
      </p:sp>
      <p:pic>
        <p:nvPicPr>
          <p:cNvPr id="3075" name="Picture 4" descr="http://microbewiki.kenyon.edu/images/thumb/2/25/Mitochondria.gif/400px-Mitochondri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3175" y="3616325"/>
            <a:ext cx="38100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The Krebs Cycle</a:t>
            </a:r>
          </a:p>
        </p:txBody>
      </p:sp>
      <p:sp>
        <p:nvSpPr>
          <p:cNvPr id="10243" name="Rectangle 3"/>
          <p:cNvSpPr>
            <a:spLocks noGrp="1" noChangeArrowheads="1"/>
          </p:cNvSpPr>
          <p:nvPr>
            <p:ph type="body" idx="1"/>
          </p:nvPr>
        </p:nvSpPr>
        <p:spPr>
          <a:xfrm>
            <a:off x="374650" y="1958975"/>
            <a:ext cx="5573713" cy="4114800"/>
          </a:xfrm>
        </p:spPr>
        <p:txBody>
          <a:bodyPr/>
          <a:lstStyle/>
          <a:p>
            <a:pPr eaLnBrk="1" hangingPunct="1">
              <a:lnSpc>
                <a:spcPct val="90000"/>
              </a:lnSpc>
            </a:pPr>
            <a:r>
              <a:rPr lang="en-US" smtClean="0"/>
              <a:t>It is a cycle because one of the products becomes a reactant</a:t>
            </a:r>
          </a:p>
          <a:p>
            <a:pPr eaLnBrk="1" hangingPunct="1">
              <a:lnSpc>
                <a:spcPct val="90000"/>
              </a:lnSpc>
            </a:pPr>
            <a:r>
              <a:rPr lang="en-US" smtClean="0"/>
              <a:t>Cycle occurs twice for each molecule of glucose processed</a:t>
            </a:r>
          </a:p>
          <a:p>
            <a:pPr eaLnBrk="1" hangingPunct="1">
              <a:lnSpc>
                <a:spcPct val="90000"/>
              </a:lnSpc>
            </a:pPr>
            <a:r>
              <a:rPr lang="en-US" smtClean="0"/>
              <a:t>During one cycle:</a:t>
            </a:r>
          </a:p>
          <a:p>
            <a:pPr lvl="1" eaLnBrk="1" hangingPunct="1">
              <a:lnSpc>
                <a:spcPct val="90000"/>
              </a:lnSpc>
            </a:pPr>
            <a:r>
              <a:rPr lang="en-US" smtClean="0"/>
              <a:t>3 NADHs and 1 FADH</a:t>
            </a:r>
            <a:r>
              <a:rPr lang="en-US" baseline="-25000" smtClean="0"/>
              <a:t>2</a:t>
            </a:r>
            <a:r>
              <a:rPr lang="en-US" smtClean="0"/>
              <a:t> are formed</a:t>
            </a:r>
          </a:p>
          <a:p>
            <a:pPr lvl="1" eaLnBrk="1" hangingPunct="1">
              <a:lnSpc>
                <a:spcPct val="90000"/>
              </a:lnSpc>
            </a:pPr>
            <a:r>
              <a:rPr lang="en-US" smtClean="0"/>
              <a:t>1 ATP is formed</a:t>
            </a:r>
          </a:p>
          <a:p>
            <a:pPr lvl="1" eaLnBrk="1" hangingPunct="1">
              <a:lnSpc>
                <a:spcPct val="90000"/>
              </a:lnSpc>
            </a:pPr>
            <a:r>
              <a:rPr lang="en-US" smtClean="0"/>
              <a:t>2 CO</a:t>
            </a:r>
            <a:r>
              <a:rPr lang="en-US" baseline="-25000" smtClean="0"/>
              <a:t>2</a:t>
            </a:r>
            <a:r>
              <a:rPr lang="en-US" smtClean="0"/>
              <a:t> molecules are produced and released as waste</a:t>
            </a:r>
          </a:p>
        </p:txBody>
      </p:sp>
      <p:pic>
        <p:nvPicPr>
          <p:cNvPr id="10244" name="Picture 5" descr="http://drchadedwards.com/wp-content/uploads/2010/02/krebs_cycl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9625" y="2039938"/>
            <a:ext cx="290512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4"/>
          <p:cNvPicPr>
            <a:picLocks noGrp="1" noChangeAspect="1" noChangeArrowheads="1"/>
          </p:cNvPicPr>
          <p:nvPr>
            <p:ph type="body" idx="1"/>
          </p:nvPr>
        </p:nvPicPr>
        <p:blipFill>
          <a:blip r:embed="rId2">
            <a:lum bright="-18000" contrast="48000"/>
            <a:grayscl/>
            <a:extLst>
              <a:ext uri="{28A0092B-C50C-407E-A947-70E740481C1C}">
                <a14:useLocalDpi xmlns:a14="http://schemas.microsoft.com/office/drawing/2010/main" val="0"/>
              </a:ext>
            </a:extLst>
          </a:blip>
          <a:srcRect/>
          <a:stretch>
            <a:fillRect/>
          </a:stretch>
        </p:blipFill>
        <p:spPr>
          <a:xfrm>
            <a:off x="1393372" y="152541"/>
            <a:ext cx="6078992" cy="6698950"/>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Electron Transport</a:t>
            </a:r>
          </a:p>
        </p:txBody>
      </p:sp>
      <p:sp>
        <p:nvSpPr>
          <p:cNvPr id="12291" name="Rectangle 3"/>
          <p:cNvSpPr>
            <a:spLocks noGrp="1" noChangeArrowheads="1"/>
          </p:cNvSpPr>
          <p:nvPr>
            <p:ph type="body" idx="1"/>
          </p:nvPr>
        </p:nvSpPr>
        <p:spPr>
          <a:xfrm>
            <a:off x="174171" y="1545771"/>
            <a:ext cx="8871858" cy="4114800"/>
          </a:xfrm>
        </p:spPr>
        <p:txBody>
          <a:bodyPr/>
          <a:lstStyle/>
          <a:p>
            <a:pPr eaLnBrk="1" hangingPunct="1"/>
            <a:r>
              <a:rPr lang="en-US" dirty="0" smtClean="0"/>
              <a:t>Most ATP molecules in cellular respiration are produced during electron transport</a:t>
            </a:r>
          </a:p>
          <a:p>
            <a:pPr eaLnBrk="1" hangingPunct="1"/>
            <a:r>
              <a:rPr lang="en-US" dirty="0" smtClean="0"/>
              <a:t>Very similar to electron transport in chloroplasts</a:t>
            </a:r>
          </a:p>
        </p:txBody>
      </p:sp>
      <p:pic>
        <p:nvPicPr>
          <p:cNvPr id="12292" name="Picture 5" descr="http://www.hyperbaric-oxygen-info.com/image-files/electron-transport-chain-aerobic-cellular-respiration-0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968625"/>
            <a:ext cx="6074230" cy="379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9571" y="457200"/>
            <a:ext cx="7467600" cy="1295400"/>
          </a:xfrm>
        </p:spPr>
        <p:txBody>
          <a:bodyPr/>
          <a:lstStyle/>
          <a:p>
            <a:r>
              <a:rPr lang="en-US" dirty="0" smtClean="0"/>
              <a:t>Oxygen in the e</a:t>
            </a:r>
            <a:r>
              <a:rPr lang="en-US" baseline="30000" dirty="0" smtClean="0"/>
              <a:t>-</a:t>
            </a:r>
            <a:r>
              <a:rPr lang="en-US" dirty="0" smtClean="0"/>
              <a:t> transport chain</a:t>
            </a:r>
            <a:endParaRPr lang="en-US" dirty="0"/>
          </a:p>
        </p:txBody>
      </p:sp>
      <p:sp>
        <p:nvSpPr>
          <p:cNvPr id="3" name="Content Placeholder 2"/>
          <p:cNvSpPr>
            <a:spLocks noGrp="1"/>
          </p:cNvSpPr>
          <p:nvPr>
            <p:ph idx="1"/>
          </p:nvPr>
        </p:nvSpPr>
        <p:spPr>
          <a:xfrm>
            <a:off x="195943" y="1981200"/>
            <a:ext cx="8490857" cy="1785257"/>
          </a:xfrm>
        </p:spPr>
        <p:txBody>
          <a:bodyPr/>
          <a:lstStyle/>
          <a:p>
            <a:pPr eaLnBrk="1" hangingPunct="1"/>
            <a:r>
              <a:rPr lang="en-US" dirty="0" smtClean="0"/>
              <a:t>In this case, oxygen is the final electron acceptor, and also picks up excess H</a:t>
            </a:r>
            <a:r>
              <a:rPr lang="en-US" baseline="30000" dirty="0" smtClean="0"/>
              <a:t>+</a:t>
            </a:r>
          </a:p>
          <a:p>
            <a:pPr lvl="1" eaLnBrk="1" hangingPunct="1"/>
            <a:r>
              <a:rPr lang="en-US" dirty="0" smtClean="0"/>
              <a:t>Creates water molecules</a:t>
            </a:r>
          </a:p>
          <a:p>
            <a:endParaRPr lang="en-US" dirty="0"/>
          </a:p>
        </p:txBody>
      </p:sp>
      <p:pic>
        <p:nvPicPr>
          <p:cNvPr id="55301" name="Picture 5" descr="http://hyperphysics.phy-astr.gsu.edu/hbase/biology/imgbio/complex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691719"/>
            <a:ext cx="4354739" cy="4093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06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Role of Oxygen in Aerobic Cellular Respiration</a:t>
            </a:r>
          </a:p>
        </p:txBody>
      </p:sp>
      <p:sp>
        <p:nvSpPr>
          <p:cNvPr id="13315" name="Rectangle 3"/>
          <p:cNvSpPr>
            <a:spLocks noGrp="1" noChangeArrowheads="1"/>
          </p:cNvSpPr>
          <p:nvPr>
            <p:ph type="body" idx="1"/>
          </p:nvPr>
        </p:nvSpPr>
        <p:spPr>
          <a:xfrm>
            <a:off x="138113" y="1835150"/>
            <a:ext cx="7010400" cy="4503738"/>
          </a:xfrm>
        </p:spPr>
        <p:txBody>
          <a:bodyPr/>
          <a:lstStyle/>
          <a:p>
            <a:pPr eaLnBrk="1" hangingPunct="1">
              <a:lnSpc>
                <a:spcPct val="90000"/>
              </a:lnSpc>
            </a:pPr>
            <a:r>
              <a:rPr lang="en-US" dirty="0" smtClean="0"/>
              <a:t>Oxygen picks up the electron from the last set of reactions in electron transport</a:t>
            </a:r>
          </a:p>
          <a:p>
            <a:pPr eaLnBrk="1" hangingPunct="1">
              <a:lnSpc>
                <a:spcPct val="90000"/>
              </a:lnSpc>
            </a:pPr>
            <a:r>
              <a:rPr lang="en-US" dirty="0" smtClean="0"/>
              <a:t>So why is it so important???</a:t>
            </a:r>
          </a:p>
          <a:p>
            <a:pPr lvl="1" eaLnBrk="1" hangingPunct="1">
              <a:lnSpc>
                <a:spcPct val="90000"/>
              </a:lnSpc>
            </a:pPr>
            <a:r>
              <a:rPr lang="en-US" dirty="0" smtClean="0"/>
              <a:t>If it did not pick up the last electron, the entire process would become backed up – electrons from previous steps would not be passed on.</a:t>
            </a:r>
          </a:p>
          <a:p>
            <a:pPr eaLnBrk="1" hangingPunct="1">
              <a:lnSpc>
                <a:spcPct val="90000"/>
              </a:lnSpc>
            </a:pPr>
            <a:r>
              <a:rPr lang="en-US" dirty="0" smtClean="0"/>
              <a:t>Glycolysis would be the only part of aerobic cellular respiration that could proceed </a:t>
            </a:r>
            <a:r>
              <a:rPr lang="en-US" dirty="0" smtClean="0">
                <a:sym typeface="Wingdings" pitchFamily="2" charset="2"/>
              </a:rPr>
              <a:t> doesn’t produce enough ATP for life functions of most </a:t>
            </a:r>
            <a:r>
              <a:rPr lang="en-US" dirty="0" err="1" smtClean="0">
                <a:sym typeface="Wingdings" pitchFamily="2" charset="2"/>
              </a:rPr>
              <a:t>Ekaryotic</a:t>
            </a:r>
            <a:r>
              <a:rPr lang="en-US" dirty="0" smtClean="0">
                <a:sym typeface="Wingdings" pitchFamily="2" charset="2"/>
              </a:rPr>
              <a:t> cells</a:t>
            </a:r>
            <a:endParaRPr lang="en-US" dirty="0" smtClean="0"/>
          </a:p>
        </p:txBody>
      </p:sp>
      <p:pic>
        <p:nvPicPr>
          <p:cNvPr id="13316" name="Picture 5" descr="http://www.brooklyn.cuny.edu/bc/ahp/SDgraphics/PSgraphics/WaterMolecul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324100"/>
            <a:ext cx="196215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p:cNvPicPr>
            <a:picLocks noGrp="1" noChangeAspect="1" noChangeArrowheads="1"/>
          </p:cNvPicPr>
          <p:nvPr>
            <p:ph type="body" idx="1"/>
          </p:nvPr>
        </p:nvPicPr>
        <p:blipFill>
          <a:blip r:embed="rId3">
            <a:lum bright="-12000" contrast="54000"/>
            <a:grayscl/>
            <a:extLst>
              <a:ext uri="{28A0092B-C50C-407E-A947-70E740481C1C}">
                <a14:useLocalDpi xmlns:a14="http://schemas.microsoft.com/office/drawing/2010/main" val="0"/>
              </a:ext>
            </a:extLst>
          </a:blip>
          <a:srcRect/>
          <a:stretch>
            <a:fillRect/>
          </a:stretch>
        </p:blipFill>
        <p:spPr>
          <a:xfrm>
            <a:off x="273696" y="408717"/>
            <a:ext cx="8685247" cy="5649183"/>
          </a:xfr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13114" y="457200"/>
            <a:ext cx="7630886" cy="1295400"/>
          </a:xfrm>
        </p:spPr>
        <p:txBody>
          <a:bodyPr/>
          <a:lstStyle/>
          <a:p>
            <a:pPr eaLnBrk="1" hangingPunct="1"/>
            <a:r>
              <a:rPr lang="en-US" sz="3500" dirty="0" smtClean="0"/>
              <a:t>Anaerobic Cellular Respiration Uses a Different Final Electron Acceptor</a:t>
            </a:r>
          </a:p>
        </p:txBody>
      </p:sp>
      <p:sp>
        <p:nvSpPr>
          <p:cNvPr id="15363" name="Rectangle 3"/>
          <p:cNvSpPr>
            <a:spLocks noGrp="1" noChangeArrowheads="1"/>
          </p:cNvSpPr>
          <p:nvPr>
            <p:ph type="body" idx="1"/>
          </p:nvPr>
        </p:nvSpPr>
        <p:spPr>
          <a:xfrm>
            <a:off x="566057" y="2035175"/>
            <a:ext cx="8411256" cy="1186996"/>
          </a:xfrm>
        </p:spPr>
        <p:txBody>
          <a:bodyPr/>
          <a:lstStyle/>
          <a:p>
            <a:pPr eaLnBrk="1" hangingPunct="1"/>
            <a:r>
              <a:rPr lang="en-US" dirty="0" smtClean="0"/>
              <a:t>Occurs in some prokaryotic cells</a:t>
            </a:r>
          </a:p>
          <a:p>
            <a:pPr eaLnBrk="1" hangingPunct="1"/>
            <a:r>
              <a:rPr lang="en-US" dirty="0" smtClean="0"/>
              <a:t>Uses another type of electron transport system</a:t>
            </a:r>
          </a:p>
        </p:txBody>
      </p:sp>
      <p:pic>
        <p:nvPicPr>
          <p:cNvPr id="153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459" y="3103110"/>
            <a:ext cx="7148512" cy="3485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Anaerobic Respiration</a:t>
            </a:r>
            <a:endParaRPr lang="en-US" dirty="0"/>
          </a:p>
        </p:txBody>
      </p:sp>
      <p:sp>
        <p:nvSpPr>
          <p:cNvPr id="3" name="Content Placeholder 2"/>
          <p:cNvSpPr>
            <a:spLocks noGrp="1"/>
          </p:cNvSpPr>
          <p:nvPr>
            <p:ph idx="1"/>
          </p:nvPr>
        </p:nvSpPr>
        <p:spPr>
          <a:xfrm>
            <a:off x="4223656" y="1981200"/>
            <a:ext cx="4463143" cy="4114800"/>
          </a:xfrm>
        </p:spPr>
        <p:txBody>
          <a:bodyPr/>
          <a:lstStyle/>
          <a:p>
            <a:pPr eaLnBrk="1" hangingPunct="1"/>
            <a:r>
              <a:rPr lang="en-US" dirty="0" smtClean="0"/>
              <a:t>Not as efficient (less ATP synthesized)</a:t>
            </a:r>
          </a:p>
          <a:p>
            <a:pPr eaLnBrk="1" hangingPunct="1"/>
            <a:r>
              <a:rPr lang="en-US" dirty="0" smtClean="0"/>
              <a:t>Oxygen not available, so it uses sulfate, nitrate, or carbon dioxide as the final electron acceptor</a:t>
            </a:r>
          </a:p>
          <a:p>
            <a:pPr eaLnBrk="1" hangingPunct="1"/>
            <a:r>
              <a:rPr lang="en-US" dirty="0" smtClean="0"/>
              <a:t>Byproducts: S</a:t>
            </a:r>
            <a:r>
              <a:rPr lang="en-US" sz="1900" dirty="0" smtClean="0"/>
              <a:t>8</a:t>
            </a:r>
            <a:r>
              <a:rPr lang="en-US" dirty="0" smtClean="0"/>
              <a:t>, N</a:t>
            </a:r>
            <a:r>
              <a:rPr lang="en-US" sz="1900" dirty="0" smtClean="0"/>
              <a:t>2</a:t>
            </a:r>
            <a:r>
              <a:rPr lang="en-US" dirty="0" smtClean="0"/>
              <a:t>, nitrite, or methane</a:t>
            </a:r>
          </a:p>
          <a:p>
            <a:endParaRPr lang="en-US" dirty="0"/>
          </a:p>
        </p:txBody>
      </p:sp>
      <p:pic>
        <p:nvPicPr>
          <p:cNvPr id="4" name="Picture 5" descr="http://leavingbio.net/RESPIRATION-(higher%20level)_files/image0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 y="1304650"/>
            <a:ext cx="4073525" cy="473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7733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t>Fermentation</a:t>
            </a:r>
          </a:p>
        </p:txBody>
      </p:sp>
      <p:sp>
        <p:nvSpPr>
          <p:cNvPr id="16387" name="Rectangle 3"/>
          <p:cNvSpPr>
            <a:spLocks noGrp="1" noChangeArrowheads="1"/>
          </p:cNvSpPr>
          <p:nvPr>
            <p:ph type="body" idx="1"/>
          </p:nvPr>
        </p:nvSpPr>
        <p:spPr>
          <a:xfrm>
            <a:off x="158978" y="1671411"/>
            <a:ext cx="8672512" cy="4114800"/>
          </a:xfrm>
        </p:spPr>
        <p:txBody>
          <a:bodyPr/>
          <a:lstStyle/>
          <a:p>
            <a:pPr eaLnBrk="1" hangingPunct="1">
              <a:lnSpc>
                <a:spcPct val="90000"/>
              </a:lnSpc>
            </a:pPr>
            <a:r>
              <a:rPr lang="en-US" dirty="0" smtClean="0"/>
              <a:t>Occurs in cytoplasm</a:t>
            </a:r>
          </a:p>
          <a:p>
            <a:pPr eaLnBrk="1" hangingPunct="1">
              <a:lnSpc>
                <a:spcPct val="90000"/>
              </a:lnSpc>
            </a:pPr>
            <a:r>
              <a:rPr lang="en-US" dirty="0" smtClean="0"/>
              <a:t>A pathway including glycolysis and the oxidation of NADH </a:t>
            </a:r>
            <a:r>
              <a:rPr lang="en-US" dirty="0" smtClean="0">
                <a:sym typeface="Wingdings" pitchFamily="2" charset="2"/>
              </a:rPr>
              <a:t> NAD+ by reducing pyruvate</a:t>
            </a:r>
          </a:p>
        </p:txBody>
      </p:sp>
      <p:pic>
        <p:nvPicPr>
          <p:cNvPr id="16388" name="Picture 5" descr="http://www.emc.maricopa.edu/faculty/farabee/biobk/alcfer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868" y="3048678"/>
            <a:ext cx="6402161" cy="369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Fermentation</a:t>
            </a:r>
            <a:endParaRPr lang="en-US" dirty="0"/>
          </a:p>
        </p:txBody>
      </p:sp>
      <p:sp>
        <p:nvSpPr>
          <p:cNvPr id="3" name="Content Placeholder 2"/>
          <p:cNvSpPr>
            <a:spLocks noGrp="1"/>
          </p:cNvSpPr>
          <p:nvPr>
            <p:ph idx="1"/>
          </p:nvPr>
        </p:nvSpPr>
        <p:spPr>
          <a:xfrm>
            <a:off x="337457" y="1981200"/>
            <a:ext cx="8349343" cy="2090057"/>
          </a:xfrm>
        </p:spPr>
        <p:txBody>
          <a:bodyPr/>
          <a:lstStyle/>
          <a:p>
            <a:pPr eaLnBrk="1" hangingPunct="1">
              <a:lnSpc>
                <a:spcPct val="90000"/>
              </a:lnSpc>
            </a:pPr>
            <a:r>
              <a:rPr lang="en-US" dirty="0" smtClean="0">
                <a:sym typeface="Wingdings" pitchFamily="2" charset="2"/>
              </a:rPr>
              <a:t>Inefficient – only produces ATP in glycolysis</a:t>
            </a:r>
          </a:p>
          <a:p>
            <a:pPr eaLnBrk="1" hangingPunct="1">
              <a:lnSpc>
                <a:spcPct val="90000"/>
              </a:lnSpc>
            </a:pPr>
            <a:r>
              <a:rPr lang="en-US" dirty="0" smtClean="0">
                <a:sym typeface="Wingdings" pitchFamily="2" charset="2"/>
              </a:rPr>
              <a:t>Many types of fermentation, including:</a:t>
            </a:r>
          </a:p>
          <a:p>
            <a:pPr lvl="1" eaLnBrk="1" hangingPunct="1">
              <a:lnSpc>
                <a:spcPct val="90000"/>
              </a:lnSpc>
            </a:pPr>
            <a:r>
              <a:rPr lang="en-US" dirty="0" smtClean="0"/>
              <a:t>Lactate Fermentation</a:t>
            </a:r>
          </a:p>
          <a:p>
            <a:pPr lvl="1" eaLnBrk="1" hangingPunct="1">
              <a:lnSpc>
                <a:spcPct val="90000"/>
              </a:lnSpc>
            </a:pPr>
            <a:r>
              <a:rPr lang="en-US" dirty="0" smtClean="0"/>
              <a:t>Ethanol Fermentation</a:t>
            </a:r>
          </a:p>
          <a:p>
            <a:endParaRPr lang="en-US" dirty="0"/>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4425" y="2927578"/>
            <a:ext cx="4695857" cy="3124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7262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The Process of Cellular Respiration</a:t>
            </a:r>
          </a:p>
        </p:txBody>
      </p:sp>
      <p:sp>
        <p:nvSpPr>
          <p:cNvPr id="4099" name="Rectangle 3"/>
          <p:cNvSpPr>
            <a:spLocks noGrp="1" noChangeArrowheads="1"/>
          </p:cNvSpPr>
          <p:nvPr>
            <p:ph type="body" idx="1"/>
          </p:nvPr>
        </p:nvSpPr>
        <p:spPr>
          <a:xfrm>
            <a:off x="3505200" y="1981200"/>
            <a:ext cx="5497286" cy="4114800"/>
          </a:xfrm>
        </p:spPr>
        <p:txBody>
          <a:bodyPr/>
          <a:lstStyle/>
          <a:p>
            <a:pPr eaLnBrk="1" hangingPunct="1"/>
            <a:r>
              <a:rPr lang="en-US" dirty="0" smtClean="0"/>
              <a:t>Three Pathways for Energy Release</a:t>
            </a:r>
          </a:p>
          <a:p>
            <a:pPr lvl="1" eaLnBrk="1" hangingPunct="1"/>
            <a:r>
              <a:rPr lang="en-US" dirty="0" smtClean="0"/>
              <a:t>Aerobic Cellular Respiration</a:t>
            </a:r>
          </a:p>
          <a:p>
            <a:pPr lvl="2" eaLnBrk="1" hangingPunct="1"/>
            <a:r>
              <a:rPr lang="en-US" dirty="0" smtClean="0"/>
              <a:t>Requires oxygen (</a:t>
            </a:r>
            <a:r>
              <a:rPr lang="en-US" dirty="0" err="1" smtClean="0"/>
              <a:t>oxic</a:t>
            </a:r>
            <a:r>
              <a:rPr lang="en-US" dirty="0"/>
              <a:t>-</a:t>
            </a:r>
            <a:r>
              <a:rPr lang="en-US" dirty="0" smtClean="0"/>
              <a:t>conditions)</a:t>
            </a:r>
          </a:p>
          <a:p>
            <a:pPr lvl="2" eaLnBrk="1" hangingPunct="1"/>
            <a:endParaRPr lang="en-US" dirty="0" smtClean="0"/>
          </a:p>
        </p:txBody>
      </p:sp>
      <p:pic>
        <p:nvPicPr>
          <p:cNvPr id="4106" name="Picture 10" descr="http://faculty.clintoncc.suny.edu/faculty/michael.gregory/files/bio%20101/bio%20101%20lectures/cellular%20respiration/cellul1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58" y="2957964"/>
            <a:ext cx="4992804" cy="3812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Lactate Fermentation</a:t>
            </a:r>
          </a:p>
        </p:txBody>
      </p:sp>
      <p:sp>
        <p:nvSpPr>
          <p:cNvPr id="17411" name="Rectangle 3"/>
          <p:cNvSpPr>
            <a:spLocks noGrp="1" noChangeArrowheads="1"/>
          </p:cNvSpPr>
          <p:nvPr>
            <p:ph type="body" idx="1"/>
          </p:nvPr>
        </p:nvSpPr>
        <p:spPr>
          <a:xfrm>
            <a:off x="0" y="1773238"/>
            <a:ext cx="9144000" cy="3419475"/>
          </a:xfrm>
        </p:spPr>
        <p:txBody>
          <a:bodyPr/>
          <a:lstStyle/>
          <a:p>
            <a:pPr eaLnBrk="1" hangingPunct="1"/>
            <a:r>
              <a:rPr lang="en-US" dirty="0" smtClean="0"/>
              <a:t>Pyruvate is converted to lactate (lactic acid)</a:t>
            </a:r>
          </a:p>
          <a:p>
            <a:pPr eaLnBrk="1" hangingPunct="1"/>
            <a:r>
              <a:rPr lang="en-US" dirty="0" err="1" smtClean="0"/>
              <a:t>Eg</a:t>
            </a:r>
            <a:r>
              <a:rPr lang="en-US" dirty="0" smtClean="0"/>
              <a:t>) muscle soreness during a workout</a:t>
            </a:r>
          </a:p>
          <a:p>
            <a:pPr lvl="1" eaLnBrk="1" hangingPunct="1"/>
            <a:r>
              <a:rPr lang="en-US" dirty="0" smtClean="0"/>
              <a:t>Rate of glycolysis exceeds oxygen supply</a:t>
            </a:r>
          </a:p>
          <a:p>
            <a:pPr lvl="1" eaLnBrk="1" hangingPunct="1"/>
            <a:r>
              <a:rPr lang="en-US" dirty="0" smtClean="0"/>
              <a:t>Lactic acid is temporarily stored in muscles, causing cramping</a:t>
            </a:r>
          </a:p>
          <a:p>
            <a:pPr lvl="1" eaLnBrk="1" hangingPunct="1"/>
            <a:r>
              <a:rPr lang="en-US" dirty="0" smtClean="0"/>
              <a:t>After exercise, lactic acid is converted back to pyruvate as oxygen supply is replenished</a:t>
            </a:r>
          </a:p>
        </p:txBody>
      </p:sp>
      <p:pic>
        <p:nvPicPr>
          <p:cNvPr id="17412" name="Picture 5" descr="http://www.micro.siu.edu/micr201/images/Lactat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6499" y="4909457"/>
            <a:ext cx="5585407" cy="1797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Ethanol Fermentation</a:t>
            </a:r>
          </a:p>
        </p:txBody>
      </p:sp>
      <p:sp>
        <p:nvSpPr>
          <p:cNvPr id="18435" name="Rectangle 3"/>
          <p:cNvSpPr>
            <a:spLocks noGrp="1" noChangeArrowheads="1"/>
          </p:cNvSpPr>
          <p:nvPr>
            <p:ph type="body" idx="1"/>
          </p:nvPr>
        </p:nvSpPr>
        <p:spPr>
          <a:xfrm>
            <a:off x="217715" y="1741715"/>
            <a:ext cx="8490856" cy="2924175"/>
          </a:xfrm>
        </p:spPr>
        <p:txBody>
          <a:bodyPr/>
          <a:lstStyle/>
          <a:p>
            <a:pPr eaLnBrk="1" hangingPunct="1"/>
            <a:r>
              <a:rPr lang="en-US" dirty="0" smtClean="0"/>
              <a:t>Yeasts and other organisms</a:t>
            </a:r>
          </a:p>
          <a:p>
            <a:pPr eaLnBrk="1" hangingPunct="1"/>
            <a:r>
              <a:rPr lang="en-US" dirty="0" smtClean="0"/>
              <a:t>Convert pyruvate to ethanol and carbon dioxide</a:t>
            </a:r>
          </a:p>
          <a:p>
            <a:pPr eaLnBrk="1" hangingPunct="1"/>
            <a:r>
              <a:rPr lang="en-US" dirty="0" smtClean="0"/>
              <a:t>Used commercially to make bread, wine, beer, champagne, mead, cider…</a:t>
            </a:r>
          </a:p>
          <a:p>
            <a:pPr eaLnBrk="1" hangingPunct="1"/>
            <a:r>
              <a:rPr lang="en-US" dirty="0" smtClean="0"/>
              <a:t>Ethanol is released as a waste product</a:t>
            </a:r>
          </a:p>
        </p:txBody>
      </p:sp>
      <p:pic>
        <p:nvPicPr>
          <p:cNvPr id="18436" name="Picture 5" descr="http://image.absoluteastronomy.com/images/encyclopediaimages/b/br/bread_rol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41" y="4304166"/>
            <a:ext cx="3680032" cy="243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http://www.foxnomad.com/wp-content/uploads/2008/11/be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674" y="3299052"/>
            <a:ext cx="2324326" cy="2854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endParaRPr lang="en-US" smtClean="0"/>
          </a:p>
        </p:txBody>
      </p:sp>
      <p:sp>
        <p:nvSpPr>
          <p:cNvPr id="19459" name="Rectangle 3"/>
          <p:cNvSpPr>
            <a:spLocks noChangeArrowheads="1"/>
          </p:cNvSpPr>
          <p:nvPr/>
        </p:nvSpPr>
        <p:spPr bwMode="auto">
          <a:xfrm>
            <a:off x="1562781" y="6341382"/>
            <a:ext cx="5305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hlinkClick r:id="rId2"/>
              </a:rPr>
              <a:t>http://www.youtube.com/watch?v=3aZrkdzrd04</a:t>
            </a:r>
            <a:r>
              <a:rPr lang="en-US" dirty="0"/>
              <a:t> </a:t>
            </a:r>
          </a:p>
        </p:txBody>
      </p:sp>
      <p:pic>
        <p:nvPicPr>
          <p:cNvPr id="19460" name="Picture 5" descr="http://edu.glogster.com/media/3/10/55/53/105553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70" y="197531"/>
            <a:ext cx="8991707" cy="614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Releasing energy without oxygen</a:t>
            </a:r>
            <a:endParaRPr lang="en-US" dirty="0"/>
          </a:p>
        </p:txBody>
      </p:sp>
      <p:sp>
        <p:nvSpPr>
          <p:cNvPr id="3" name="Content Placeholder 2"/>
          <p:cNvSpPr>
            <a:spLocks noGrp="1"/>
          </p:cNvSpPr>
          <p:nvPr>
            <p:ph idx="1"/>
          </p:nvPr>
        </p:nvSpPr>
        <p:spPr>
          <a:xfrm>
            <a:off x="250371" y="1981200"/>
            <a:ext cx="8436429" cy="2307771"/>
          </a:xfrm>
        </p:spPr>
        <p:txBody>
          <a:bodyPr/>
          <a:lstStyle/>
          <a:p>
            <a:pPr lvl="1" eaLnBrk="1" hangingPunct="1"/>
            <a:r>
              <a:rPr lang="en-US" dirty="0" smtClean="0"/>
              <a:t>Anaerobic Cellular Respiration</a:t>
            </a:r>
          </a:p>
          <a:p>
            <a:pPr lvl="2" eaLnBrk="1" hangingPunct="1"/>
            <a:r>
              <a:rPr lang="en-US" dirty="0" smtClean="0"/>
              <a:t>Occurs in the absence of oxygen (anoxic conditions) – oxygen may be lethal to the organism</a:t>
            </a:r>
          </a:p>
          <a:p>
            <a:pPr lvl="1" eaLnBrk="1" hangingPunct="1"/>
            <a:r>
              <a:rPr lang="en-US" dirty="0" smtClean="0"/>
              <a:t>Fermentation</a:t>
            </a:r>
          </a:p>
          <a:p>
            <a:pPr lvl="2" eaLnBrk="1" hangingPunct="1"/>
            <a:r>
              <a:rPr lang="en-US" dirty="0" smtClean="0"/>
              <a:t>An anaerobic process</a:t>
            </a:r>
          </a:p>
          <a:p>
            <a:endParaRPr lang="en-US" dirty="0"/>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2579" y="3159579"/>
            <a:ext cx="3371850"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7202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Aerobic Cellular Respiration</a:t>
            </a:r>
          </a:p>
        </p:txBody>
      </p:sp>
      <p:sp>
        <p:nvSpPr>
          <p:cNvPr id="5123" name="Rectangle 3"/>
          <p:cNvSpPr>
            <a:spLocks noGrp="1" noChangeArrowheads="1"/>
          </p:cNvSpPr>
          <p:nvPr>
            <p:ph type="body" idx="1"/>
          </p:nvPr>
        </p:nvSpPr>
        <p:spPr>
          <a:xfrm>
            <a:off x="108857" y="1785031"/>
            <a:ext cx="8828314" cy="2405969"/>
          </a:xfrm>
        </p:spPr>
        <p:txBody>
          <a:bodyPr/>
          <a:lstStyle/>
          <a:p>
            <a:pPr eaLnBrk="1" hangingPunct="1"/>
            <a:r>
              <a:rPr lang="en-US" dirty="0" smtClean="0"/>
              <a:t>Oxidation reaction</a:t>
            </a:r>
          </a:p>
          <a:p>
            <a:pPr lvl="1" eaLnBrk="1" hangingPunct="1"/>
            <a:r>
              <a:rPr lang="en-US" dirty="0" smtClean="0"/>
              <a:t>Electrons move from high-energy molecules (</a:t>
            </a:r>
            <a:r>
              <a:rPr lang="en-US" dirty="0" err="1" smtClean="0"/>
              <a:t>eg</a:t>
            </a:r>
            <a:r>
              <a:rPr lang="en-US" dirty="0" smtClean="0"/>
              <a:t>. Glucose) to oxygen</a:t>
            </a:r>
          </a:p>
          <a:p>
            <a:pPr lvl="1" eaLnBrk="1" hangingPunct="1"/>
            <a:r>
              <a:rPr lang="en-US" dirty="0" smtClean="0"/>
              <a:t>Main process for releasing energy (ATP) in most eukaryotic cells</a:t>
            </a:r>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23" y="4087586"/>
            <a:ext cx="8207377"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Aerobic Cellular Respiration</a:t>
            </a:r>
            <a:endParaRPr lang="en-US" dirty="0"/>
          </a:p>
        </p:txBody>
      </p:sp>
      <p:sp>
        <p:nvSpPr>
          <p:cNvPr id="3" name="Content Placeholder 2"/>
          <p:cNvSpPr>
            <a:spLocks noGrp="1"/>
          </p:cNvSpPr>
          <p:nvPr>
            <p:ph idx="1"/>
          </p:nvPr>
        </p:nvSpPr>
        <p:spPr>
          <a:xfrm>
            <a:off x="97972" y="1846263"/>
            <a:ext cx="7010400" cy="4114800"/>
          </a:xfrm>
        </p:spPr>
        <p:txBody>
          <a:bodyPr/>
          <a:lstStyle/>
          <a:p>
            <a:pPr eaLnBrk="1" hangingPunct="1"/>
            <a:r>
              <a:rPr lang="en-US" dirty="0" smtClean="0"/>
              <a:t>Key Events</a:t>
            </a:r>
          </a:p>
          <a:p>
            <a:pPr lvl="1" eaLnBrk="1" hangingPunct="1"/>
            <a:r>
              <a:rPr lang="en-US" dirty="0" smtClean="0"/>
              <a:t>Glycolysis</a:t>
            </a:r>
          </a:p>
          <a:p>
            <a:pPr lvl="2" eaLnBrk="1" hangingPunct="1"/>
            <a:r>
              <a:rPr lang="en-US" dirty="0" smtClean="0"/>
              <a:t>Preparation for Krebs</a:t>
            </a:r>
            <a:endParaRPr lang="en-US" dirty="0" smtClean="0"/>
          </a:p>
          <a:p>
            <a:pPr lvl="1" eaLnBrk="1" hangingPunct="1"/>
            <a:r>
              <a:rPr lang="en-US" dirty="0" smtClean="0"/>
              <a:t>Krebs Cycle</a:t>
            </a:r>
          </a:p>
          <a:p>
            <a:pPr lvl="1" eaLnBrk="1" hangingPunct="1"/>
            <a:r>
              <a:rPr lang="en-US" dirty="0" smtClean="0"/>
              <a:t>Electron Transport System</a:t>
            </a:r>
          </a:p>
          <a:p>
            <a:endParaRPr lang="en-US" dirty="0"/>
          </a:p>
        </p:txBody>
      </p:sp>
      <p:pic>
        <p:nvPicPr>
          <p:cNvPr id="4" name="Picture 5" descr="http://creationwiki.org/pool/images/1/13/Cellular_respiration_flowch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7350" y="1431245"/>
            <a:ext cx="3487964" cy="537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6987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Outside the Mitochondria: Glycolysis</a:t>
            </a:r>
          </a:p>
        </p:txBody>
      </p:sp>
      <p:sp>
        <p:nvSpPr>
          <p:cNvPr id="6147" name="Rectangle 3"/>
          <p:cNvSpPr>
            <a:spLocks noGrp="1" noChangeArrowheads="1"/>
          </p:cNvSpPr>
          <p:nvPr>
            <p:ph type="body" idx="1"/>
          </p:nvPr>
        </p:nvSpPr>
        <p:spPr>
          <a:xfrm>
            <a:off x="4216400" y="1981200"/>
            <a:ext cx="4470400" cy="4114800"/>
          </a:xfrm>
        </p:spPr>
        <p:txBody>
          <a:bodyPr/>
          <a:lstStyle/>
          <a:p>
            <a:pPr eaLnBrk="1" hangingPunct="1"/>
            <a:r>
              <a:rPr lang="en-US" smtClean="0"/>
              <a:t>Occurs in all living cells</a:t>
            </a:r>
          </a:p>
          <a:p>
            <a:pPr eaLnBrk="1" hangingPunct="1"/>
            <a:r>
              <a:rPr lang="en-US" smtClean="0"/>
              <a:t>Can proceed anaerobically</a:t>
            </a:r>
          </a:p>
          <a:p>
            <a:pPr eaLnBrk="1" hangingPunct="1"/>
            <a:r>
              <a:rPr lang="en-US" smtClean="0"/>
              <a:t>Goal: split glucose (6-C) into 2 pyruvate molecules (3-C)</a:t>
            </a:r>
          </a:p>
        </p:txBody>
      </p:sp>
      <p:pic>
        <p:nvPicPr>
          <p:cNvPr id="6148" name="Picture 5" descr="http://bioap.wikispaces.com/file/view/glycolysis.gif/187532339/glycolysi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331" y="1962149"/>
            <a:ext cx="3551011" cy="459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5" descr="http://click4biology.info/c4b/8/images/8.1/glycolysi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6429" y="1382031"/>
            <a:ext cx="4451986" cy="494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title"/>
          </p:nvPr>
        </p:nvSpPr>
        <p:spPr/>
        <p:txBody>
          <a:bodyPr/>
          <a:lstStyle/>
          <a:p>
            <a:pPr eaLnBrk="1" hangingPunct="1"/>
            <a:r>
              <a:rPr lang="en-US" dirty="0" smtClean="0"/>
              <a:t>Steps of Glycolysis</a:t>
            </a:r>
          </a:p>
        </p:txBody>
      </p:sp>
      <p:sp>
        <p:nvSpPr>
          <p:cNvPr id="7171" name="Rectangle 3"/>
          <p:cNvSpPr>
            <a:spLocks noGrp="1" noChangeArrowheads="1"/>
          </p:cNvSpPr>
          <p:nvPr>
            <p:ph type="body" idx="1"/>
          </p:nvPr>
        </p:nvSpPr>
        <p:spPr>
          <a:xfrm>
            <a:off x="128588" y="1612900"/>
            <a:ext cx="5486400" cy="4505325"/>
          </a:xfrm>
        </p:spPr>
        <p:txBody>
          <a:bodyPr/>
          <a:lstStyle/>
          <a:p>
            <a:pPr eaLnBrk="1" hangingPunct="1"/>
            <a:r>
              <a:rPr lang="en-US" dirty="0" smtClean="0"/>
              <a:t>Energy (2 ATP) is added to glucose to start reactions</a:t>
            </a:r>
          </a:p>
          <a:p>
            <a:pPr eaLnBrk="1" hangingPunct="1"/>
            <a:r>
              <a:rPr lang="en-US" dirty="0" smtClean="0"/>
              <a:t>2 intermediate 3-C molecules are formed</a:t>
            </a:r>
          </a:p>
          <a:p>
            <a:pPr eaLnBrk="1" hangingPunct="1"/>
            <a:r>
              <a:rPr lang="en-US" dirty="0" smtClean="0"/>
              <a:t>4 molecules of ATP are synthesized, and NAD</a:t>
            </a:r>
            <a:r>
              <a:rPr lang="en-US" baseline="30000" dirty="0" smtClean="0">
                <a:sym typeface="Wingdings" pitchFamily="2" charset="2"/>
              </a:rPr>
              <a:t>+</a:t>
            </a:r>
            <a:r>
              <a:rPr lang="en-US" dirty="0" smtClean="0"/>
              <a:t> is reduced to NADH</a:t>
            </a:r>
          </a:p>
          <a:p>
            <a:pPr eaLnBrk="1" hangingPunct="1"/>
            <a:r>
              <a:rPr lang="en-US" dirty="0" smtClean="0"/>
              <a:t>2 molecules of pyruvate are formed</a:t>
            </a:r>
          </a:p>
          <a:p>
            <a:pPr eaLnBrk="1" hangingPunct="1"/>
            <a:r>
              <a:rPr lang="en-US" b="1" u="sng" dirty="0" smtClean="0"/>
              <a:t>NET GAIN:</a:t>
            </a:r>
            <a:r>
              <a:rPr lang="en-US" dirty="0" smtClean="0"/>
              <a:t> 2 ATP and 2 pyruvate molecules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Glycolysis overview</a:t>
            </a:r>
          </a:p>
        </p:txBody>
      </p:sp>
      <p:grpSp>
        <p:nvGrpSpPr>
          <p:cNvPr id="8195" name="Group 19"/>
          <p:cNvGrpSpPr>
            <a:grpSpLocks/>
          </p:cNvGrpSpPr>
          <p:nvPr/>
        </p:nvGrpSpPr>
        <p:grpSpPr bwMode="auto">
          <a:xfrm>
            <a:off x="990600" y="1698625"/>
            <a:ext cx="7518400" cy="4451804"/>
            <a:chOff x="2727" y="2220"/>
            <a:chExt cx="7062" cy="3613"/>
          </a:xfrm>
        </p:grpSpPr>
        <p:grpSp>
          <p:nvGrpSpPr>
            <p:cNvPr id="8197" name="Group 20"/>
            <p:cNvGrpSpPr>
              <a:grpSpLocks/>
            </p:cNvGrpSpPr>
            <p:nvPr/>
          </p:nvGrpSpPr>
          <p:grpSpPr bwMode="auto">
            <a:xfrm>
              <a:off x="2727" y="2220"/>
              <a:ext cx="5913" cy="3613"/>
              <a:chOff x="2727" y="2220"/>
              <a:chExt cx="5913" cy="3613"/>
            </a:xfrm>
          </p:grpSpPr>
          <p:sp>
            <p:nvSpPr>
              <p:cNvPr id="8199" name="Text Box 21"/>
              <p:cNvSpPr txBox="1">
                <a:spLocks noChangeArrowheads="1"/>
              </p:cNvSpPr>
              <p:nvPr/>
            </p:nvSpPr>
            <p:spPr bwMode="auto">
              <a:xfrm>
                <a:off x="4765" y="2257"/>
                <a:ext cx="1463" cy="375"/>
              </a:xfrm>
              <a:prstGeom prst="rect">
                <a:avLst/>
              </a:prstGeom>
              <a:solidFill>
                <a:srgbClr val="FFFFFF">
                  <a:alpha val="0"/>
                </a:srgbClr>
              </a:solidFill>
              <a:ln w="9525">
                <a:solidFill>
                  <a:srgbClr val="000000"/>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a:latin typeface="Vrinda" pitchFamily="34" charset="0"/>
                  </a:rPr>
                  <a:t>Glucose (6-C)</a:t>
                </a:r>
                <a:endParaRPr lang="en-US"/>
              </a:p>
            </p:txBody>
          </p:sp>
          <p:sp>
            <p:nvSpPr>
              <p:cNvPr id="8200" name="Text Box 22"/>
              <p:cNvSpPr txBox="1">
                <a:spLocks noChangeArrowheads="1"/>
              </p:cNvSpPr>
              <p:nvPr/>
            </p:nvSpPr>
            <p:spPr bwMode="auto">
              <a:xfrm>
                <a:off x="2777" y="3532"/>
                <a:ext cx="1438" cy="800"/>
              </a:xfrm>
              <a:prstGeom prst="rect">
                <a:avLst/>
              </a:prstGeom>
              <a:solidFill>
                <a:srgbClr val="FFFFFF">
                  <a:alpha val="0"/>
                </a:srgbClr>
              </a:solidFill>
              <a:ln w="9525">
                <a:solidFill>
                  <a:srgbClr val="000000"/>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dirty="0">
                    <a:latin typeface="Vrinda" pitchFamily="34" charset="0"/>
                  </a:rPr>
                  <a:t>Intermediate 3-C molecule (PGAL)</a:t>
                </a:r>
                <a:endParaRPr lang="en-US" dirty="0"/>
              </a:p>
            </p:txBody>
          </p:sp>
          <p:sp>
            <p:nvSpPr>
              <p:cNvPr id="8201" name="Text Box 23"/>
              <p:cNvSpPr txBox="1">
                <a:spLocks noChangeArrowheads="1"/>
              </p:cNvSpPr>
              <p:nvPr/>
            </p:nvSpPr>
            <p:spPr bwMode="auto">
              <a:xfrm>
                <a:off x="6765" y="3532"/>
                <a:ext cx="1438" cy="800"/>
              </a:xfrm>
              <a:prstGeom prst="rect">
                <a:avLst/>
              </a:prstGeom>
              <a:solidFill>
                <a:srgbClr val="FFFFFF">
                  <a:alpha val="0"/>
                </a:srgbClr>
              </a:solidFill>
              <a:ln w="9525">
                <a:solidFill>
                  <a:srgbClr val="000000"/>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a:latin typeface="Vrinda" pitchFamily="34" charset="0"/>
                  </a:rPr>
                  <a:t>Intermediate 3-C molecule (PGAL)</a:t>
                </a:r>
                <a:endParaRPr lang="en-US"/>
              </a:p>
            </p:txBody>
          </p:sp>
          <p:sp>
            <p:nvSpPr>
              <p:cNvPr id="8202" name="Text Box 24"/>
              <p:cNvSpPr txBox="1">
                <a:spLocks noChangeArrowheads="1"/>
              </p:cNvSpPr>
              <p:nvPr/>
            </p:nvSpPr>
            <p:spPr bwMode="auto">
              <a:xfrm>
                <a:off x="2727" y="5332"/>
                <a:ext cx="1526" cy="463"/>
              </a:xfrm>
              <a:prstGeom prst="rect">
                <a:avLst/>
              </a:prstGeom>
              <a:solidFill>
                <a:srgbClr val="FFFFFF">
                  <a:alpha val="0"/>
                </a:srgbClr>
              </a:solidFill>
              <a:ln w="9525">
                <a:solidFill>
                  <a:srgbClr val="000000"/>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dirty="0">
                    <a:latin typeface="Vrinda" pitchFamily="34" charset="0"/>
                  </a:rPr>
                  <a:t>Pyruvate (3-C)</a:t>
                </a:r>
                <a:endParaRPr lang="en-US" dirty="0"/>
              </a:p>
            </p:txBody>
          </p:sp>
          <p:sp>
            <p:nvSpPr>
              <p:cNvPr id="8203" name="Text Box 25"/>
              <p:cNvSpPr txBox="1">
                <a:spLocks noChangeArrowheads="1"/>
              </p:cNvSpPr>
              <p:nvPr/>
            </p:nvSpPr>
            <p:spPr bwMode="auto">
              <a:xfrm>
                <a:off x="6815" y="5370"/>
                <a:ext cx="1525" cy="463"/>
              </a:xfrm>
              <a:prstGeom prst="rect">
                <a:avLst/>
              </a:prstGeom>
              <a:solidFill>
                <a:srgbClr val="FFFFFF">
                  <a:alpha val="0"/>
                </a:srgbClr>
              </a:solidFill>
              <a:ln w="9525">
                <a:solidFill>
                  <a:srgbClr val="000000"/>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a:latin typeface="Vrinda" pitchFamily="34" charset="0"/>
                  </a:rPr>
                  <a:t>Pyruvate (3-C)</a:t>
                </a:r>
                <a:endParaRPr lang="en-US"/>
              </a:p>
            </p:txBody>
          </p:sp>
          <p:sp>
            <p:nvSpPr>
              <p:cNvPr id="8204" name="Line 26"/>
              <p:cNvSpPr>
                <a:spLocks noChangeShapeType="1"/>
              </p:cNvSpPr>
              <p:nvPr/>
            </p:nvSpPr>
            <p:spPr bwMode="auto">
              <a:xfrm>
                <a:off x="5377" y="2707"/>
                <a:ext cx="0" cy="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5" name="Line 27"/>
              <p:cNvSpPr>
                <a:spLocks noChangeShapeType="1"/>
              </p:cNvSpPr>
              <p:nvPr/>
            </p:nvSpPr>
            <p:spPr bwMode="auto">
              <a:xfrm flipH="1">
                <a:off x="4227" y="3295"/>
                <a:ext cx="1138" cy="2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6" name="Line 28"/>
              <p:cNvSpPr>
                <a:spLocks noChangeShapeType="1"/>
              </p:cNvSpPr>
              <p:nvPr/>
            </p:nvSpPr>
            <p:spPr bwMode="auto">
              <a:xfrm>
                <a:off x="5365" y="3295"/>
                <a:ext cx="1400" cy="2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7" name="Line 29"/>
              <p:cNvSpPr>
                <a:spLocks noChangeShapeType="1"/>
              </p:cNvSpPr>
              <p:nvPr/>
            </p:nvSpPr>
            <p:spPr bwMode="auto">
              <a:xfrm>
                <a:off x="3415" y="4357"/>
                <a:ext cx="14" cy="10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8" name="Line 30"/>
              <p:cNvSpPr>
                <a:spLocks noChangeShapeType="1"/>
              </p:cNvSpPr>
              <p:nvPr/>
            </p:nvSpPr>
            <p:spPr bwMode="auto">
              <a:xfrm>
                <a:off x="7390" y="4382"/>
                <a:ext cx="1" cy="9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9" name="AutoShape 31"/>
              <p:cNvSpPr>
                <a:spLocks noChangeArrowheads="1"/>
              </p:cNvSpPr>
              <p:nvPr/>
            </p:nvSpPr>
            <p:spPr bwMode="auto">
              <a:xfrm>
                <a:off x="7052" y="2220"/>
                <a:ext cx="750" cy="962"/>
              </a:xfrm>
              <a:prstGeom prst="curvedRightArrow">
                <a:avLst>
                  <a:gd name="adj1" fmla="val 25653"/>
                  <a:gd name="adj2" fmla="val 51307"/>
                  <a:gd name="adj3" fmla="val 33333"/>
                </a:avLst>
              </a:prstGeom>
              <a:solidFill>
                <a:srgbClr val="FFFFFF">
                  <a:alpha val="0"/>
                </a:srgbClr>
              </a:solidFill>
              <a:ln w="9525">
                <a:solidFill>
                  <a:srgbClr val="000000"/>
                </a:solidFill>
                <a:miter lim="800000"/>
                <a:headEnd/>
                <a:tailEnd/>
              </a:ln>
            </p:spPr>
            <p:txBody>
              <a:bodyPr/>
              <a:lstStyle/>
              <a:p>
                <a:endParaRPr lang="en-US"/>
              </a:p>
            </p:txBody>
          </p:sp>
          <p:sp>
            <p:nvSpPr>
              <p:cNvPr id="8210" name="AutoShape 32"/>
              <p:cNvSpPr>
                <a:spLocks noChangeArrowheads="1"/>
              </p:cNvSpPr>
              <p:nvPr/>
            </p:nvSpPr>
            <p:spPr bwMode="auto">
              <a:xfrm>
                <a:off x="7890" y="4395"/>
                <a:ext cx="750" cy="962"/>
              </a:xfrm>
              <a:prstGeom prst="curvedRightArrow">
                <a:avLst>
                  <a:gd name="adj1" fmla="val 25653"/>
                  <a:gd name="adj2" fmla="val 51307"/>
                  <a:gd name="adj3" fmla="val 33333"/>
                </a:avLst>
              </a:prstGeom>
              <a:solidFill>
                <a:srgbClr val="FFFFFF">
                  <a:alpha val="0"/>
                </a:srgbClr>
              </a:solidFill>
              <a:ln w="9525">
                <a:solidFill>
                  <a:srgbClr val="000000"/>
                </a:solidFill>
                <a:miter lim="800000"/>
                <a:headEnd/>
                <a:tailEnd/>
              </a:ln>
            </p:spPr>
            <p:txBody>
              <a:bodyPr/>
              <a:lstStyle/>
              <a:p>
                <a:endParaRPr lang="en-US"/>
              </a:p>
            </p:txBody>
          </p:sp>
        </p:grpSp>
        <p:sp>
          <p:nvSpPr>
            <p:cNvPr id="8198" name="Text Box 33"/>
            <p:cNvSpPr txBox="1">
              <a:spLocks noChangeArrowheads="1"/>
            </p:cNvSpPr>
            <p:nvPr/>
          </p:nvSpPr>
          <p:spPr bwMode="auto">
            <a:xfrm>
              <a:off x="8590" y="4330"/>
              <a:ext cx="1199" cy="12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latin typeface="Vrinda" pitchFamily="34" charset="0"/>
                </a:rPr>
                <a:t>4 ADP</a:t>
              </a:r>
            </a:p>
            <a:p>
              <a:endParaRPr lang="en-US" sz="1400">
                <a:latin typeface="Vrinda" pitchFamily="34" charset="0"/>
              </a:endParaRPr>
            </a:p>
            <a:p>
              <a:endParaRPr lang="en-US" sz="1400">
                <a:latin typeface="Vrinda" pitchFamily="34" charset="0"/>
              </a:endParaRPr>
            </a:p>
            <a:p>
              <a:r>
                <a:rPr lang="en-US" sz="1400">
                  <a:latin typeface="Vrinda" pitchFamily="34" charset="0"/>
                </a:rPr>
                <a:t>4 ATP</a:t>
              </a:r>
              <a:endParaRPr lang="en-US" sz="1400"/>
            </a:p>
          </p:txBody>
        </p:sp>
      </p:grpSp>
      <p:sp>
        <p:nvSpPr>
          <p:cNvPr id="8196" name="Text Box 49"/>
          <p:cNvSpPr txBox="1">
            <a:spLocks noChangeArrowheads="1"/>
          </p:cNvSpPr>
          <p:nvPr/>
        </p:nvSpPr>
        <p:spPr bwMode="auto">
          <a:xfrm>
            <a:off x="6704013" y="1682750"/>
            <a:ext cx="1177925" cy="114141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latin typeface="Vrinda" pitchFamily="34" charset="0"/>
              </a:rPr>
              <a:t>2 ATP</a:t>
            </a:r>
          </a:p>
          <a:p>
            <a:endParaRPr lang="en-US" sz="1400">
              <a:latin typeface="Vrinda" pitchFamily="34" charset="0"/>
            </a:endParaRPr>
          </a:p>
          <a:p>
            <a:endParaRPr lang="en-US" sz="1400">
              <a:latin typeface="Vrinda" pitchFamily="34" charset="0"/>
            </a:endParaRPr>
          </a:p>
          <a:p>
            <a:r>
              <a:rPr lang="en-US" sz="1400">
                <a:latin typeface="Vrinda" pitchFamily="34" charset="0"/>
              </a:rPr>
              <a:t>2 ADP</a:t>
            </a:r>
            <a:endParaRPr lang="en-US" sz="1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Krebs Cycle Preparation</a:t>
            </a:r>
          </a:p>
        </p:txBody>
      </p:sp>
      <p:sp>
        <p:nvSpPr>
          <p:cNvPr id="9219" name="Rectangle 3"/>
          <p:cNvSpPr>
            <a:spLocks noGrp="1" noChangeArrowheads="1"/>
          </p:cNvSpPr>
          <p:nvPr>
            <p:ph type="body" idx="1"/>
          </p:nvPr>
        </p:nvSpPr>
        <p:spPr>
          <a:xfrm>
            <a:off x="1" y="1981200"/>
            <a:ext cx="9046028" cy="4114800"/>
          </a:xfrm>
        </p:spPr>
        <p:txBody>
          <a:bodyPr/>
          <a:lstStyle/>
          <a:p>
            <a:pPr eaLnBrk="1" hangingPunct="1"/>
            <a:r>
              <a:rPr lang="en-US" dirty="0" smtClean="0"/>
              <a:t>Pyruvate breaks down into CO</a:t>
            </a:r>
            <a:r>
              <a:rPr lang="en-US" baseline="-25000" dirty="0" smtClean="0"/>
              <a:t>2</a:t>
            </a:r>
            <a:r>
              <a:rPr lang="en-US" dirty="0" smtClean="0"/>
              <a:t> and a 2 carbon group (acetyl) which bonds to a coenzyme </a:t>
            </a:r>
            <a:r>
              <a:rPr lang="en-US" dirty="0" smtClean="0">
                <a:sym typeface="Wingdings" pitchFamily="2" charset="2"/>
              </a:rPr>
              <a:t> acetyl CoA</a:t>
            </a:r>
          </a:p>
          <a:p>
            <a:pPr eaLnBrk="1" hangingPunct="1"/>
            <a:r>
              <a:rPr lang="en-US" dirty="0" smtClean="0">
                <a:sym typeface="Wingdings" pitchFamily="2" charset="2"/>
              </a:rPr>
              <a:t>NAD</a:t>
            </a:r>
            <a:r>
              <a:rPr lang="en-US" baseline="30000" dirty="0" smtClean="0">
                <a:sym typeface="Wingdings" pitchFamily="2" charset="2"/>
              </a:rPr>
              <a:t>+</a:t>
            </a:r>
            <a:r>
              <a:rPr lang="en-US" dirty="0" smtClean="0">
                <a:sym typeface="Wingdings" pitchFamily="2" charset="2"/>
              </a:rPr>
              <a:t> is reduced to NADH</a:t>
            </a:r>
            <a:endParaRPr lang="en-US" dirty="0" smtClean="0"/>
          </a:p>
        </p:txBody>
      </p:sp>
      <p:pic>
        <p:nvPicPr>
          <p:cNvPr id="9220" name="Picture 5" descr="http://access.mmhs.ca/docs/science/MMHS%20Web%20Folder/Kamla/conversio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7838" y="4014788"/>
            <a:ext cx="4760912"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Cascade">
  <a:themeElements>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fontScheme name="Casca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328</TotalTime>
  <Words>881</Words>
  <Application>Microsoft Office PowerPoint</Application>
  <PresentationFormat>On-screen Show (4:3)</PresentationFormat>
  <Paragraphs>111</Paragraphs>
  <Slides>22</Slides>
  <Notes>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Cascade</vt:lpstr>
      <vt:lpstr>Cellular Respiration Releases Energy from Organic Compounds</vt:lpstr>
      <vt:lpstr>The Process of Cellular Respiration</vt:lpstr>
      <vt:lpstr>Releasing energy without oxygen</vt:lpstr>
      <vt:lpstr>Aerobic Cellular Respiration</vt:lpstr>
      <vt:lpstr>Aerobic Cellular Respiration</vt:lpstr>
      <vt:lpstr>Outside the Mitochondria: Glycolysis</vt:lpstr>
      <vt:lpstr>Steps of Glycolysis</vt:lpstr>
      <vt:lpstr>Glycolysis overview</vt:lpstr>
      <vt:lpstr>Krebs Cycle Preparation</vt:lpstr>
      <vt:lpstr>The Krebs Cycle</vt:lpstr>
      <vt:lpstr>PowerPoint Presentation</vt:lpstr>
      <vt:lpstr>Electron Transport</vt:lpstr>
      <vt:lpstr>Oxygen in the e- transport chain</vt:lpstr>
      <vt:lpstr>Role of Oxygen in Aerobic Cellular Respiration</vt:lpstr>
      <vt:lpstr>PowerPoint Presentation</vt:lpstr>
      <vt:lpstr>Anaerobic Cellular Respiration Uses a Different Final Electron Acceptor</vt:lpstr>
      <vt:lpstr>Anaerobic Respiration</vt:lpstr>
      <vt:lpstr>Fermentation</vt:lpstr>
      <vt:lpstr>Fermentation</vt:lpstr>
      <vt:lpstr>Lactate Fermentation</vt:lpstr>
      <vt:lpstr>Ethanol Fermentation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Cellular Respiration Releases Energy from Organic Compounds</dc:title>
  <dc:creator>Standring, Daniel</dc:creator>
  <cp:lastModifiedBy>Daniel Standring</cp:lastModifiedBy>
  <cp:revision>22</cp:revision>
  <dcterms:created xsi:type="dcterms:W3CDTF">2007-10-24T02:43:08Z</dcterms:created>
  <dcterms:modified xsi:type="dcterms:W3CDTF">2014-02-10T18:35:42Z</dcterms:modified>
</cp:coreProperties>
</file>