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B294E-ED82-4EB3-A892-8378F8947279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D49BC-840A-4034-9B91-24553660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2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91382-88B0-458E-BA3E-4B935C254DCD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92DAB-AE65-4BE8-AD6A-9E89A9B4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5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18C7D29-99F4-4068-87D4-1737DED7BD3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4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2BB1A32C-3FE9-41E8-85CC-C4500FBB602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7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C70E2D52-8338-486E-A003-223CA2A4885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0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185EC23C-58C9-41C0-A569-D6C9A20785F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21FA5E5C-D491-4E55-BBA3-6702DAE2FC1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5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FFE4DE47-02AB-442C-B865-9ECCB0F0AD08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76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EB48EA90-AC91-45AA-A077-671397EAFF6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3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40319BC-6BC7-46BB-92C1-FAAFD4732823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1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3E79-4AD1-4EFF-B024-52AF2123EE34}" type="datetime1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580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3E79-4AD1-4EFF-B024-52AF2123EE34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2741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3E79-4AD1-4EFF-B024-52AF2123EE34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48523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3E79-4AD1-4EFF-B024-52AF2123EE34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2369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3E79-4AD1-4EFF-B024-52AF2123EE34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6895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3E79-4AD1-4EFF-B024-52AF2123EE34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7187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0726-46AB-4FEB-A8F3-3094F027DCAD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5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7BA5-2601-4AA6-8D84-EAE019891FD2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1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E176-D617-4949-BA64-30929D17CF50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3046-5452-49B2-94DC-1EF7FFE51ACC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49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2605-A1E4-46BE-8856-26CDC1A9250B}" type="datetime1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7A57-E7B4-4CA1-9235-8B38E41F0FFC}" type="datetime1">
              <a:rPr lang="en-US" smtClean="0"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1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1E5-0575-49B1-A904-1EE1BC45D99E}" type="datetime1">
              <a:rPr lang="en-US" smtClean="0"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25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F6DE-B729-426C-A546-6F1A100F08BE}" type="datetime1">
              <a:rPr lang="en-US" smtClean="0"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D2E8-3D19-4103-B144-2C241550EA65}" type="datetime1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11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7F33-8BA8-44DE-ACA5-BAD748F6594B}" type="datetime1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1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DE3E79-4AD1-4EFF-B024-52AF2123EE34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Mr. Standring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04B5ED-E2E6-4F8B-88F1-84342FC9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608084"/>
            <a:ext cx="6815669" cy="1515533"/>
          </a:xfrm>
        </p:spPr>
        <p:txBody>
          <a:bodyPr/>
          <a:lstStyle/>
          <a:p>
            <a:r>
              <a:rPr lang="en-US" dirty="0" smtClean="0"/>
              <a:t>5 Common Types of Chemical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469710"/>
            <a:ext cx="6815669" cy="205426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Formation (Synthesis)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Decomposition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Hydrocarbon Combustion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Single Replacement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Double Replacement Reaction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Mr. Standring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40750" y="5012263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0D5613"/>
                </a:solidFill>
              </a:rPr>
              <a:t> See pages </a:t>
            </a:r>
            <a:r>
              <a:rPr lang="en-US" sz="1400" dirty="0" smtClean="0">
                <a:solidFill>
                  <a:srgbClr val="0D5613"/>
                </a:solidFill>
              </a:rPr>
              <a:t>91-106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1" y="-1"/>
            <a:ext cx="8635999" cy="1676401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Types of Chemical Reactions:</a:t>
            </a:r>
            <a:br>
              <a:rPr lang="en-GB" sz="3600" dirty="0"/>
            </a:br>
            <a:r>
              <a:rPr lang="en-GB" sz="3600" b="1" dirty="0"/>
              <a:t>Neutralization (Acid-Base Reactions</a:t>
            </a:r>
            <a:r>
              <a:rPr lang="en-GB" sz="3600" b="1" dirty="0" smtClean="0"/>
              <a:t>)</a:t>
            </a:r>
            <a:br>
              <a:rPr lang="en-GB" sz="3600" b="1" dirty="0" smtClean="0"/>
            </a:br>
            <a:r>
              <a:rPr lang="en-GB" sz="3600" b="1" u="sng" dirty="0" smtClean="0"/>
              <a:t>A special type of </a:t>
            </a:r>
            <a:r>
              <a:rPr lang="en-GB" sz="3600" b="1" u="sng" dirty="0"/>
              <a:t>D</a:t>
            </a:r>
            <a:r>
              <a:rPr lang="en-GB" sz="3600" b="1" u="sng" dirty="0" smtClean="0"/>
              <a:t>ouble Replacement</a:t>
            </a:r>
            <a:endParaRPr lang="en-US" sz="3600" b="1" u="sng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776614" y="2489200"/>
            <a:ext cx="10611632" cy="353774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Neutralization reactions occur when an acid (most compounds starting with H) and a base (most compounds ending in OH, or beginning with NH</a:t>
            </a:r>
            <a:r>
              <a:rPr lang="en-US" sz="3200" baseline="-25000" dirty="0"/>
              <a:t>4</a:t>
            </a:r>
            <a:r>
              <a:rPr lang="en-US" sz="3200" dirty="0"/>
              <a:t>) react to form a salt and water.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Acid + base </a:t>
            </a:r>
            <a:r>
              <a:rPr lang="en-US" sz="2800" dirty="0">
                <a:sym typeface="Symbol" panose="05050102010706020507" pitchFamily="18" charset="2"/>
              </a:rPr>
              <a:t> salt + water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HX + MOH </a:t>
            </a:r>
            <a:r>
              <a:rPr lang="en-US" sz="2800" dirty="0">
                <a:sym typeface="Symbol" panose="05050102010706020507" pitchFamily="18" charset="2"/>
              </a:rPr>
              <a:t> MX + H</a:t>
            </a:r>
            <a:r>
              <a:rPr lang="en-US" sz="2800" baseline="-25000" dirty="0"/>
              <a:t>2</a:t>
            </a:r>
            <a:r>
              <a:rPr lang="en-US" sz="2800" dirty="0">
                <a:sym typeface="Symbol" panose="05050102010706020507" pitchFamily="18" charset="2"/>
              </a:rPr>
              <a:t>O where X and M are elements</a:t>
            </a:r>
          </a:p>
          <a:p>
            <a:pPr lvl="1" eaLnBrk="1" hangingPunct="1">
              <a:lnSpc>
                <a:spcPct val="90000"/>
              </a:lnSpc>
            </a:pPr>
            <a:endParaRPr lang="en-US" sz="1000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382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6" cy="621200"/>
          </a:xfrm>
        </p:spPr>
        <p:txBody>
          <a:bodyPr/>
          <a:lstStyle/>
          <a:p>
            <a:pPr eaLnBrk="1" hangingPunct="1"/>
            <a:r>
              <a:rPr lang="en-GB" sz="3200" b="1" dirty="0"/>
              <a:t>Neutralization (Examples)</a:t>
            </a:r>
            <a:endParaRPr lang="en-US" sz="3200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94359" y="941073"/>
            <a:ext cx="10641903" cy="485847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sym typeface="Symbol" panose="05050102010706020507" pitchFamily="18" charset="2"/>
              </a:rPr>
              <a:t>Sulfuric acid is used to neutralize calcium hydroxide: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Times" panose="02020603050405020304" pitchFamily="18" charset="0"/>
              </a:rPr>
              <a:t>H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latin typeface="Times" panose="02020603050405020304" pitchFamily="18" charset="0"/>
              </a:rPr>
              <a:t>SO</a:t>
            </a:r>
            <a:r>
              <a:rPr lang="en-US" sz="3600" baseline="-25000" dirty="0">
                <a:latin typeface="Times" panose="02020603050405020304" pitchFamily="18" charset="0"/>
              </a:rPr>
              <a:t>4</a:t>
            </a:r>
            <a:r>
              <a:rPr lang="en-US" sz="3600" dirty="0">
                <a:latin typeface="Times" panose="02020603050405020304" pitchFamily="18" charset="0"/>
              </a:rPr>
              <a:t> + </a:t>
            </a:r>
            <a:r>
              <a:rPr lang="en-US" sz="3600" dirty="0" err="1">
                <a:latin typeface="Times" panose="02020603050405020304" pitchFamily="18" charset="0"/>
              </a:rPr>
              <a:t>Ca</a:t>
            </a:r>
            <a:r>
              <a:rPr lang="en-US" sz="3600" dirty="0">
                <a:latin typeface="Times" panose="02020603050405020304" pitchFamily="18" charset="0"/>
              </a:rPr>
              <a:t>(OH) 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sym typeface="Symbol" panose="05050102010706020507" pitchFamily="18" charset="2"/>
              </a:rPr>
              <a:t>  </a:t>
            </a:r>
            <a:r>
              <a:rPr lang="en-US" sz="3600" dirty="0">
                <a:latin typeface="Times" panose="02020603050405020304" pitchFamily="18" charset="0"/>
              </a:rPr>
              <a:t>CaSO</a:t>
            </a:r>
            <a:r>
              <a:rPr lang="en-US" sz="3600" baseline="-25000" dirty="0">
                <a:latin typeface="Times" panose="02020603050405020304" pitchFamily="18" charset="0"/>
              </a:rPr>
              <a:t>4</a:t>
            </a:r>
            <a:r>
              <a:rPr lang="en-US" sz="3600" dirty="0">
                <a:latin typeface="Times" panose="02020603050405020304" pitchFamily="18" charset="0"/>
              </a:rPr>
              <a:t> + 2H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latin typeface="Times" panose="02020603050405020304" pitchFamily="18" charset="0"/>
              </a:rPr>
              <a:t>O</a:t>
            </a:r>
          </a:p>
          <a:p>
            <a:pPr eaLnBrk="1" hangingPunct="1">
              <a:lnSpc>
                <a:spcPct val="90000"/>
              </a:lnSpc>
            </a:pPr>
            <a:endParaRPr lang="en-US" sz="36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sz="36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sz="36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ym typeface="Symbol" panose="05050102010706020507" pitchFamily="18" charset="2"/>
              </a:rPr>
              <a:t>Phosphoric acid helps to neutralize the compounds that cause rust, such as iron(II) hydroxide.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Times" panose="02020603050405020304" pitchFamily="18" charset="0"/>
              </a:rPr>
              <a:t>H</a:t>
            </a:r>
            <a:r>
              <a:rPr lang="en-US" sz="3600" baseline="-25000" dirty="0">
                <a:latin typeface="Times" panose="02020603050405020304" pitchFamily="18" charset="0"/>
              </a:rPr>
              <a:t>3</a:t>
            </a:r>
            <a:r>
              <a:rPr lang="en-US" sz="3600" dirty="0">
                <a:latin typeface="Times" panose="02020603050405020304" pitchFamily="18" charset="0"/>
              </a:rPr>
              <a:t>PO</a:t>
            </a:r>
            <a:r>
              <a:rPr lang="en-US" sz="3600" baseline="-25000" dirty="0">
                <a:latin typeface="Times" panose="02020603050405020304" pitchFamily="18" charset="0"/>
              </a:rPr>
              <a:t>4</a:t>
            </a:r>
            <a:r>
              <a:rPr lang="en-US" sz="3600" dirty="0">
                <a:latin typeface="Times" panose="02020603050405020304" pitchFamily="18" charset="0"/>
              </a:rPr>
              <a:t> + 3Fe(OH)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sym typeface="Symbol" panose="05050102010706020507" pitchFamily="18" charset="2"/>
              </a:rPr>
              <a:t>  </a:t>
            </a:r>
            <a:r>
              <a:rPr lang="en-US" sz="3600" dirty="0">
                <a:latin typeface="Times" panose="02020603050405020304" pitchFamily="18" charset="0"/>
              </a:rPr>
              <a:t>Fe</a:t>
            </a:r>
            <a:r>
              <a:rPr lang="en-US" sz="3600" baseline="-25000" dirty="0">
                <a:latin typeface="Times" panose="02020603050405020304" pitchFamily="18" charset="0"/>
              </a:rPr>
              <a:t>3</a:t>
            </a:r>
            <a:r>
              <a:rPr lang="en-US" sz="3600" dirty="0">
                <a:latin typeface="Times" panose="02020603050405020304" pitchFamily="18" charset="0"/>
              </a:rPr>
              <a:t>(PO</a:t>
            </a:r>
            <a:r>
              <a:rPr lang="en-US" sz="3600" baseline="-25000" dirty="0">
                <a:latin typeface="Times" panose="02020603050405020304" pitchFamily="18" charset="0"/>
              </a:rPr>
              <a:t>4</a:t>
            </a:r>
            <a:r>
              <a:rPr lang="en-US" sz="3600" dirty="0">
                <a:latin typeface="Times" panose="02020603050405020304" pitchFamily="18" charset="0"/>
              </a:rPr>
              <a:t>)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latin typeface="Times" panose="02020603050405020304" pitchFamily="18" charset="0"/>
              </a:rPr>
              <a:t> + 6H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latin typeface="Times" panose="02020603050405020304" pitchFamily="18" charset="0"/>
              </a:rPr>
              <a:t>O</a:t>
            </a:r>
            <a:endParaRPr lang="en-US" sz="3600" dirty="0">
              <a:sym typeface="Symbol" panose="05050102010706020507" pitchFamily="18" charset="2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2547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1" y="0"/>
            <a:ext cx="7315200" cy="110229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dirty="0"/>
              <a:t>Types of Chemical Reactions:</a:t>
            </a:r>
            <a:br>
              <a:rPr lang="en-GB" sz="3200" dirty="0"/>
            </a:br>
            <a:r>
              <a:rPr lang="en-GB" sz="3200" b="1" dirty="0"/>
              <a:t>Combustion</a:t>
            </a:r>
            <a:endParaRPr lang="en-US" sz="3200" b="1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02290"/>
            <a:ext cx="11328399" cy="537471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Combustion reactions occur when a compound or element react with oxygen to release energy and produce an oxide.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Also sometimes referred to as hydrocarbon combustion.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C</a:t>
            </a:r>
            <a:r>
              <a:rPr lang="en-US" sz="3200" baseline="-25000" dirty="0"/>
              <a:t>X</a:t>
            </a:r>
            <a:r>
              <a:rPr lang="en-US" sz="3200" dirty="0"/>
              <a:t>H</a:t>
            </a:r>
            <a:r>
              <a:rPr lang="en-US" sz="3200" baseline="-25000" dirty="0"/>
              <a:t>Y</a:t>
            </a:r>
            <a:r>
              <a:rPr lang="en-US" sz="3200" dirty="0"/>
              <a:t> + </a:t>
            </a:r>
            <a:r>
              <a:rPr lang="en-US" sz="3200" dirty="0">
                <a:sym typeface="Symbol" panose="05050102010706020507" pitchFamily="18" charset="2"/>
              </a:rPr>
              <a:t>O</a:t>
            </a:r>
            <a:r>
              <a:rPr lang="en-US" sz="3200" baseline="-25000" dirty="0"/>
              <a:t>2</a:t>
            </a:r>
            <a:r>
              <a:rPr lang="en-US" sz="3200" dirty="0"/>
              <a:t> </a:t>
            </a:r>
            <a:r>
              <a:rPr lang="en-US" sz="3200" dirty="0">
                <a:sym typeface="Symbol" panose="05050102010706020507" pitchFamily="18" charset="2"/>
              </a:rPr>
              <a:t> CO</a:t>
            </a:r>
            <a:r>
              <a:rPr lang="en-US" sz="3200" baseline="-25000" dirty="0"/>
              <a:t>2</a:t>
            </a:r>
            <a:r>
              <a:rPr lang="en-US" sz="3200" dirty="0">
                <a:sym typeface="Symbol" panose="05050102010706020507" pitchFamily="18" charset="2"/>
              </a:rPr>
              <a:t> + H</a:t>
            </a:r>
            <a:r>
              <a:rPr lang="en-US" sz="3200" baseline="-25000" dirty="0"/>
              <a:t>2</a:t>
            </a:r>
            <a:r>
              <a:rPr lang="en-US" sz="3200" dirty="0">
                <a:sym typeface="Symbol" panose="05050102010706020507" pitchFamily="18" charset="2"/>
              </a:rPr>
              <a:t>O where X and Y represent integers</a:t>
            </a:r>
          </a:p>
          <a:p>
            <a:pPr lvl="1" eaLnBrk="1" hangingPunct="1">
              <a:lnSpc>
                <a:spcPct val="90000"/>
              </a:lnSpc>
            </a:pPr>
            <a:endParaRPr lang="en-US" sz="3200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sym typeface="Symbol" panose="05050102010706020507" pitchFamily="18" charset="2"/>
              </a:rPr>
              <a:t>Natural gas (methane) is burned in furnaces to </a:t>
            </a:r>
            <a:br>
              <a:rPr lang="en-US" sz="3200" dirty="0">
                <a:sym typeface="Symbol" panose="05050102010706020507" pitchFamily="18" charset="2"/>
              </a:rPr>
            </a:br>
            <a:r>
              <a:rPr lang="en-US" sz="3200" dirty="0">
                <a:sym typeface="Symbol" panose="05050102010706020507" pitchFamily="18" charset="2"/>
              </a:rPr>
              <a:t>heat homes.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Times" panose="02020603050405020304" pitchFamily="18" charset="0"/>
              </a:rPr>
              <a:t>CH</a:t>
            </a:r>
            <a:r>
              <a:rPr lang="en-US" sz="3200" baseline="-25000" dirty="0">
                <a:latin typeface="Times" panose="02020603050405020304" pitchFamily="18" charset="0"/>
              </a:rPr>
              <a:t>4</a:t>
            </a:r>
            <a:r>
              <a:rPr lang="en-US" sz="3200" dirty="0">
                <a:latin typeface="Times" panose="02020603050405020304" pitchFamily="18" charset="0"/>
              </a:rPr>
              <a:t> + O</a:t>
            </a:r>
            <a:r>
              <a:rPr lang="en-US" sz="3200" baseline="-25000" dirty="0">
                <a:latin typeface="Times" panose="02020603050405020304" pitchFamily="18" charset="0"/>
              </a:rPr>
              <a:t>2</a:t>
            </a:r>
            <a:r>
              <a:rPr lang="en-US" sz="3200" dirty="0">
                <a:latin typeface="Times" panose="02020603050405020304" pitchFamily="18" charset="0"/>
              </a:rPr>
              <a:t> </a:t>
            </a:r>
            <a:r>
              <a:rPr lang="en-US" sz="3200" dirty="0">
                <a:sym typeface="Symbol" panose="05050102010706020507" pitchFamily="18" charset="2"/>
              </a:rPr>
              <a:t> </a:t>
            </a:r>
            <a:r>
              <a:rPr lang="en-US" sz="3200" dirty="0">
                <a:latin typeface="Times" panose="02020603050405020304" pitchFamily="18" charset="0"/>
              </a:rPr>
              <a:t>CO</a:t>
            </a:r>
            <a:r>
              <a:rPr lang="en-US" sz="3200" baseline="-25000" dirty="0">
                <a:latin typeface="Times" panose="02020603050405020304" pitchFamily="18" charset="0"/>
              </a:rPr>
              <a:t>2</a:t>
            </a:r>
            <a:r>
              <a:rPr lang="en-US" sz="3200" dirty="0">
                <a:latin typeface="Times" panose="02020603050405020304" pitchFamily="18" charset="0"/>
              </a:rPr>
              <a:t> + 2H</a:t>
            </a:r>
            <a:r>
              <a:rPr lang="en-US" sz="3200" baseline="-25000" dirty="0">
                <a:latin typeface="Times" panose="02020603050405020304" pitchFamily="18" charset="0"/>
              </a:rPr>
              <a:t>2</a:t>
            </a:r>
            <a:r>
              <a:rPr lang="en-US" sz="3200" dirty="0">
                <a:latin typeface="Times" panose="02020603050405020304" pitchFamily="18" charset="0"/>
              </a:rPr>
              <a:t>O</a:t>
            </a:r>
            <a:endParaRPr lang="en-US" sz="3200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z="1000" dirty="0">
              <a:sym typeface="Symbol" panose="05050102010706020507" pitchFamily="18" charset="2"/>
            </a:endParaRP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979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82668" y="15223"/>
            <a:ext cx="9601196" cy="586318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/>
              <a:t>Combustion (Examples)</a:t>
            </a:r>
            <a:endParaRPr lang="en-US" sz="3600" b="1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94151" y="601541"/>
            <a:ext cx="7790143" cy="564685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sym typeface="Symbol" panose="05050102010706020507" pitchFamily="18" charset="2"/>
              </a:rPr>
              <a:t>Carbohydrates like glucose combine with oxygen </a:t>
            </a:r>
            <a:r>
              <a:rPr lang="en-US" sz="3600" dirty="0" smtClean="0">
                <a:sym typeface="Symbol" panose="05050102010706020507" pitchFamily="18" charset="2"/>
              </a:rPr>
              <a:t>in our </a:t>
            </a:r>
            <a:r>
              <a:rPr lang="en-US" sz="3600" dirty="0">
                <a:sym typeface="Symbol" panose="05050102010706020507" pitchFamily="18" charset="2"/>
              </a:rPr>
              <a:t>body to release energy.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Times" panose="02020603050405020304" pitchFamily="18" charset="0"/>
              </a:rPr>
              <a:t>C</a:t>
            </a:r>
            <a:r>
              <a:rPr lang="en-US" sz="3600" baseline="-25000" dirty="0">
                <a:latin typeface="Times" panose="02020603050405020304" pitchFamily="18" charset="0"/>
              </a:rPr>
              <a:t>6</a:t>
            </a:r>
            <a:r>
              <a:rPr lang="en-US" sz="3600" dirty="0">
                <a:latin typeface="Times" panose="02020603050405020304" pitchFamily="18" charset="0"/>
              </a:rPr>
              <a:t>H</a:t>
            </a:r>
            <a:r>
              <a:rPr lang="en-US" sz="3600" baseline="-25000" dirty="0">
                <a:latin typeface="Times" panose="02020603050405020304" pitchFamily="18" charset="0"/>
              </a:rPr>
              <a:t>12</a:t>
            </a:r>
            <a:r>
              <a:rPr lang="en-US" sz="3600" dirty="0">
                <a:latin typeface="Times" panose="02020603050405020304" pitchFamily="18" charset="0"/>
              </a:rPr>
              <a:t>O</a:t>
            </a:r>
            <a:r>
              <a:rPr lang="en-US" sz="3600" baseline="-25000" dirty="0">
                <a:latin typeface="Times" panose="02020603050405020304" pitchFamily="18" charset="0"/>
              </a:rPr>
              <a:t>6</a:t>
            </a:r>
            <a:r>
              <a:rPr lang="en-US" sz="3600" dirty="0">
                <a:latin typeface="Times" panose="02020603050405020304" pitchFamily="18" charset="0"/>
              </a:rPr>
              <a:t> + 6O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latin typeface="Times" panose="02020603050405020304" pitchFamily="18" charset="0"/>
              </a:rPr>
              <a:t> </a:t>
            </a:r>
            <a:r>
              <a:rPr lang="en-US" sz="3600" dirty="0">
                <a:sym typeface="Symbol" panose="05050102010706020507" pitchFamily="18" charset="2"/>
              </a:rPr>
              <a:t> </a:t>
            </a:r>
            <a:r>
              <a:rPr lang="en-US" sz="3600" dirty="0">
                <a:latin typeface="Times" panose="02020603050405020304" pitchFamily="18" charset="0"/>
              </a:rPr>
              <a:t>6CO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latin typeface="Times" panose="02020603050405020304" pitchFamily="18" charset="0"/>
              </a:rPr>
              <a:t> + 6H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latin typeface="Times" panose="02020603050405020304" pitchFamily="18" charset="0"/>
              </a:rPr>
              <a:t>O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600" dirty="0">
              <a:latin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ym typeface="Symbol" panose="05050102010706020507" pitchFamily="18" charset="2"/>
              </a:rPr>
              <a:t>An acetylene torch is used to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sz="3600" dirty="0">
                <a:sym typeface="Symbol" panose="05050102010706020507" pitchFamily="18" charset="2"/>
              </a:rPr>
              <a:t>	weld metals together.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Times" panose="02020603050405020304" pitchFamily="18" charset="0"/>
              </a:rPr>
              <a:t>2C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latin typeface="Times" panose="02020603050405020304" pitchFamily="18" charset="0"/>
              </a:rPr>
              <a:t>H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latin typeface="Times" panose="02020603050405020304" pitchFamily="18" charset="0"/>
              </a:rPr>
              <a:t> + 5O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latin typeface="Times" panose="02020603050405020304" pitchFamily="18" charset="0"/>
              </a:rPr>
              <a:t> </a:t>
            </a:r>
            <a:r>
              <a:rPr lang="en-US" sz="3600" dirty="0">
                <a:sym typeface="Symbol" panose="05050102010706020507" pitchFamily="18" charset="2"/>
              </a:rPr>
              <a:t> </a:t>
            </a:r>
            <a:r>
              <a:rPr lang="en-US" sz="3600" dirty="0">
                <a:latin typeface="Times" panose="02020603050405020304" pitchFamily="18" charset="0"/>
              </a:rPr>
              <a:t>4CO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latin typeface="Times" panose="02020603050405020304" pitchFamily="18" charset="0"/>
              </a:rPr>
              <a:t> + 2H</a:t>
            </a:r>
            <a:r>
              <a:rPr lang="en-US" sz="3600" baseline="-25000" dirty="0">
                <a:latin typeface="Times" panose="02020603050405020304" pitchFamily="18" charset="0"/>
              </a:rPr>
              <a:t>2</a:t>
            </a:r>
            <a:r>
              <a:rPr lang="en-US" sz="3600" dirty="0">
                <a:latin typeface="Times" panose="02020603050405020304" pitchFamily="18" charset="0"/>
              </a:rPr>
              <a:t>O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/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854916"/>
            <a:ext cx="2816225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8484295" y="5091533"/>
            <a:ext cx="2751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800" dirty="0">
                <a:solidFill>
                  <a:srgbClr val="0D5613"/>
                </a:solidFill>
              </a:rPr>
              <a:t> Acetylene torch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820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/>
          </a:p>
        </p:txBody>
      </p:sp>
      <p:pic>
        <p:nvPicPr>
          <p:cNvPr id="25606" name="Picture 11" descr="summa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5" y="549057"/>
            <a:ext cx="11058036" cy="587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8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87682"/>
            <a:ext cx="8621038" cy="1230682"/>
          </a:xfrm>
        </p:spPr>
        <p:txBody>
          <a:bodyPr/>
          <a:lstStyle/>
          <a:p>
            <a:pPr eaLnBrk="1" hangingPunct="1"/>
            <a:r>
              <a:rPr lang="en-GB" sz="3200" dirty="0" smtClean="0"/>
              <a:t>Types </a:t>
            </a:r>
            <a:r>
              <a:rPr lang="en-GB" sz="3200" dirty="0"/>
              <a:t>of Chemical Reactions:</a:t>
            </a:r>
            <a:br>
              <a:rPr lang="en-GB" sz="3200" dirty="0"/>
            </a:br>
            <a:r>
              <a:rPr lang="en-GB" sz="3200" b="1" dirty="0" smtClean="0"/>
              <a:t>Formation</a:t>
            </a:r>
            <a:endParaRPr lang="en-US" sz="3200" b="1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1524000" y="1027134"/>
            <a:ext cx="8991600" cy="55260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Synthesis reactions are also known as formation reactions.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</a:t>
            </a:r>
            <a:r>
              <a:rPr lang="en-US" sz="2400" dirty="0"/>
              <a:t>wo or more reactants (usually elements) join to form a compound.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 + B </a:t>
            </a:r>
            <a:r>
              <a:rPr lang="en-US" sz="2400" dirty="0">
                <a:sym typeface="Symbol" panose="05050102010706020507" pitchFamily="18" charset="2"/>
              </a:rPr>
              <a:t> AB where A and B represent elements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ym typeface="Symbol" panose="05050102010706020507" pitchFamily="18" charset="2"/>
              </a:rPr>
              <a:t>The elements may form ionic compounds, like the following: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ym typeface="Symbol" panose="05050102010706020507" pitchFamily="18" charset="2"/>
              </a:rPr>
              <a:t>Sodium metal and chlorine gas combine to form </a:t>
            </a:r>
            <a:r>
              <a:rPr lang="en-US" sz="2400" dirty="0" smtClean="0">
                <a:sym typeface="Symbol" panose="05050102010706020507" pitchFamily="18" charset="2"/>
              </a:rPr>
              <a:t>sodium </a:t>
            </a:r>
            <a:r>
              <a:rPr lang="en-US" sz="2400" dirty="0">
                <a:sym typeface="Symbol" panose="05050102010706020507" pitchFamily="18" charset="2"/>
              </a:rPr>
              <a:t>chloride.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" panose="02020603050405020304" pitchFamily="18" charset="0"/>
              </a:rPr>
              <a:t>2Na + Cl</a:t>
            </a:r>
            <a:r>
              <a:rPr lang="en-US" baseline="-25000" dirty="0">
                <a:latin typeface="Times" panose="02020603050405020304" pitchFamily="18" charset="0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 </a:t>
            </a:r>
            <a:r>
              <a:rPr lang="en-US" dirty="0">
                <a:latin typeface="Times" panose="02020603050405020304" pitchFamily="18" charset="0"/>
              </a:rPr>
              <a:t>2NaCl</a:t>
            </a:r>
            <a:endParaRPr lang="en-US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000" dirty="0">
              <a:sym typeface="Symbol" panose="05050102010706020507" pitchFamily="18" charset="2"/>
            </a:endParaRPr>
          </a:p>
        </p:txBody>
      </p:sp>
      <p:sp>
        <p:nvSpPr>
          <p:cNvPr id="1331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/>
          </a:p>
        </p:txBody>
      </p:sp>
      <p:pic>
        <p:nvPicPr>
          <p:cNvPr id="1331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8560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8732838" y="5007740"/>
            <a:ext cx="25448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D5613"/>
                </a:solidFill>
              </a:rPr>
              <a:t>Sodium added to chlorine gas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92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6" cy="720245"/>
          </a:xfrm>
        </p:spPr>
        <p:txBody>
          <a:bodyPr/>
          <a:lstStyle/>
          <a:p>
            <a:pPr eaLnBrk="1" hangingPunct="1"/>
            <a:r>
              <a:rPr lang="en-GB" sz="3200" dirty="0"/>
              <a:t>Synthesis (Examples)</a:t>
            </a:r>
            <a:endParaRPr lang="en-US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16278" y="1211022"/>
            <a:ext cx="10559441" cy="4267201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sym typeface="Symbol" panose="05050102010706020507" pitchFamily="18" charset="2"/>
              </a:rPr>
              <a:t>Magnesium metal reacts with oxygen gas to </a:t>
            </a:r>
            <a:r>
              <a:rPr lang="en-US" sz="3200" dirty="0" smtClean="0">
                <a:sym typeface="Symbol" panose="05050102010706020507" pitchFamily="18" charset="2"/>
              </a:rPr>
              <a:t>form </a:t>
            </a:r>
            <a:r>
              <a:rPr lang="en-US" sz="3200" dirty="0">
                <a:sym typeface="Symbol" panose="05050102010706020507" pitchFamily="18" charset="2"/>
              </a:rPr>
              <a:t>magnesium oxide.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imes" panose="02020603050405020304" pitchFamily="18" charset="0"/>
              </a:rPr>
              <a:t>2Mg + O</a:t>
            </a:r>
            <a:r>
              <a:rPr lang="en-US" sz="3200" baseline="-25000" dirty="0">
                <a:latin typeface="Times" panose="02020603050405020304" pitchFamily="18" charset="0"/>
              </a:rPr>
              <a:t>2</a:t>
            </a:r>
            <a:r>
              <a:rPr lang="en-US" sz="3200" dirty="0">
                <a:latin typeface="Times" panose="02020603050405020304" pitchFamily="18" charset="0"/>
              </a:rPr>
              <a:t> </a:t>
            </a:r>
            <a:r>
              <a:rPr lang="en-US" sz="3200" dirty="0">
                <a:sym typeface="Symbol" panose="05050102010706020507" pitchFamily="18" charset="2"/>
              </a:rPr>
              <a:t> </a:t>
            </a:r>
            <a:r>
              <a:rPr lang="en-US" sz="3200" dirty="0">
                <a:latin typeface="Times" panose="02020603050405020304" pitchFamily="18" charset="0"/>
              </a:rPr>
              <a:t>2MgO</a:t>
            </a:r>
            <a:endParaRPr lang="en-US" sz="32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ym typeface="Symbol" panose="05050102010706020507" pitchFamily="18" charset="2"/>
              </a:rPr>
              <a:t>Or the elements may form covalent compounds, like the following: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ym typeface="Symbol" panose="05050102010706020507" pitchFamily="18" charset="2"/>
              </a:rPr>
              <a:t>Nitrogen gas and oxygen gas join to form </a:t>
            </a:r>
            <a:r>
              <a:rPr lang="en-US" sz="3200" dirty="0" err="1">
                <a:sym typeface="Symbol" panose="05050102010706020507" pitchFamily="18" charset="2"/>
              </a:rPr>
              <a:t>dinitrogen</a:t>
            </a:r>
            <a:r>
              <a:rPr lang="en-US" sz="3200" dirty="0">
                <a:sym typeface="Symbol" panose="05050102010706020507" pitchFamily="18" charset="2"/>
              </a:rPr>
              <a:t> monoxide.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imes" panose="02020603050405020304" pitchFamily="18" charset="0"/>
              </a:rPr>
              <a:t>2N</a:t>
            </a:r>
            <a:r>
              <a:rPr lang="en-US" sz="3200" baseline="-25000" dirty="0">
                <a:latin typeface="Times" panose="02020603050405020304" pitchFamily="18" charset="0"/>
              </a:rPr>
              <a:t>2</a:t>
            </a:r>
            <a:r>
              <a:rPr lang="en-US" sz="3200" dirty="0">
                <a:latin typeface="Times" panose="02020603050405020304" pitchFamily="18" charset="0"/>
              </a:rPr>
              <a:t> + O</a:t>
            </a:r>
            <a:r>
              <a:rPr lang="en-US" sz="3200" baseline="-25000" dirty="0">
                <a:latin typeface="Times" panose="02020603050405020304" pitchFamily="18" charset="0"/>
              </a:rPr>
              <a:t>2</a:t>
            </a:r>
            <a:r>
              <a:rPr lang="en-US" sz="3200" dirty="0">
                <a:sym typeface="Symbol" panose="05050102010706020507" pitchFamily="18" charset="2"/>
              </a:rPr>
              <a:t>  </a:t>
            </a:r>
            <a:r>
              <a:rPr lang="en-US" sz="3200" dirty="0">
                <a:latin typeface="Times" panose="02020603050405020304" pitchFamily="18" charset="0"/>
              </a:rPr>
              <a:t>2N</a:t>
            </a:r>
            <a:r>
              <a:rPr lang="en-US" sz="3200" baseline="-25000" dirty="0">
                <a:latin typeface="Times" panose="02020603050405020304" pitchFamily="18" charset="0"/>
              </a:rPr>
              <a:t>2</a:t>
            </a:r>
            <a:r>
              <a:rPr lang="en-US" sz="3200" dirty="0">
                <a:latin typeface="Times" panose="02020603050405020304" pitchFamily="18" charset="0"/>
              </a:rPr>
              <a:t>O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980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8508304" cy="1066800"/>
          </a:xfrm>
        </p:spPr>
        <p:txBody>
          <a:bodyPr/>
          <a:lstStyle/>
          <a:p>
            <a:pPr eaLnBrk="1" hangingPunct="1"/>
            <a:r>
              <a:rPr lang="en-GB" sz="3200" dirty="0"/>
              <a:t>Types of Chemical Reactions:</a:t>
            </a:r>
            <a:br>
              <a:rPr lang="en-GB" sz="3200" dirty="0"/>
            </a:br>
            <a:r>
              <a:rPr lang="en-GB" sz="3200" b="1" dirty="0"/>
              <a:t>Decomposition</a:t>
            </a:r>
            <a:endParaRPr lang="en-US" sz="32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64503" y="1340284"/>
            <a:ext cx="10471759" cy="551771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Decomposition reactions are the opposite of synthesis reactions.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 compound breaks down into two or more products (often elements).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ym typeface="Symbol" panose="05050102010706020507" pitchFamily="18" charset="2"/>
              </a:rPr>
              <a:t>AB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dirty="0"/>
              <a:t>A + B </a:t>
            </a:r>
            <a:r>
              <a:rPr lang="en-US" sz="2400" dirty="0">
                <a:sym typeface="Symbol" panose="05050102010706020507" pitchFamily="18" charset="2"/>
              </a:rPr>
              <a:t>where A and B represent elements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Ionic compounds may decompose to produce elements, like the following: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ym typeface="Symbol" panose="05050102010706020507" pitchFamily="18" charset="2"/>
              </a:rPr>
              <a:t>Table salt, sodium chloride, can be broken down into sodium metal and chlorine gas by melting salt at 800ºC and running electricity through 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panose="02020603050405020304" pitchFamily="18" charset="0"/>
              </a:rPr>
              <a:t>2NaCl</a:t>
            </a:r>
            <a:r>
              <a:rPr lang="en-US" sz="2400" dirty="0">
                <a:sym typeface="Symbol" panose="05050102010706020507" pitchFamily="18" charset="2"/>
              </a:rPr>
              <a:t>  </a:t>
            </a:r>
            <a:r>
              <a:rPr lang="en-US" sz="2400" dirty="0">
                <a:latin typeface="Times" panose="02020603050405020304" pitchFamily="18" charset="0"/>
              </a:rPr>
              <a:t>2Na + Cl</a:t>
            </a:r>
            <a:r>
              <a:rPr lang="en-US" sz="2400" baseline="-25000" dirty="0">
                <a:latin typeface="Times" panose="02020603050405020304" pitchFamily="18" charset="0"/>
              </a:rPr>
              <a:t>2</a:t>
            </a:r>
            <a:endParaRPr lang="en-US" sz="2400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z="1000" dirty="0">
              <a:sym typeface="Symbol" panose="05050102010706020507" pitchFamily="18" charset="2"/>
            </a:endParaRPr>
          </a:p>
        </p:txBody>
      </p:sp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868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95194" y="-12481"/>
            <a:ext cx="9601196" cy="621245"/>
          </a:xfrm>
        </p:spPr>
        <p:txBody>
          <a:bodyPr/>
          <a:lstStyle/>
          <a:p>
            <a:pPr eaLnBrk="1" hangingPunct="1"/>
            <a:r>
              <a:rPr lang="en-GB" sz="3200" dirty="0"/>
              <a:t>Decomposition (Examples)</a:t>
            </a:r>
            <a:endParaRPr lang="en-US" sz="32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26717" y="713984"/>
            <a:ext cx="10571967" cy="583921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sym typeface="Symbol" panose="05050102010706020507" pitchFamily="18" charset="2"/>
              </a:rPr>
              <a:t>Or covalent compounds may decompose into elements, like the following: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ym typeface="Symbol" panose="05050102010706020507" pitchFamily="18" charset="2"/>
              </a:rPr>
              <a:t>By running electricity through 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sz="3200" dirty="0">
                <a:sym typeface="Symbol" panose="05050102010706020507" pitchFamily="18" charset="2"/>
              </a:rPr>
              <a:t>	water,  the water molecules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sz="3200" dirty="0">
                <a:sym typeface="Symbol" panose="05050102010706020507" pitchFamily="18" charset="2"/>
              </a:rPr>
              <a:t>	decompose into hydrogen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sz="3200" dirty="0">
                <a:sym typeface="Symbol" panose="05050102010706020507" pitchFamily="18" charset="2"/>
              </a:rPr>
              <a:t>	and oxygen gases.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imes" panose="02020603050405020304" pitchFamily="18" charset="0"/>
              </a:rPr>
              <a:t>2H</a:t>
            </a:r>
            <a:r>
              <a:rPr lang="en-US" sz="3200" baseline="-25000" dirty="0">
                <a:latin typeface="Times" panose="02020603050405020304" pitchFamily="18" charset="0"/>
              </a:rPr>
              <a:t>2</a:t>
            </a:r>
            <a:r>
              <a:rPr lang="en-US" sz="3200" dirty="0">
                <a:latin typeface="Times" panose="02020603050405020304" pitchFamily="18" charset="0"/>
              </a:rPr>
              <a:t>O</a:t>
            </a:r>
            <a:r>
              <a:rPr lang="en-US" sz="3200" dirty="0">
                <a:sym typeface="Symbol" panose="05050102010706020507" pitchFamily="18" charset="2"/>
              </a:rPr>
              <a:t>  </a:t>
            </a:r>
            <a:r>
              <a:rPr lang="en-US" sz="3200" dirty="0">
                <a:latin typeface="Times" panose="02020603050405020304" pitchFamily="18" charset="0"/>
              </a:rPr>
              <a:t>2H</a:t>
            </a:r>
            <a:r>
              <a:rPr lang="en-US" sz="3200" baseline="-25000" dirty="0">
                <a:latin typeface="Times" panose="02020603050405020304" pitchFamily="18" charset="0"/>
              </a:rPr>
              <a:t>2</a:t>
            </a:r>
            <a:r>
              <a:rPr lang="en-US" sz="3200" dirty="0">
                <a:latin typeface="Times" panose="02020603050405020304" pitchFamily="18" charset="0"/>
              </a:rPr>
              <a:t> + O</a:t>
            </a:r>
            <a:r>
              <a:rPr lang="en-US" sz="3200" baseline="-25000" dirty="0">
                <a:latin typeface="Times" panose="02020603050405020304" pitchFamily="18" charset="0"/>
              </a:rPr>
              <a:t>2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/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50" y="1261867"/>
            <a:ext cx="4227134" cy="498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91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199" y="0"/>
            <a:ext cx="8082419" cy="1143000"/>
          </a:xfrm>
        </p:spPr>
        <p:txBody>
          <a:bodyPr/>
          <a:lstStyle/>
          <a:p>
            <a:pPr eaLnBrk="1" hangingPunct="1"/>
            <a:r>
              <a:rPr lang="en-GB" sz="3200" dirty="0"/>
              <a:t>Types of Chemical Reactions:</a:t>
            </a:r>
            <a:br>
              <a:rPr lang="en-GB" sz="3200" dirty="0"/>
            </a:br>
            <a:r>
              <a:rPr lang="en-GB" sz="3200" b="1" dirty="0"/>
              <a:t>Single Replacement</a:t>
            </a:r>
            <a:endParaRPr lang="en-US" sz="3200" b="1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801666" y="1371600"/>
            <a:ext cx="10597019" cy="449058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Single replacement reactions replace one element from a compound with a separate element added as a reactant.</a:t>
            </a:r>
          </a:p>
          <a:p>
            <a:pPr eaLnBrk="1" hangingPunct="1">
              <a:lnSpc>
                <a:spcPct val="90000"/>
              </a:lnSpc>
            </a:pPr>
            <a:endParaRPr lang="en-US" sz="3600" dirty="0"/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A compound and an element react, and the element switches places with part of the original compound.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A + BC </a:t>
            </a:r>
            <a:r>
              <a:rPr lang="en-US" sz="3200" dirty="0">
                <a:sym typeface="Symbol" panose="05050102010706020507" pitchFamily="18" charset="2"/>
              </a:rPr>
              <a:t> B + AC where A is a metal, 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A + BC </a:t>
            </a:r>
            <a:r>
              <a:rPr lang="en-US" sz="3200" dirty="0">
                <a:sym typeface="Symbol" panose="05050102010706020507" pitchFamily="18" charset="2"/>
              </a:rPr>
              <a:t> C + BA where A is a non-metal</a:t>
            </a:r>
          </a:p>
          <a:p>
            <a:pPr lvl="2" eaLnBrk="1" hangingPunct="1">
              <a:lnSpc>
                <a:spcPct val="90000"/>
              </a:lnSpc>
            </a:pPr>
            <a:endParaRPr lang="en-US" sz="1000" dirty="0">
              <a:sym typeface="Symbol" panose="05050102010706020507" pitchFamily="18" charset="2"/>
            </a:endParaRPr>
          </a:p>
        </p:txBody>
      </p:sp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04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6" cy="646252"/>
          </a:xfrm>
        </p:spPr>
        <p:txBody>
          <a:bodyPr/>
          <a:lstStyle/>
          <a:p>
            <a:pPr eaLnBrk="1" hangingPunct="1"/>
            <a:r>
              <a:rPr lang="en-GB" sz="3200" dirty="0"/>
              <a:t>Single Replacement (Examples)</a:t>
            </a:r>
            <a:endParaRPr lang="en-US" sz="32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76614" y="646252"/>
            <a:ext cx="10647123" cy="522961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sym typeface="Symbol" panose="05050102010706020507" pitchFamily="18" charset="2"/>
              </a:rPr>
              <a:t>When A is a metal: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Aluminum foil in a solution of copper(II) chloride produces solid copper and aluminum chloride.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latin typeface="Times" panose="02020603050405020304" pitchFamily="18" charset="0"/>
              </a:rPr>
              <a:t>2Al + 3CuCl</a:t>
            </a:r>
            <a:r>
              <a:rPr lang="en-US" sz="2800" baseline="-25000" dirty="0">
                <a:latin typeface="Times" panose="02020603050405020304" pitchFamily="18" charset="0"/>
              </a:rPr>
              <a:t>2</a:t>
            </a:r>
            <a:r>
              <a:rPr lang="en-US" sz="2800" dirty="0">
                <a:latin typeface="Times" panose="02020603050405020304" pitchFamily="18" charset="0"/>
              </a:rPr>
              <a:t> 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" panose="02020603050405020304" pitchFamily="18" charset="0"/>
              </a:rPr>
              <a:t> 3Cu + 2AlCl</a:t>
            </a:r>
            <a:r>
              <a:rPr lang="en-US" sz="2800" baseline="-25000" dirty="0">
                <a:latin typeface="Times" panose="02020603050405020304" pitchFamily="18" charset="0"/>
              </a:rPr>
              <a:t>3</a:t>
            </a:r>
          </a:p>
          <a:p>
            <a:pPr lvl="1" eaLnBrk="1" hangingPunct="1">
              <a:lnSpc>
                <a:spcPct val="90000"/>
              </a:lnSpc>
            </a:pPr>
            <a:endParaRPr lang="en-US" sz="2800" baseline="-25000" dirty="0">
              <a:latin typeface="Times" panose="02020603050405020304" pitchFamily="18" charset="0"/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800" dirty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z="11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ym typeface="Symbol" panose="05050102010706020507" pitchFamily="18" charset="2"/>
              </a:rPr>
              <a:t>When A is a non-metal: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sym typeface="Symbol" panose="05050102010706020507" pitchFamily="18" charset="2"/>
              </a:rPr>
              <a:t>When fluorine is bubbled through a sodium iodide solution, iodine and sodium fluoride are produced.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latin typeface="Times" panose="02020603050405020304" pitchFamily="18" charset="0"/>
              </a:rPr>
              <a:t>Fl</a:t>
            </a:r>
            <a:r>
              <a:rPr lang="en-US" sz="2800" baseline="-25000" dirty="0">
                <a:latin typeface="Times" panose="02020603050405020304" pitchFamily="18" charset="0"/>
              </a:rPr>
              <a:t>2</a:t>
            </a:r>
            <a:r>
              <a:rPr lang="en-US" sz="2800" dirty="0">
                <a:latin typeface="Times" panose="02020603050405020304" pitchFamily="18" charset="0"/>
              </a:rPr>
              <a:t> + 2NaI 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en-US" sz="2800" dirty="0">
                <a:latin typeface="Times" panose="02020603050405020304" pitchFamily="18" charset="0"/>
              </a:rPr>
              <a:t> I</a:t>
            </a:r>
            <a:r>
              <a:rPr lang="en-US" sz="2800" baseline="-25000" dirty="0">
                <a:latin typeface="Times" panose="02020603050405020304" pitchFamily="18" charset="0"/>
              </a:rPr>
              <a:t>2</a:t>
            </a:r>
            <a:r>
              <a:rPr lang="en-US" sz="2800" dirty="0">
                <a:latin typeface="Times" panose="02020603050405020304" pitchFamily="18" charset="0"/>
              </a:rPr>
              <a:t> + 2NaF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7134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315200" cy="110229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dirty="0"/>
              <a:t>Types of Chemical Reactions:</a:t>
            </a:r>
            <a:br>
              <a:rPr lang="en-GB" sz="3200" dirty="0"/>
            </a:br>
            <a:r>
              <a:rPr lang="en-GB" sz="3200" b="1" dirty="0"/>
              <a:t>Double Replacement</a:t>
            </a:r>
            <a:endParaRPr lang="en-US" sz="3200" b="1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751561" y="990600"/>
            <a:ext cx="10634597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/>
              <a:t>Double replacement reactions swap elements between two compounds reacting together to form two new compounds.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Two compounds react, with elements switching places between the original compounds.</a:t>
            </a:r>
          </a:p>
          <a:p>
            <a:pPr lvl="1" eaLnBrk="1" hangingPunct="1"/>
            <a:r>
              <a:rPr lang="en-US" sz="2800" dirty="0"/>
              <a:t>Two solutions react to form a precipitate (</a:t>
            </a:r>
            <a:r>
              <a:rPr lang="en-US" sz="2800" dirty="0" err="1"/>
              <a:t>ppt</a:t>
            </a:r>
            <a:r>
              <a:rPr lang="en-US" sz="2800" dirty="0"/>
              <a:t>, solid) and another solution</a:t>
            </a:r>
          </a:p>
          <a:p>
            <a:pPr lvl="2" eaLnBrk="1" hangingPunct="1"/>
            <a:r>
              <a:rPr lang="en-US" sz="3200" dirty="0"/>
              <a:t>Ionic solution + ionic solution </a:t>
            </a:r>
            <a:r>
              <a:rPr lang="en-US" sz="3200" dirty="0">
                <a:sym typeface="Symbol" panose="05050102010706020507" pitchFamily="18" charset="2"/>
              </a:rPr>
              <a:t> ionic solution + ionic solid</a:t>
            </a:r>
          </a:p>
          <a:p>
            <a:pPr lvl="2" eaLnBrk="1" hangingPunct="1"/>
            <a:r>
              <a:rPr lang="en-US" sz="3200" dirty="0"/>
              <a:t>AB + CD </a:t>
            </a:r>
            <a:r>
              <a:rPr lang="en-US" sz="3200" dirty="0">
                <a:sym typeface="Symbol" panose="05050102010706020507" pitchFamily="18" charset="2"/>
              </a:rPr>
              <a:t> AD + CB</a:t>
            </a:r>
          </a:p>
          <a:p>
            <a:pPr lvl="2" eaLnBrk="1" hangingPunct="1"/>
            <a:endParaRPr lang="en-US" sz="1000" dirty="0">
              <a:sym typeface="Symbol" panose="05050102010706020507" pitchFamily="18" charset="2"/>
            </a:endParaRPr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100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6" cy="608673"/>
          </a:xfrm>
        </p:spPr>
        <p:txBody>
          <a:bodyPr/>
          <a:lstStyle/>
          <a:p>
            <a:pPr eaLnBrk="1" hangingPunct="1"/>
            <a:r>
              <a:rPr lang="en-GB" sz="3200" dirty="0"/>
              <a:t>Double Replacement (Example)</a:t>
            </a:r>
            <a:endParaRPr lang="en-US" sz="32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39036" y="699600"/>
            <a:ext cx="10584493" cy="408534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ym typeface="Symbol" panose="05050102010706020507" pitchFamily="18" charset="2"/>
              </a:rPr>
              <a:t>When potassium chromate and silver nitrate react,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sz="3600" dirty="0">
                <a:sym typeface="Symbol" panose="05050102010706020507" pitchFamily="18" charset="2"/>
              </a:rPr>
              <a:t>	they form a red precipitate, silver chromate, 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sz="3600" dirty="0">
                <a:sym typeface="Symbol" panose="05050102010706020507" pitchFamily="18" charset="2"/>
              </a:rPr>
              <a:t>	in a solution of potassium nitrate.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sz="3600" dirty="0" smtClean="0">
              <a:sym typeface="Symbol" panose="05050102010706020507" pitchFamily="18" charset="2"/>
            </a:endParaRPr>
          </a:p>
          <a:p>
            <a:pPr lvl="1" eaLnBrk="1" hangingPunct="1"/>
            <a:r>
              <a:rPr lang="en-US" sz="3200" dirty="0">
                <a:latin typeface="Times" panose="02020603050405020304" pitchFamily="18" charset="0"/>
              </a:rPr>
              <a:t>K</a:t>
            </a:r>
            <a:r>
              <a:rPr lang="en-US" sz="3200" baseline="-25000" dirty="0">
                <a:latin typeface="Times" panose="02020603050405020304" pitchFamily="18" charset="0"/>
              </a:rPr>
              <a:t>2</a:t>
            </a:r>
            <a:r>
              <a:rPr lang="en-US" sz="3200" dirty="0">
                <a:latin typeface="Times" panose="02020603050405020304" pitchFamily="18" charset="0"/>
              </a:rPr>
              <a:t>CrO</a:t>
            </a:r>
            <a:r>
              <a:rPr lang="en-US" sz="3200" baseline="-25000" dirty="0">
                <a:latin typeface="Times" panose="02020603050405020304" pitchFamily="18" charset="0"/>
              </a:rPr>
              <a:t>4</a:t>
            </a:r>
            <a:r>
              <a:rPr lang="en-US" sz="3200" dirty="0">
                <a:latin typeface="Times" panose="02020603050405020304" pitchFamily="18" charset="0"/>
              </a:rPr>
              <a:t> + 2AgNO</a:t>
            </a:r>
            <a:r>
              <a:rPr lang="en-US" sz="3200" baseline="-25000" dirty="0">
                <a:latin typeface="Times" panose="02020603050405020304" pitchFamily="18" charset="0"/>
              </a:rPr>
              <a:t>3</a:t>
            </a:r>
            <a:r>
              <a:rPr lang="en-US" sz="3200" dirty="0">
                <a:latin typeface="Times" panose="02020603050405020304" pitchFamily="18" charset="0"/>
              </a:rPr>
              <a:t> </a:t>
            </a:r>
            <a:r>
              <a:rPr lang="en-US" sz="3200" dirty="0">
                <a:sym typeface="Symbol" panose="05050102010706020507" pitchFamily="18" charset="2"/>
              </a:rPr>
              <a:t> </a:t>
            </a:r>
            <a:r>
              <a:rPr lang="en-US" sz="3200" dirty="0">
                <a:latin typeface="Times" panose="02020603050405020304" pitchFamily="18" charset="0"/>
              </a:rPr>
              <a:t>Ag</a:t>
            </a:r>
            <a:r>
              <a:rPr lang="en-US" sz="3200" baseline="-25000" dirty="0">
                <a:latin typeface="Times" panose="02020603050405020304" pitchFamily="18" charset="0"/>
              </a:rPr>
              <a:t>2</a:t>
            </a:r>
            <a:r>
              <a:rPr lang="en-US" sz="3200" dirty="0">
                <a:latin typeface="Times" panose="02020603050405020304" pitchFamily="18" charset="0"/>
              </a:rPr>
              <a:t>CrO</a:t>
            </a:r>
            <a:r>
              <a:rPr lang="en-US" sz="3200" baseline="-25000" dirty="0">
                <a:latin typeface="Times" panose="02020603050405020304" pitchFamily="18" charset="0"/>
              </a:rPr>
              <a:t>4</a:t>
            </a:r>
            <a:r>
              <a:rPr lang="en-US" sz="3200" dirty="0">
                <a:latin typeface="Times" panose="02020603050405020304" pitchFamily="18" charset="0"/>
              </a:rPr>
              <a:t> + 2KNO</a:t>
            </a:r>
            <a:r>
              <a:rPr lang="en-US" sz="3200" baseline="-25000" dirty="0">
                <a:latin typeface="Times" panose="02020603050405020304" pitchFamily="18" charset="0"/>
              </a:rPr>
              <a:t>3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sz="1000" smtClean="0"/>
              <a:t>Mr. Standring</a:t>
            </a:r>
            <a:endParaRPr lang="en-US" sz="1400"/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335213"/>
            <a:ext cx="2754312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6962288" y="4899917"/>
            <a:ext cx="1953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D5613"/>
                </a:solidFill>
              </a:rPr>
              <a:t>silver chromate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2255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696</Words>
  <Application>Microsoft Office PowerPoint</Application>
  <PresentationFormat>Widescreen</PresentationFormat>
  <Paragraphs>122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Garamond</vt:lpstr>
      <vt:lpstr>Symbol</vt:lpstr>
      <vt:lpstr>Times</vt:lpstr>
      <vt:lpstr>Wingdings</vt:lpstr>
      <vt:lpstr>ヒラギノ角ゴ Pro W3</vt:lpstr>
      <vt:lpstr>Organic</vt:lpstr>
      <vt:lpstr>5 Common Types of Chemical Reactions</vt:lpstr>
      <vt:lpstr>Types of Chemical Reactions: Formation</vt:lpstr>
      <vt:lpstr>Synthesis (Examples)</vt:lpstr>
      <vt:lpstr>Types of Chemical Reactions: Decomposition</vt:lpstr>
      <vt:lpstr>Decomposition (Examples)</vt:lpstr>
      <vt:lpstr>Types of Chemical Reactions: Single Replacement</vt:lpstr>
      <vt:lpstr>Single Replacement (Examples)</vt:lpstr>
      <vt:lpstr>Types of Chemical Reactions: Double Replacement</vt:lpstr>
      <vt:lpstr>Double Replacement (Example)</vt:lpstr>
      <vt:lpstr>Types of Chemical Reactions: Neutralization (Acid-Base Reactions) A special type of Double Replacement</vt:lpstr>
      <vt:lpstr>Neutralization (Examples)</vt:lpstr>
      <vt:lpstr>Types of Chemical Reactions: Combustion</vt:lpstr>
      <vt:lpstr>Combustion (Examples)</vt:lpstr>
      <vt:lpstr>PowerPoint Presentation</vt:lpstr>
    </vt:vector>
  </TitlesOfParts>
  <Company>Peace Wapiti School Divison #76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Common Types of Chemical Reactions</dc:title>
  <dc:creator>Standring, Daniel</dc:creator>
  <cp:lastModifiedBy>Standring, Daniel</cp:lastModifiedBy>
  <cp:revision>7</cp:revision>
  <dcterms:created xsi:type="dcterms:W3CDTF">2013-02-21T15:26:59Z</dcterms:created>
  <dcterms:modified xsi:type="dcterms:W3CDTF">2013-02-21T19:55:17Z</dcterms:modified>
</cp:coreProperties>
</file>