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1" r:id="rId4"/>
    <p:sldId id="275" r:id="rId5"/>
    <p:sldId id="263" r:id="rId6"/>
    <p:sldId id="264" r:id="rId7"/>
    <p:sldId id="273" r:id="rId8"/>
    <p:sldId id="274" r:id="rId9"/>
    <p:sldId id="265" r:id="rId10"/>
    <p:sldId id="266" r:id="rId11"/>
    <p:sldId id="268" r:id="rId12"/>
    <p:sldId id="267" r:id="rId13"/>
    <p:sldId id="269" r:id="rId14"/>
    <p:sldId id="277" r:id="rId15"/>
    <p:sldId id="276" r:id="rId16"/>
    <p:sldId id="279" r:id="rId17"/>
    <p:sldId id="271" r:id="rId18"/>
    <p:sldId id="272" r:id="rId19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3104813" cy="135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8402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428875" y="763588"/>
            <a:ext cx="291306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2478088" y="0"/>
            <a:ext cx="18062576" cy="1354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13107988" cy="135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2478088" y="0"/>
            <a:ext cx="18062576" cy="1354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2478088" y="0"/>
            <a:ext cx="18062576" cy="1354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E331C6-3A59-4A44-A5BE-DB1AD571F96E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20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7AD67-780F-49CA-942B-EE83A9226E0D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25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1768475"/>
            <a:ext cx="2266950" cy="4986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6648450" cy="4986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A72315-45F4-4E16-8622-3ECC7AFDA5FA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92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198688"/>
            <a:ext cx="8564563" cy="1577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443288" y="6883400"/>
            <a:ext cx="3189287" cy="522288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7223125" y="6883400"/>
            <a:ext cx="2349500" cy="522288"/>
          </a:xfrm>
        </p:spPr>
        <p:txBody>
          <a:bodyPr/>
          <a:lstStyle>
            <a:lvl1pPr>
              <a:defRPr/>
            </a:lvl1pPr>
          </a:lstStyle>
          <a:p>
            <a:fld id="{C963AA1A-76ED-4A73-81A7-0D5085D14D29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>
          <a:xfrm>
            <a:off x="503238" y="6883400"/>
            <a:ext cx="2349500" cy="522288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69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D43663-29A8-4740-9A82-4F1651EE2DB8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65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68885F-E1A7-411D-AFF0-73279A840753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5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09AE98-65EE-4A4F-9E38-28928E8C7197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86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AC8163-A563-4F27-B102-813A131345EA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72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D09698-0667-4CA3-BFB0-58EED5FCA52A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49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E8A3F8-7E4B-4EC0-BD3D-9860FFB7D339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813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17933D-2FD1-4163-8231-45F6F09EB717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213D61-97F8-4767-8F90-DA1AAC0A3BE5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44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198688"/>
            <a:ext cx="8564563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314325" y="3090863"/>
            <a:ext cx="1588" cy="334645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43288" y="6883400"/>
            <a:ext cx="3189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6883400"/>
            <a:ext cx="23495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EECA916F-54B3-43C7-90AA-62B3B1C8AC97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3400"/>
            <a:ext cx="23495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2" cy="790574"/>
          </a:xfrm>
          <a:ln/>
        </p:spPr>
        <p:txBody>
          <a:bodyPr anchor="ctr" anchorCtr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Goals for this Chapter: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884237"/>
            <a:ext cx="10080625" cy="6675438"/>
          </a:xfrm>
          <a:ln/>
        </p:spPr>
        <p:txBody>
          <a:bodyPr lIns="90000" tIns="46800" rIns="90000" bIns="46800"/>
          <a:lstStyle/>
          <a:p>
            <a:pPr marL="606425" indent="-6064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2800" dirty="0"/>
              <a:t>Explain how the upper respiratory tract filters, moistens, and directs air.</a:t>
            </a:r>
          </a:p>
          <a:p>
            <a:pPr marL="606425" indent="-6064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2800" dirty="0"/>
              <a:t>Describe the composition, structure, and function of the lower respiratory system.</a:t>
            </a:r>
          </a:p>
          <a:p>
            <a:pPr marL="606425" indent="-6064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2800" dirty="0"/>
              <a:t>Describe how the mechanical action of breathing moves gases into and out of the lungs.</a:t>
            </a:r>
          </a:p>
          <a:p>
            <a:pPr marL="606425" indent="-6064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imes New Roman" pitchFamily="16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en-CA" sz="2800" dirty="0"/>
              <a:t>Explain how gases are exchanged between the respiratory system and the environment</a:t>
            </a:r>
            <a:r>
              <a:rPr lang="en-CA" sz="2800" dirty="0" smtClean="0"/>
              <a:t>.</a:t>
            </a:r>
          </a:p>
          <a:p>
            <a:pPr marL="514350" indent="-514350">
              <a:buClr>
                <a:srgbClr val="FFCC00"/>
              </a:buClr>
              <a:buSzPct val="120000"/>
              <a:buFont typeface="+mj-lt"/>
              <a:buAutoNum type="arabicPeriod" startAt="5"/>
            </a:pPr>
            <a:r>
              <a:rPr lang="en-CA" sz="2800" dirty="0" smtClean="0"/>
              <a:t> Identify factors that affect the rate of respiration.</a:t>
            </a:r>
          </a:p>
          <a:p>
            <a:pPr>
              <a:buClr>
                <a:srgbClr val="FFCC00"/>
              </a:buClr>
              <a:buSzPct val="120000"/>
              <a:buFont typeface="Times New Roman" pitchFamily="16" charset="0"/>
              <a:buAutoNum type="arabicPeriod" startAt="5"/>
            </a:pPr>
            <a:r>
              <a:rPr lang="en-CA" sz="2800" dirty="0" smtClean="0"/>
              <a:t>  Identify diseases that are associated with the respiratory system.</a:t>
            </a:r>
          </a:p>
          <a:p>
            <a:pPr>
              <a:buClr>
                <a:srgbClr val="FFCC00"/>
              </a:buClr>
              <a:buSzPct val="120000"/>
              <a:buFont typeface="Times New Roman" pitchFamily="16" charset="0"/>
              <a:buAutoNum type="arabicPeriod" startAt="5"/>
            </a:pPr>
            <a:r>
              <a:rPr lang="en-CA" sz="2800" dirty="0" smtClean="0"/>
              <a:t>  Identify technologies used to identify and treat diseases and disorders of the respiratory system.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en-C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512" y="122237"/>
            <a:ext cx="8569325" cy="762000"/>
          </a:xfrm>
        </p:spPr>
        <p:txBody>
          <a:bodyPr/>
          <a:lstStyle/>
          <a:p>
            <a:r>
              <a:rPr lang="en-US" dirty="0" smtClean="0"/>
              <a:t>The Larynx</a:t>
            </a:r>
            <a:endParaRPr lang="en-US" dirty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0" y="731837"/>
            <a:ext cx="9993312" cy="3276600"/>
          </a:xfrm>
          <a:ln/>
        </p:spPr>
        <p:txBody>
          <a:bodyPr anchor="t" anchorCtr="0"/>
          <a:lstStyle/>
          <a:p>
            <a:pPr marL="339725" indent="-339725" algn="l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Beyond the pharynx is the </a:t>
            </a:r>
            <a:r>
              <a:rPr lang="en-CA" sz="3200" dirty="0">
                <a:solidFill>
                  <a:srgbClr val="00C600"/>
                </a:solidFill>
              </a:rPr>
              <a:t>larynx</a:t>
            </a:r>
            <a:r>
              <a:rPr lang="en-CA" sz="3200" dirty="0"/>
              <a:t>, which is composed of thin sheets of elastic </a:t>
            </a:r>
            <a:r>
              <a:rPr lang="en-CA" sz="3200" dirty="0" smtClean="0"/>
              <a:t>ligaments</a:t>
            </a:r>
            <a:endParaRPr lang="en-CA" sz="3200" dirty="0"/>
          </a:p>
          <a:p>
            <a:pPr marL="339725" indent="-339725" algn="l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When air passes past the larynx, sounds are produced </a:t>
            </a:r>
            <a:r>
              <a:rPr lang="en-CA" sz="3200" dirty="0" smtClean="0"/>
              <a:t>(the larynx contains the </a:t>
            </a:r>
            <a:r>
              <a:rPr lang="en-CA" sz="3200" dirty="0"/>
              <a:t>vocal cords</a:t>
            </a:r>
            <a:r>
              <a:rPr lang="en-CA" sz="3200" dirty="0" smtClean="0"/>
              <a:t>)</a:t>
            </a:r>
            <a:endParaRPr lang="en-CA" sz="3200" dirty="0"/>
          </a:p>
          <a:p>
            <a:pPr marL="339725" indent="-339725" algn="l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During speech, muscles contract and move these cords closer together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36" y="3398836"/>
            <a:ext cx="4983675" cy="400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5" y="1874837"/>
            <a:ext cx="9784770" cy="53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46037"/>
            <a:ext cx="8566150" cy="1079500"/>
          </a:xfrm>
          <a:ln/>
        </p:spPr>
        <p:txBody>
          <a:bodyPr anchor="ctr" anchorCtr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The Voice </a:t>
            </a:r>
            <a:r>
              <a:rPr lang="en-CA" dirty="0"/>
              <a:t>Box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1" y="122237"/>
            <a:ext cx="8029365" cy="743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712" y="2636837"/>
            <a:ext cx="1624781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Extra</a:t>
            </a:r>
          </a:p>
          <a:p>
            <a:r>
              <a:rPr lang="en-US" sz="3600" dirty="0" smtClean="0"/>
              <a:t>Detail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714374"/>
          </a:xfrm>
          <a:ln/>
        </p:spPr>
        <p:txBody>
          <a:bodyPr anchor="ctr" anchorCtr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The Lungs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1" y="808038"/>
            <a:ext cx="9993313" cy="1066800"/>
          </a:xfrm>
          <a:ln/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2800" dirty="0"/>
              <a:t>The lungs are surrounded by the pleural membrane, which attaches the lungs to the thoracic </a:t>
            </a:r>
            <a:r>
              <a:rPr lang="en-CA" sz="2800" dirty="0" smtClean="0"/>
              <a:t>cavity</a:t>
            </a:r>
            <a:endParaRPr lang="en-CA" sz="28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1715063"/>
            <a:ext cx="9204616" cy="54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98437"/>
            <a:ext cx="8564563" cy="666749"/>
          </a:xfrm>
        </p:spPr>
        <p:txBody>
          <a:bodyPr/>
          <a:lstStyle/>
          <a:p>
            <a:r>
              <a:rPr lang="en-US" dirty="0" smtClean="0"/>
              <a:t>Anatomy of the lungs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2" y="1105021"/>
            <a:ext cx="6764696" cy="642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170237"/>
            <a:ext cx="3287712" cy="28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the right lung has 3 lobes while the left has only 2 making room for the heart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8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0"/>
            <a:ext cx="8564563" cy="761999"/>
          </a:xfrm>
        </p:spPr>
        <p:txBody>
          <a:bodyPr/>
          <a:lstStyle/>
          <a:p>
            <a:r>
              <a:rPr lang="en-CA" dirty="0" smtClean="0">
                <a:solidFill>
                  <a:srgbClr val="00C600"/>
                </a:solidFill>
              </a:rPr>
              <a:t>The Bronchi &amp; Bronchioles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4" y="808037"/>
            <a:ext cx="9906000" cy="3962400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 smtClean="0"/>
              <a:t>The trachea branches into two </a:t>
            </a:r>
            <a:r>
              <a:rPr lang="en-CA" dirty="0" smtClean="0">
                <a:solidFill>
                  <a:srgbClr val="00C600"/>
                </a:solidFill>
              </a:rPr>
              <a:t>bronchi</a:t>
            </a:r>
            <a:r>
              <a:rPr lang="en-CA" dirty="0" smtClean="0"/>
              <a:t>, one for each lung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 smtClean="0"/>
              <a:t>These bronchi then continue to branch into </a:t>
            </a:r>
            <a:r>
              <a:rPr lang="en-CA" dirty="0" smtClean="0">
                <a:solidFill>
                  <a:srgbClr val="00C600"/>
                </a:solidFill>
              </a:rPr>
              <a:t>bronchioles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 smtClean="0"/>
              <a:t>The bronchioles, unlike the bronchi and trachea, lack rings of cartilage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 smtClean="0"/>
              <a:t>Smooth muscle can change the diameter of the bronchioles</a:t>
            </a:r>
          </a:p>
          <a:p>
            <a:endParaRPr lang="en-US" dirty="0"/>
          </a:p>
        </p:txBody>
      </p:sp>
      <p:pic>
        <p:nvPicPr>
          <p:cNvPr id="39938" name="Picture 2" descr="http://www.hyperbaric-oxygen-info.com/image-files/respiratory-system-diagram-bronc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2" y="4160836"/>
            <a:ext cx="3657600" cy="33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76" y="153860"/>
            <a:ext cx="6248400" cy="740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712" y="1417637"/>
            <a:ext cx="28956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Extra Detail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362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Respiratory System Diagram Of Alve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703637"/>
            <a:ext cx="3817938" cy="35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22264"/>
            <a:ext cx="9072562" cy="714374"/>
          </a:xfrm>
          <a:ln/>
        </p:spPr>
        <p:txBody>
          <a:bodyPr anchor="ctr" anchorCtr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The Alveoli</a:t>
            </a:r>
            <a:endParaRPr lang="en-CA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960438"/>
            <a:ext cx="10080625" cy="3352800"/>
          </a:xfrm>
          <a:ln/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The alveoli walls are very thin and are surrounded by capillaries</a:t>
            </a:r>
          </a:p>
          <a:p>
            <a:pPr marL="339725" indent="-339725">
              <a:lnSpc>
                <a:spcPct val="90000"/>
              </a:lnSpc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Carbon dioxide and oxygen transfer between the alveoli and capillaries through diffusion</a:t>
            </a:r>
          </a:p>
          <a:p>
            <a:pPr marL="339725" indent="-339725">
              <a:lnSpc>
                <a:spcPct val="90000"/>
              </a:lnSpc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You have about 150 million alveoli, whose total combined surface area could cover a tennis court!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16" y="3968750"/>
            <a:ext cx="42862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72562" cy="1527175"/>
          </a:xfrm>
          <a:ln/>
        </p:spPr>
        <p:txBody>
          <a:bodyPr anchor="ctr" anchorCtr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Alveoli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343025"/>
            <a:ext cx="3024188" cy="5292725"/>
          </a:xfrm>
          <a:ln/>
        </p:spPr>
        <p:txBody>
          <a:bodyPr lIns="90000" tIns="46800" rIns="90000" bIns="46800"/>
          <a:lstStyle/>
          <a:p>
            <a: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CA"/>
          </a:p>
          <a:p>
            <a:pP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CA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0475"/>
            <a:ext cx="885190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2" y="28831"/>
            <a:ext cx="8567738" cy="741362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Chapter 7: Respiratory System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68312" y="808037"/>
            <a:ext cx="8991600" cy="6381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500" dirty="0"/>
              <a:t>7.1 </a:t>
            </a:r>
            <a:r>
              <a:rPr lang="en-CA" sz="3500" dirty="0" smtClean="0"/>
              <a:t>Structures of the respiratory system</a:t>
            </a:r>
            <a:endParaRPr lang="en-CA" sz="3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1410367"/>
            <a:ext cx="5924551" cy="614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7312" y="-1"/>
            <a:ext cx="9829800" cy="1112837"/>
          </a:xfrm>
          <a:ln/>
        </p:spPr>
        <p:txBody>
          <a:bodyPr anchor="ctr" anchorCtr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 smtClean="0"/>
              <a:t>Structures of the upper respiratory system:   The Nasal Cavity</a:t>
            </a:r>
            <a:endParaRPr lang="en-CA" sz="40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12838"/>
            <a:ext cx="9993312" cy="2514600"/>
          </a:xfrm>
          <a:ln/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Air enters via the nasal cavities and mouth</a:t>
            </a:r>
          </a:p>
          <a:p>
            <a:pPr marL="339725" indent="-339725">
              <a:lnSpc>
                <a:spcPct val="90000"/>
              </a:lnSpc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The nasal cavities contain hairs and mucus that traps particles and keeps cells moist</a:t>
            </a:r>
          </a:p>
          <a:p>
            <a:pPr marL="339725" indent="-339725">
              <a:lnSpc>
                <a:spcPct val="90000"/>
              </a:lnSpc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At the same time, the large number of blood vessels inside the nose also warm the incoming </a:t>
            </a:r>
            <a:r>
              <a:rPr lang="en-CA" dirty="0" smtClean="0"/>
              <a:t>air</a:t>
            </a:r>
            <a:endParaRPr lang="en-C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3551236"/>
            <a:ext cx="7162800" cy="389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14082"/>
            <a:ext cx="9906000" cy="717755"/>
          </a:xfrm>
        </p:spPr>
        <p:txBody>
          <a:bodyPr/>
          <a:lstStyle/>
          <a:p>
            <a:r>
              <a:rPr lang="en-US" dirty="0" smtClean="0"/>
              <a:t>The 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2" y="655637"/>
            <a:ext cx="9906000" cy="4986338"/>
          </a:xfrm>
        </p:spPr>
        <p:txBody>
          <a:bodyPr/>
          <a:lstStyle/>
          <a:p>
            <a:r>
              <a:rPr lang="en-CA" dirty="0" smtClean="0"/>
              <a:t>The air then travels through the </a:t>
            </a:r>
            <a:r>
              <a:rPr lang="en-CA" dirty="0" smtClean="0">
                <a:solidFill>
                  <a:srgbClr val="00C600"/>
                </a:solidFill>
              </a:rPr>
              <a:t>pharynx</a:t>
            </a:r>
            <a:r>
              <a:rPr lang="en-CA" dirty="0" smtClean="0"/>
              <a:t>, which is the common pathway for food and air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1601221"/>
            <a:ext cx="6019800" cy="585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1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63512" y="28831"/>
            <a:ext cx="8567738" cy="752474"/>
          </a:xfrm>
          <a:ln/>
        </p:spPr>
        <p:txBody>
          <a:bodyPr anchor="ctr" anchorCtr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Interesting Fact: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808037"/>
            <a:ext cx="9906000" cy="4876799"/>
          </a:xfrm>
          <a:ln/>
        </p:spPr>
        <p:txBody>
          <a:bodyPr/>
          <a:lstStyle/>
          <a:p>
            <a:pPr marL="339725" indent="-339725"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dirty="0"/>
              <a:t>Why do men's jackets have buttons on the cuffs (besides the ones to do them up)?</a:t>
            </a:r>
          </a:p>
          <a:p>
            <a:pPr marL="739775" lvl="1" indent="-282575">
              <a:spcBef>
                <a:spcPts val="800"/>
              </a:spcBef>
              <a:buClr>
                <a:srgbClr val="FFFFFF"/>
              </a:buClr>
              <a:buFont typeface="Tahoma" pitchFamily="32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To stop people wiping their nose on them. The most accepted designer of this accessory was George Washington, </a:t>
            </a:r>
            <a:r>
              <a:rPr lang="en-CA" sz="3200" dirty="0" smtClean="0"/>
              <a:t>whose</a:t>
            </a:r>
          </a:p>
          <a:p>
            <a:pPr marL="457200" lvl="1" indent="0">
              <a:spcBef>
                <a:spcPts val="800"/>
              </a:spcBef>
              <a:buClr>
                <a:srgbClr val="FFFFFF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	</a:t>
            </a:r>
            <a:r>
              <a:rPr lang="en-CA" sz="3200" dirty="0" smtClean="0"/>
              <a:t>army </a:t>
            </a:r>
            <a:r>
              <a:rPr lang="en-CA" sz="3200" dirty="0"/>
              <a:t>fought and caught </a:t>
            </a:r>
            <a:r>
              <a:rPr lang="en-CA" sz="3200" dirty="0" smtClean="0"/>
              <a:t>colds,</a:t>
            </a:r>
          </a:p>
          <a:p>
            <a:pPr marL="457200" lvl="1" indent="0">
              <a:spcBef>
                <a:spcPts val="800"/>
              </a:spcBef>
              <a:buClr>
                <a:srgbClr val="FFFFFF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	</a:t>
            </a:r>
            <a:r>
              <a:rPr lang="en-CA" sz="3200" dirty="0" smtClean="0"/>
              <a:t>and </a:t>
            </a:r>
            <a:r>
              <a:rPr lang="en-CA" sz="3200" dirty="0"/>
              <a:t>were added to stop </a:t>
            </a:r>
            <a:r>
              <a:rPr lang="en-CA" sz="3200" dirty="0" smtClean="0"/>
              <a:t>them</a:t>
            </a:r>
          </a:p>
          <a:p>
            <a:pPr marL="457200" lvl="1" indent="0">
              <a:spcBef>
                <a:spcPts val="800"/>
              </a:spcBef>
              <a:buClr>
                <a:srgbClr val="FFFFFF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	</a:t>
            </a:r>
            <a:r>
              <a:rPr lang="en-CA" sz="3200" dirty="0" smtClean="0"/>
              <a:t>using </a:t>
            </a:r>
            <a:r>
              <a:rPr lang="en-CA" sz="3200" dirty="0"/>
              <a:t>them to wipe their noses. </a:t>
            </a:r>
          </a:p>
          <a:p>
            <a:pPr marL="339725" indent="-339725"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CA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802590"/>
            <a:ext cx="2991822" cy="448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1783221"/>
            <a:ext cx="7086600" cy="56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/>
          </p:nvPr>
        </p:nvSpPr>
        <p:spPr>
          <a:xfrm>
            <a:off x="442914" y="350837"/>
            <a:ext cx="9337674" cy="5556250"/>
          </a:xfrm>
          <a:ln/>
        </p:spPr>
        <p:txBody>
          <a:bodyPr lIns="91440" tIns="45720" rIns="91440" bIns="45720" anchor="t" anchorCtr="0"/>
          <a:lstStyle/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CA" sz="3200" dirty="0"/>
              <a:t>When eating, an enlarged flap of cartilage called the </a:t>
            </a:r>
            <a:r>
              <a:rPr lang="en-CA" sz="3200" dirty="0">
                <a:solidFill>
                  <a:srgbClr val="23FF23"/>
                </a:solidFill>
              </a:rPr>
              <a:t>epiglottis</a:t>
            </a:r>
            <a:r>
              <a:rPr lang="en-CA" sz="3200" dirty="0"/>
              <a:t> covers the trachea to prevent food from entering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CA" sz="3200" dirty="0"/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CA" sz="3200" dirty="0"/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CA" sz="3200" dirty="0"/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CA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122238"/>
            <a:ext cx="8564563" cy="685800"/>
          </a:xfrm>
        </p:spPr>
        <p:txBody>
          <a:bodyPr/>
          <a:lstStyle/>
          <a:p>
            <a:r>
              <a:rPr lang="en-US" dirty="0" smtClean="0"/>
              <a:t>The Glottis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2" y="808037"/>
            <a:ext cx="9829800" cy="3810000"/>
          </a:xfrm>
        </p:spPr>
        <p:txBody>
          <a:bodyPr/>
          <a:lstStyle/>
          <a:p>
            <a:r>
              <a:rPr lang="en-CA" dirty="0"/>
              <a:t>The glottis lies just after the epiglottis, just before the start of the </a:t>
            </a:r>
            <a:r>
              <a:rPr lang="en-CA" dirty="0" smtClean="0"/>
              <a:t>larynx.</a:t>
            </a:r>
          </a:p>
          <a:p>
            <a:r>
              <a:rPr lang="en-CA" dirty="0" smtClean="0"/>
              <a:t>This </a:t>
            </a:r>
            <a:r>
              <a:rPr lang="en-CA" dirty="0"/>
              <a:t>spot is where </a:t>
            </a:r>
            <a:r>
              <a:rPr lang="en-CA" dirty="0" smtClean="0"/>
              <a:t>your</a:t>
            </a:r>
          </a:p>
          <a:p>
            <a:r>
              <a:rPr lang="en-CA" dirty="0" smtClean="0"/>
              <a:t>Adam's </a:t>
            </a:r>
            <a:r>
              <a:rPr lang="en-CA" dirty="0"/>
              <a:t>Apple (</a:t>
            </a:r>
            <a:r>
              <a:rPr lang="en-CA" dirty="0" smtClean="0"/>
              <a:t>also</a:t>
            </a:r>
          </a:p>
          <a:p>
            <a:r>
              <a:rPr lang="en-CA" dirty="0" smtClean="0"/>
              <a:t>called Thyroid cartilage)</a:t>
            </a:r>
          </a:p>
          <a:p>
            <a:r>
              <a:rPr lang="en-CA" dirty="0" smtClean="0"/>
              <a:t>is </a:t>
            </a:r>
            <a:r>
              <a:rPr lang="en-CA" dirty="0"/>
              <a:t>located.</a:t>
            </a:r>
          </a:p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1318398"/>
            <a:ext cx="4343501" cy="62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1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22238"/>
            <a:ext cx="8564563" cy="762000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ilia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2" y="884237"/>
            <a:ext cx="9794874" cy="1524000"/>
          </a:xfrm>
        </p:spPr>
        <p:txBody>
          <a:bodyPr/>
          <a:lstStyle/>
          <a:p>
            <a:r>
              <a:rPr lang="en-CA" dirty="0"/>
              <a:t>Food and drink that enter the trachea stimulates </a:t>
            </a:r>
            <a:r>
              <a:rPr lang="en-CA" dirty="0">
                <a:solidFill>
                  <a:srgbClr val="00C600"/>
                </a:solidFill>
              </a:rPr>
              <a:t>cilia</a:t>
            </a:r>
            <a:r>
              <a:rPr lang="en-CA" dirty="0"/>
              <a:t> that lines the respiratory tract, producing a cough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2" y="2332037"/>
            <a:ext cx="61912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" y="2103437"/>
            <a:ext cx="352377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8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9990"/>
            <a:ext cx="5927724" cy="72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6712" y="1711305"/>
            <a:ext cx="28956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Extra Detail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34530</TotalTime>
  <Words>480</Words>
  <Application>Microsoft Office PowerPoint</Application>
  <PresentationFormat>Custom</PresentationFormat>
  <Paragraphs>56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Goals for this Chapter:</vt:lpstr>
      <vt:lpstr>Chapter 7: Respiratory System</vt:lpstr>
      <vt:lpstr>Structures of the upper respiratory system:   The Nasal Cavity</vt:lpstr>
      <vt:lpstr>The Pharynx</vt:lpstr>
      <vt:lpstr>Interesting Fact:</vt:lpstr>
      <vt:lpstr>PowerPoint Presentation</vt:lpstr>
      <vt:lpstr>The Glottis</vt:lpstr>
      <vt:lpstr>Cilia </vt:lpstr>
      <vt:lpstr>PowerPoint Presentation</vt:lpstr>
      <vt:lpstr>The Larynx</vt:lpstr>
      <vt:lpstr>The Voice Box</vt:lpstr>
      <vt:lpstr>PowerPoint Presentation</vt:lpstr>
      <vt:lpstr>The Lungs</vt:lpstr>
      <vt:lpstr>Anatomy of the lungs</vt:lpstr>
      <vt:lpstr>The Bronchi &amp; Bronchioles</vt:lpstr>
      <vt:lpstr>PowerPoint Presentation</vt:lpstr>
      <vt:lpstr>The Alveoli</vt:lpstr>
      <vt:lpstr>Alveoli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Respiratory System</dc:title>
  <dc:creator>Standring, Daniel</dc:creator>
  <cp:lastModifiedBy>Standring, Daniel</cp:lastModifiedBy>
  <cp:revision>11</cp:revision>
  <cp:lastPrinted>1601-01-01T00:00:00Z</cp:lastPrinted>
  <dcterms:created xsi:type="dcterms:W3CDTF">2009-10-20T20:58:59Z</dcterms:created>
  <dcterms:modified xsi:type="dcterms:W3CDTF">2012-12-04T15:18:39Z</dcterms:modified>
</cp:coreProperties>
</file>