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sldIdLst>
    <p:sldId id="269" r:id="rId2"/>
    <p:sldId id="256" r:id="rId3"/>
    <p:sldId id="257" r:id="rId4"/>
    <p:sldId id="259" r:id="rId5"/>
    <p:sldId id="270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3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C16C29F3-CE1B-4218-9F5E-70CB3BAF1C7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08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FC7C7-5A97-4D46-9BEA-141CBEA760A5}" type="slidenum">
              <a:rPr lang="en-CA"/>
              <a:pPr/>
              <a:t>2</a:t>
            </a:fld>
            <a:endParaRPr lang="en-CA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A28493-F123-4996-940E-DE6A877E1C61}" type="slidenum">
              <a:rPr lang="en-CA"/>
              <a:pPr/>
              <a:t>12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D42336-D6CD-47B6-BFC8-98E1634F477E}" type="slidenum">
              <a:rPr lang="en-CA"/>
              <a:pPr/>
              <a:t>13</a:t>
            </a:fld>
            <a:endParaRPr lang="en-CA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EFCD83-C7CB-4BCC-BF06-48A5AD839A1C}" type="slidenum">
              <a:rPr lang="en-CA"/>
              <a:pPr/>
              <a:t>3</a:t>
            </a:fld>
            <a:endParaRPr lang="en-CA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B02C9A-7064-4AE6-BEC8-11CEED0D59DD}" type="slidenum">
              <a:rPr lang="en-CA"/>
              <a:pPr/>
              <a:t>4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0B392D-4D64-40DC-A660-9BED07DB53FD}" type="slidenum">
              <a:rPr lang="en-CA"/>
              <a:pPr/>
              <a:t>6</a:t>
            </a:fld>
            <a:endParaRPr lang="en-CA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7D7A5A-E890-48D3-B966-4CC05F68E651}" type="slidenum">
              <a:rPr lang="en-CA"/>
              <a:pPr/>
              <a:t>7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32F5D4-43C9-44E0-A0FA-EA701904827A}" type="slidenum">
              <a:rPr lang="en-CA"/>
              <a:pPr/>
              <a:t>8</a:t>
            </a:fld>
            <a:endParaRPr lang="en-CA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B46B72-6040-44CB-81D2-BDEE824CC1E2}" type="slidenum">
              <a:rPr lang="en-CA"/>
              <a:pPr/>
              <a:t>9</a:t>
            </a:fld>
            <a:endParaRPr lang="en-CA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D9A0F-45D3-4344-83EB-49275CCDBF79}" type="slidenum">
              <a:rPr lang="en-CA"/>
              <a:pPr/>
              <a:t>10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71C718-B7E1-480F-8EA8-74475604D768}" type="slidenum">
              <a:rPr lang="en-CA"/>
              <a:pPr/>
              <a:t>11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840" y="3645747"/>
            <a:ext cx="7846197" cy="162043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40" y="5266177"/>
            <a:ext cx="7846197" cy="949556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04FA-A47C-4FA0-8032-B8A053DF77D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2841" y="1992281"/>
            <a:ext cx="7852701" cy="446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7539-56C1-4EA3-BF10-AC645A4402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1704" y="744859"/>
            <a:ext cx="1623838" cy="57158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2840" y="744860"/>
            <a:ext cx="6027602" cy="5715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61FB-A60F-49D6-8227-40E606FE0E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771844" indent="-251986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275815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779787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283758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4F6-0646-47CC-BBDA-781D0C8DE55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41" y="3647098"/>
            <a:ext cx="7846194" cy="1619080"/>
          </a:xfrm>
        </p:spPr>
        <p:txBody>
          <a:bodyPr anchor="b"/>
          <a:lstStyle>
            <a:lvl1pPr algn="r">
              <a:defRPr sz="35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841" y="5266178"/>
            <a:ext cx="7846194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92B-DC0A-4AD0-A836-7B5D7034F5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41" y="744861"/>
            <a:ext cx="7852701" cy="1019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2840" y="1994914"/>
            <a:ext cx="3826842" cy="4465809"/>
          </a:xfrm>
        </p:spPr>
        <p:txBody>
          <a:bodyPr>
            <a:normAutofit/>
          </a:bodyPr>
          <a:lstStyle>
            <a:lvl5pPr>
              <a:defRPr/>
            </a:lvl5pPr>
            <a:lvl6pPr marL="2771844" indent="-251986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275815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779787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283758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944" y="1994913"/>
            <a:ext cx="3824598" cy="4465810"/>
          </a:xfrm>
        </p:spPr>
        <p:txBody>
          <a:bodyPr>
            <a:normAutofit/>
          </a:bodyPr>
          <a:lstStyle>
            <a:lvl5pPr>
              <a:defRPr/>
            </a:lvl5pPr>
            <a:lvl6pPr marL="2771844" indent="-251986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275815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779787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283758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FB49-87CE-4740-8DF2-5A1AA1FC78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324" y="1998416"/>
            <a:ext cx="3453358" cy="635222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840" y="2633639"/>
            <a:ext cx="3826842" cy="3827084"/>
          </a:xfrm>
        </p:spPr>
        <p:txBody>
          <a:bodyPr>
            <a:normAutofit/>
          </a:bodyPr>
          <a:lstStyle>
            <a:lvl5pPr>
              <a:defRPr/>
            </a:lvl5pPr>
            <a:lvl6pPr marL="2771844" indent="-251986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275815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779787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283758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4600" y="1998416"/>
            <a:ext cx="3473181" cy="635222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0943" y="2633639"/>
            <a:ext cx="3826840" cy="3827084"/>
          </a:xfrm>
        </p:spPr>
        <p:txBody>
          <a:bodyPr>
            <a:normAutofit/>
          </a:bodyPr>
          <a:lstStyle>
            <a:lvl5pPr>
              <a:defRPr/>
            </a:lvl5pPr>
            <a:lvl6pPr marL="2771844" indent="-251986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275815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779787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283758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90B8-3596-429F-B4BB-11C578BD70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D323-B455-4136-B1E0-91A809085B8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F807-61B6-4038-ABF9-73DC942328F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40" y="491729"/>
            <a:ext cx="2933182" cy="1307192"/>
          </a:xfrm>
        </p:spPr>
        <p:txBody>
          <a:bodyPr anchor="b"/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284" y="491729"/>
            <a:ext cx="4718258" cy="5968994"/>
          </a:xfrm>
        </p:spPr>
        <p:txBody>
          <a:bodyPr>
            <a:normAutofit/>
          </a:bodyPr>
          <a:lstStyle>
            <a:lvl5pPr>
              <a:defRPr/>
            </a:lvl5pPr>
            <a:lvl6pPr marL="2771844" indent="-251986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275815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779787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283758" indent="-251986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840" y="1798922"/>
            <a:ext cx="2933182" cy="4661798"/>
          </a:xfrm>
        </p:spPr>
        <p:txBody>
          <a:bodyPr anchor="t">
            <a:normAutofit/>
          </a:bodyPr>
          <a:lstStyle>
            <a:lvl1pPr marL="0" indent="0">
              <a:buNone/>
              <a:defRPr sz="13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492F-3DE4-4718-8F3C-75747A6519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40" y="1528975"/>
            <a:ext cx="3837987" cy="1227156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840" y="2756131"/>
            <a:ext cx="3837987" cy="2789077"/>
          </a:xfrm>
        </p:spPr>
        <p:txBody>
          <a:bodyPr anchor="t">
            <a:normAutofit/>
          </a:bodyPr>
          <a:lstStyle>
            <a:lvl1pPr marL="0" indent="0">
              <a:buNone/>
              <a:defRPr sz="13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95C0-8F36-458A-B799-599015530F8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6040490" y="1583874"/>
            <a:ext cx="1197959" cy="119783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29329" y="1556239"/>
            <a:ext cx="915420" cy="9153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4578" y="2088285"/>
            <a:ext cx="664064" cy="66399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79743" y="1996637"/>
            <a:ext cx="539737" cy="539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02108" y="2296592"/>
            <a:ext cx="282885" cy="28285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60205" y="1094682"/>
            <a:ext cx="282885" cy="28285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77854" y="2088285"/>
            <a:ext cx="217663" cy="2176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78627" y="1169108"/>
            <a:ext cx="217663" cy="2176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376334" y="1763924"/>
            <a:ext cx="3780234" cy="3779838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840" y="744861"/>
            <a:ext cx="7854942" cy="1019062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841" y="1992281"/>
            <a:ext cx="7854941" cy="4465959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6725" y="656076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10" y="6560769"/>
            <a:ext cx="5794815" cy="402483"/>
          </a:xfrm>
          <a:prstGeom prst="rect">
            <a:avLst/>
          </a:prstGeom>
        </p:spPr>
        <p:txBody>
          <a:bodyPr vert="horz" lIns="100794" tIns="50397" rIns="100794" bIns="50397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316" y="6560769"/>
            <a:ext cx="670594" cy="402483"/>
          </a:xfrm>
          <a:prstGeom prst="rect">
            <a:avLst/>
          </a:prstGeom>
        </p:spPr>
        <p:txBody>
          <a:bodyPr vert="horz" lIns="100794" tIns="50397" rIns="100794" bIns="50397" rtlCol="0" anchor="b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fld id="{9CEB76AA-6A84-44A1-A1D7-D1BD00085D2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61" name="Group 60"/>
          <p:cNvGrpSpPr/>
          <p:nvPr/>
        </p:nvGrpSpPr>
        <p:grpSpPr>
          <a:xfrm>
            <a:off x="-37036" y="1"/>
            <a:ext cx="10117661" cy="7559674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3972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ct val="20000"/>
        </a:spcBef>
        <a:spcAft>
          <a:spcPts val="661"/>
        </a:spcAft>
        <a:buClr>
          <a:schemeClr val="tx2"/>
        </a:buClr>
        <a:buFont typeface="Wingdings 2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2"/>
        </a:buClr>
        <a:buFont typeface="Wingdings 2" charset="2"/>
        <a:buChar char="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2"/>
        </a:buClr>
        <a:buFont typeface="Wingdings 2" charset="2"/>
        <a:buChar char="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2"/>
        </a:buClr>
        <a:buFont typeface="Wingdings 2" charset="2"/>
        <a:buChar char="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25" y="122237"/>
            <a:ext cx="9906000" cy="6858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600" dirty="0"/>
              <a:t>Section 7.2 – Breathing </a:t>
            </a:r>
            <a:r>
              <a:rPr lang="en-CA" sz="3600" dirty="0" smtClean="0"/>
              <a:t>and Respiration</a:t>
            </a:r>
            <a:endParaRPr lang="en-CA" sz="36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" y="785247"/>
            <a:ext cx="5098177" cy="52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1" y="808037"/>
            <a:ext cx="530104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87" y="3809843"/>
            <a:ext cx="4902153" cy="36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8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idx="1"/>
          </p:nvPr>
        </p:nvSpPr>
        <p:spPr>
          <a:xfrm>
            <a:off x="8654" y="198437"/>
            <a:ext cx="6300787" cy="5040312"/>
          </a:xfrm>
          <a:ln/>
        </p:spPr>
        <p:txBody>
          <a:bodyPr lIns="90000" tIns="46800" rIns="90000" bIns="46800" anchor="t"/>
          <a:lstStyle/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>
                <a:solidFill>
                  <a:srgbClr val="000000"/>
                </a:solidFill>
              </a:rPr>
              <a:t>Within tissues, CO</a:t>
            </a:r>
            <a:r>
              <a:rPr lang="en-CA" sz="3200" b="0" baseline="-25000" dirty="0">
                <a:solidFill>
                  <a:srgbClr val="000000"/>
                </a:solidFill>
              </a:rPr>
              <a:t>2</a:t>
            </a:r>
            <a:r>
              <a:rPr lang="en-CA" sz="3200" b="0" dirty="0">
                <a:solidFill>
                  <a:srgbClr val="000000"/>
                </a:solidFill>
              </a:rPr>
              <a:t> and O</a:t>
            </a:r>
            <a:r>
              <a:rPr lang="en-CA" sz="3200" b="0" baseline="-25000" dirty="0">
                <a:solidFill>
                  <a:srgbClr val="000000"/>
                </a:solidFill>
              </a:rPr>
              <a:t>2</a:t>
            </a:r>
            <a:r>
              <a:rPr lang="en-CA" sz="3200" b="0" dirty="0">
                <a:solidFill>
                  <a:srgbClr val="000000"/>
                </a:solidFill>
              </a:rPr>
              <a:t> are also exchanged 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>
                <a:solidFill>
                  <a:srgbClr val="000000"/>
                </a:solidFill>
              </a:rPr>
              <a:t>O</a:t>
            </a:r>
            <a:r>
              <a:rPr lang="en-CA" sz="3200" b="0" baseline="-25000" dirty="0">
                <a:solidFill>
                  <a:srgbClr val="000000"/>
                </a:solidFill>
              </a:rPr>
              <a:t>2</a:t>
            </a:r>
            <a:r>
              <a:rPr lang="en-CA" sz="3200" b="0" dirty="0">
                <a:solidFill>
                  <a:srgbClr val="000000"/>
                </a:solidFill>
              </a:rPr>
              <a:t> leaves the blood and diffuses into the tissue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>
                <a:solidFill>
                  <a:srgbClr val="000000"/>
                </a:solidFill>
              </a:rPr>
              <a:t>CO</a:t>
            </a:r>
            <a:r>
              <a:rPr lang="en-CA" sz="3200" b="0" baseline="-25000" dirty="0">
                <a:solidFill>
                  <a:srgbClr val="000000"/>
                </a:solidFill>
              </a:rPr>
              <a:t>2</a:t>
            </a:r>
            <a:r>
              <a:rPr lang="en-CA" sz="3200" b="0" dirty="0">
                <a:solidFill>
                  <a:srgbClr val="000000"/>
                </a:solidFill>
              </a:rPr>
              <a:t> diffuses out of the tissue and into the blood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2" y="766982"/>
            <a:ext cx="4191000" cy="644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2" cy="866774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/>
              <a:t>O</a:t>
            </a:r>
            <a:r>
              <a:rPr lang="en-CA" sz="4000" baseline="-25000" dirty="0"/>
              <a:t>2</a:t>
            </a:r>
            <a:r>
              <a:rPr lang="en-CA" sz="4000" dirty="0"/>
              <a:t> and CO</a:t>
            </a:r>
            <a:r>
              <a:rPr lang="en-CA" sz="4000" baseline="-25000" dirty="0"/>
              <a:t>2</a:t>
            </a:r>
            <a:r>
              <a:rPr lang="en-CA" sz="4000" dirty="0"/>
              <a:t> Transport in the Blood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" y="884237"/>
            <a:ext cx="10080624" cy="3429000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Only 1% of O</a:t>
            </a:r>
            <a:r>
              <a:rPr lang="en-CA" sz="2800" baseline="-25000" dirty="0"/>
              <a:t>2</a:t>
            </a:r>
            <a:r>
              <a:rPr lang="en-CA" sz="2800" dirty="0"/>
              <a:t> in the blood is dissolved in blood plasma</a:t>
            </a:r>
          </a:p>
          <a:p>
            <a:pPr marL="430213" indent="-32385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99% of the O</a:t>
            </a:r>
            <a:r>
              <a:rPr lang="en-CA" sz="2800" baseline="-25000" dirty="0"/>
              <a:t>2</a:t>
            </a:r>
            <a:r>
              <a:rPr lang="en-CA" sz="2800" dirty="0"/>
              <a:t> is bonded to hemoglobin molecules</a:t>
            </a:r>
          </a:p>
          <a:p>
            <a:pPr marL="430213" indent="-323850">
              <a:lnSpc>
                <a:spcPct val="80000"/>
              </a:lnSpc>
              <a:spcBef>
                <a:spcPts val="725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Hemoglobin allows red blood cells to carry 70 times more oxygen than cells without hemoglobin</a:t>
            </a:r>
          </a:p>
          <a:p>
            <a:pPr marL="430213" indent="-323850">
              <a:lnSpc>
                <a:spcPct val="80000"/>
              </a:lnSpc>
              <a:spcBef>
                <a:spcPts val="725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You would only be able to maintain life for about 4.5 seconds without hemoglobin (we can go without oxygen for about 5 minutes!)</a:t>
            </a:r>
          </a:p>
          <a:p>
            <a:pPr marL="430213" indent="-323850">
              <a:lnSpc>
                <a:spcPct val="80000"/>
              </a:lnSpc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2" y="3884842"/>
            <a:ext cx="4444284" cy="33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" y="3884842"/>
            <a:ext cx="4018935" cy="33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9166"/>
            <a:ext cx="7854942" cy="1019062"/>
          </a:xfrm>
        </p:spPr>
        <p:txBody>
          <a:bodyPr/>
          <a:lstStyle/>
          <a:p>
            <a:r>
              <a:rPr lang="en-CA" sz="3600" dirty="0" smtClean="0">
                <a:solidFill>
                  <a:srgbClr val="000000"/>
                </a:solidFill>
              </a:rPr>
              <a:t>CO</a:t>
            </a:r>
            <a:r>
              <a:rPr lang="en-CA" sz="3600" baseline="-25000" dirty="0" smtClean="0">
                <a:solidFill>
                  <a:srgbClr val="000000"/>
                </a:solidFill>
              </a:rPr>
              <a:t>2 </a:t>
            </a:r>
            <a:r>
              <a:rPr lang="en-CA" sz="3600" dirty="0" smtClean="0">
                <a:solidFill>
                  <a:srgbClr val="000000"/>
                </a:solidFill>
              </a:rPr>
              <a:t>Transport in the blood</a:t>
            </a:r>
            <a:endParaRPr lang="en-US" b="1" dirty="0"/>
          </a:p>
        </p:txBody>
      </p:sp>
      <p:sp>
        <p:nvSpPr>
          <p:cNvPr id="14337" name="Rectangle 1"/>
          <p:cNvSpPr>
            <a:spLocks noGrp="1" noChangeArrowheads="1"/>
          </p:cNvSpPr>
          <p:nvPr>
            <p:ph idx="1"/>
          </p:nvPr>
        </p:nvSpPr>
        <p:spPr>
          <a:xfrm>
            <a:off x="28318" y="884237"/>
            <a:ext cx="9905999" cy="5105399"/>
          </a:xfrm>
          <a:ln/>
        </p:spPr>
        <p:txBody>
          <a:bodyPr lIns="90000" tIns="46800" rIns="90000" bIns="46800" anchor="t">
            <a:normAutofit/>
          </a:bodyPr>
          <a:lstStyle/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>
                <a:solidFill>
                  <a:srgbClr val="000000"/>
                </a:solidFill>
              </a:rPr>
              <a:t>CO</a:t>
            </a:r>
            <a:r>
              <a:rPr lang="en-CA" sz="3200" b="0" baseline="-25000" dirty="0">
                <a:solidFill>
                  <a:srgbClr val="000000"/>
                </a:solidFill>
              </a:rPr>
              <a:t>2 </a:t>
            </a:r>
            <a:r>
              <a:rPr lang="en-CA" sz="3200" b="0" dirty="0">
                <a:solidFill>
                  <a:srgbClr val="000000"/>
                </a:solidFill>
              </a:rPr>
              <a:t>can </a:t>
            </a:r>
            <a:r>
              <a:rPr lang="en-CA" sz="3200" b="0" dirty="0" smtClean="0">
                <a:solidFill>
                  <a:srgbClr val="000000"/>
                </a:solidFill>
              </a:rPr>
              <a:t>be </a:t>
            </a:r>
            <a:r>
              <a:rPr lang="en-CA" sz="3200" b="0" dirty="0">
                <a:solidFill>
                  <a:srgbClr val="000000"/>
                </a:solidFill>
              </a:rPr>
              <a:t>transported by hemoglobin, but only about 23% of all CO</a:t>
            </a:r>
            <a:r>
              <a:rPr lang="en-CA" sz="3200" b="0" baseline="-25000" dirty="0">
                <a:solidFill>
                  <a:srgbClr val="000000"/>
                </a:solidFill>
              </a:rPr>
              <a:t>2</a:t>
            </a:r>
            <a:r>
              <a:rPr lang="en-CA" sz="3200" b="0" dirty="0">
                <a:solidFill>
                  <a:srgbClr val="000000"/>
                </a:solidFill>
              </a:rPr>
              <a:t> is carried in this fashion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>
                <a:solidFill>
                  <a:srgbClr val="000000"/>
                </a:solidFill>
              </a:rPr>
              <a:t>The blood plasma only carries about </a:t>
            </a:r>
            <a:r>
              <a:rPr lang="en-CA" sz="3200" b="0" dirty="0" smtClean="0">
                <a:solidFill>
                  <a:srgbClr val="000000"/>
                </a:solidFill>
              </a:rPr>
              <a:t>7%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 smtClean="0">
                <a:solidFill>
                  <a:srgbClr val="000000"/>
                </a:solidFill>
              </a:rPr>
              <a:t>70</a:t>
            </a:r>
            <a:r>
              <a:rPr lang="en-CA" sz="3200" b="0" dirty="0">
                <a:solidFill>
                  <a:srgbClr val="000000"/>
                </a:solidFill>
              </a:rPr>
              <a:t>% of the CO</a:t>
            </a:r>
            <a:r>
              <a:rPr lang="en-CA" sz="3200" b="0" baseline="-25000" dirty="0">
                <a:solidFill>
                  <a:srgbClr val="000000"/>
                </a:solidFill>
              </a:rPr>
              <a:t>2</a:t>
            </a:r>
            <a:r>
              <a:rPr lang="en-CA" sz="3200" b="0" dirty="0">
                <a:solidFill>
                  <a:srgbClr val="000000"/>
                </a:solidFill>
              </a:rPr>
              <a:t> </a:t>
            </a:r>
            <a:r>
              <a:rPr lang="en-CA" sz="3200" b="0" dirty="0" smtClean="0">
                <a:solidFill>
                  <a:srgbClr val="000000"/>
                </a:solidFill>
              </a:rPr>
              <a:t>in</a:t>
            </a:r>
          </a:p>
          <a:p>
            <a:pPr marL="106363" indent="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 smtClean="0">
                <a:solidFill>
                  <a:srgbClr val="000000"/>
                </a:solidFill>
              </a:rPr>
              <a:t>your </a:t>
            </a:r>
            <a:r>
              <a:rPr lang="en-CA" sz="3200" b="0" dirty="0">
                <a:solidFill>
                  <a:srgbClr val="000000"/>
                </a:solidFill>
              </a:rPr>
              <a:t>blood is in </a:t>
            </a:r>
            <a:r>
              <a:rPr lang="en-CA" sz="3200" b="0" dirty="0" smtClean="0">
                <a:solidFill>
                  <a:srgbClr val="000000"/>
                </a:solidFill>
              </a:rPr>
              <a:t>the</a:t>
            </a:r>
          </a:p>
          <a:p>
            <a:pPr marL="106363" indent="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 smtClean="0">
                <a:solidFill>
                  <a:srgbClr val="000000"/>
                </a:solidFill>
              </a:rPr>
              <a:t>form </a:t>
            </a:r>
            <a:r>
              <a:rPr lang="en-CA" sz="3200" b="0" dirty="0">
                <a:solidFill>
                  <a:srgbClr val="000000"/>
                </a:solidFill>
              </a:rPr>
              <a:t>of </a:t>
            </a:r>
            <a:r>
              <a:rPr lang="en-CA" sz="3200" b="0" dirty="0" smtClean="0">
                <a:solidFill>
                  <a:srgbClr val="000000"/>
                </a:solidFill>
              </a:rPr>
              <a:t>the Bicarbonate</a:t>
            </a:r>
          </a:p>
          <a:p>
            <a:pPr marL="106363" indent="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 smtClean="0">
                <a:solidFill>
                  <a:srgbClr val="000000"/>
                </a:solidFill>
              </a:rPr>
              <a:t>(HCO</a:t>
            </a:r>
            <a:r>
              <a:rPr lang="en-CA" sz="3200" b="0" baseline="-25000" dirty="0" smtClean="0">
                <a:solidFill>
                  <a:srgbClr val="000000"/>
                </a:solidFill>
              </a:rPr>
              <a:t>3</a:t>
            </a:r>
            <a:r>
              <a:rPr lang="en-CA" sz="3200" b="0" baseline="30000" dirty="0" smtClean="0">
                <a:solidFill>
                  <a:srgbClr val="000000"/>
                </a:solidFill>
              </a:rPr>
              <a:t>-</a:t>
            </a:r>
            <a:r>
              <a:rPr lang="en-CA" sz="3200" b="0" dirty="0" smtClean="0">
                <a:solidFill>
                  <a:srgbClr val="000000"/>
                </a:solidFill>
              </a:rPr>
              <a:t> </a:t>
            </a:r>
            <a:r>
              <a:rPr lang="en-CA" sz="3200" b="0" dirty="0">
                <a:solidFill>
                  <a:srgbClr val="000000"/>
                </a:solidFill>
              </a:rPr>
              <a:t>ion)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200" b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1" y="3153925"/>
            <a:ext cx="4735513" cy="40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654" y="11624"/>
            <a:ext cx="9072562" cy="790573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Carbon Dioxide &amp; Bicarbonate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-23301" y="655637"/>
            <a:ext cx="10080625" cy="4191000"/>
          </a:xfrm>
          <a:ln/>
        </p:spPr>
        <p:txBody>
          <a:bodyPr lIns="90000" tIns="46800" rIns="90000" bIns="46800">
            <a:normAutofit/>
          </a:bodyPr>
          <a:lstStyle/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When CO</a:t>
            </a:r>
            <a:r>
              <a:rPr lang="en-CA" sz="2800" baseline="-25000" dirty="0"/>
              <a:t>2</a:t>
            </a:r>
            <a:r>
              <a:rPr lang="en-CA" sz="2800" dirty="0"/>
              <a:t> is added to water, carbonic acid (H</a:t>
            </a:r>
            <a:r>
              <a:rPr lang="en-CA" sz="2800" baseline="-25000" dirty="0"/>
              <a:t>2</a:t>
            </a:r>
            <a:r>
              <a:rPr lang="en-CA" sz="2800" dirty="0"/>
              <a:t>CO</a:t>
            </a:r>
            <a:r>
              <a:rPr lang="en-CA" sz="2800" baseline="-25000" dirty="0"/>
              <a:t>3</a:t>
            </a:r>
            <a:r>
              <a:rPr lang="en-CA" sz="2800" dirty="0"/>
              <a:t>) is formed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This loses an H</a:t>
            </a:r>
            <a:r>
              <a:rPr lang="en-CA" sz="2800" baseline="30000" dirty="0"/>
              <a:t>+</a:t>
            </a:r>
            <a:r>
              <a:rPr lang="en-CA" sz="2800" dirty="0"/>
              <a:t> ion, which is picked up by hemoglobin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The remaining HCO</a:t>
            </a:r>
            <a:r>
              <a:rPr lang="en-CA" sz="2800" baseline="-25000" dirty="0"/>
              <a:t>3</a:t>
            </a:r>
            <a:r>
              <a:rPr lang="en-CA" sz="2800" baseline="30000" dirty="0"/>
              <a:t>-</a:t>
            </a:r>
            <a:r>
              <a:rPr lang="en-CA" sz="2800" dirty="0"/>
              <a:t> ion remains in the blood plasma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When the plasma reaches the lungs, the hemoglobin gives up its H</a:t>
            </a:r>
            <a:r>
              <a:rPr lang="en-CA" sz="2800" baseline="30000" dirty="0"/>
              <a:t>+</a:t>
            </a:r>
            <a:r>
              <a:rPr lang="en-CA" sz="2800" dirty="0"/>
              <a:t>, and the sequence reverses – CO</a:t>
            </a:r>
            <a:r>
              <a:rPr lang="en-CA" sz="2800" baseline="-25000" dirty="0"/>
              <a:t>2</a:t>
            </a:r>
            <a:r>
              <a:rPr lang="en-CA" sz="2800" dirty="0"/>
              <a:t> is formed and released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4237037"/>
            <a:ext cx="38957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2237"/>
            <a:ext cx="10080625" cy="714374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600" dirty="0"/>
              <a:t>Section 7.2 – Breathing </a:t>
            </a:r>
            <a:r>
              <a:rPr lang="en-CA" sz="3600" dirty="0" smtClean="0"/>
              <a:t>and Respiration</a:t>
            </a:r>
            <a:endParaRPr lang="en-CA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626" y="1112837"/>
            <a:ext cx="9905999" cy="4735803"/>
          </a:xfrm>
        </p:spPr>
        <p:txBody>
          <a:bodyPr>
            <a:normAutofit fontScale="92500" lnSpcReduction="20000"/>
          </a:bodyPr>
          <a:lstStyle/>
          <a:p>
            <a:pPr marL="606425" indent="-606425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3500" dirty="0"/>
              <a:t>Respiration actually involves a 4-stage process:</a:t>
            </a:r>
          </a:p>
          <a:p>
            <a:pPr lvl="1">
              <a:buSzPct val="120000"/>
              <a:buFont typeface="Tahoma" pitchFamily="32" charset="0"/>
              <a:buChar char="•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3000" dirty="0"/>
              <a:t>Breathing – the movement of air into &amp; out of the lungs</a:t>
            </a:r>
          </a:p>
          <a:p>
            <a:pPr lvl="1">
              <a:buSzPct val="120000"/>
              <a:buFont typeface="Tahoma" pitchFamily="32" charset="0"/>
              <a:buChar char="•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3000" dirty="0"/>
              <a:t>External respiration – the exchange of oxygen and carbon dioxide within the lungs</a:t>
            </a:r>
          </a:p>
          <a:p>
            <a:pPr lvl="1">
              <a:buSzPct val="120000"/>
              <a:buFont typeface="Tahoma" pitchFamily="32" charset="0"/>
              <a:buChar char="•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3000" dirty="0"/>
              <a:t>Internal respiration – the exchange of oxygen and carbon dioxide within the blood and body tissues</a:t>
            </a:r>
          </a:p>
          <a:p>
            <a:pPr lvl="1">
              <a:buSzPct val="120000"/>
              <a:buFont typeface="Tahoma" pitchFamily="32" charset="0"/>
              <a:buChar char="•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3000" dirty="0"/>
              <a:t>Cellular respiration – the oxidation of glucose for energy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3512" y="122237"/>
            <a:ext cx="9072562" cy="714374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Breathing and Muscles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7312" y="1036637"/>
            <a:ext cx="9906000" cy="2743200"/>
          </a:xfrm>
          <a:ln/>
        </p:spPr>
        <p:txBody>
          <a:bodyPr lIns="90000" tIns="46800" rIns="90000" bIns="46800">
            <a:normAutofit fontScale="85000" lnSpcReduction="20000"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000" dirty="0"/>
              <a:t>Pressure differences between the chest cavity and the atmosphere move gases into and out of the lungs (atmospheric pressure is constant, but the lung pressure changes</a:t>
            </a:r>
            <a:r>
              <a:rPr lang="en-CA" sz="3000" dirty="0" smtClean="0"/>
              <a:t>)</a:t>
            </a:r>
          </a:p>
          <a:p>
            <a:pPr marL="106363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000" dirty="0"/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000" dirty="0"/>
              <a:t>Gases move from high pressure areas to low pressure areas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2" y="3113087"/>
            <a:ext cx="35433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475037"/>
            <a:ext cx="5446184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87312" y="46038"/>
            <a:ext cx="9677400" cy="5334000"/>
          </a:xfrm>
          <a:ln/>
        </p:spPr>
        <p:txBody>
          <a:bodyPr lIns="90000" tIns="46800" rIns="90000" bIns="46800" anchor="t">
            <a:normAutofit/>
          </a:bodyPr>
          <a:lstStyle/>
          <a:p>
            <a:pPr marL="430213" indent="-323850"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b="0" dirty="0">
                <a:solidFill>
                  <a:srgbClr val="000000"/>
                </a:solidFill>
              </a:rPr>
              <a:t>When you inhale, the diaphragm contracts and flattens, and the lungs </a:t>
            </a:r>
            <a:r>
              <a:rPr lang="en-CA" sz="2700" b="0" dirty="0" smtClean="0">
                <a:solidFill>
                  <a:srgbClr val="000000"/>
                </a:solidFill>
              </a:rPr>
              <a:t>expand in volume (The ribs also move up and out)</a:t>
            </a:r>
            <a:endParaRPr lang="en-CA" sz="2700" b="0" dirty="0">
              <a:solidFill>
                <a:srgbClr val="000000"/>
              </a:solidFill>
            </a:endParaRPr>
          </a:p>
          <a:p>
            <a:pPr marL="430213" indent="-323850" algn="l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700" b="0" dirty="0">
              <a:solidFill>
                <a:srgbClr val="000000"/>
              </a:solidFill>
            </a:endParaRPr>
          </a:p>
          <a:p>
            <a:pPr marL="430213" indent="-323850"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b="0" dirty="0">
                <a:solidFill>
                  <a:srgbClr val="000000"/>
                </a:solidFill>
              </a:rPr>
              <a:t>The </a:t>
            </a:r>
            <a:r>
              <a:rPr lang="en-CA" sz="2700" b="0" dirty="0" smtClean="0">
                <a:solidFill>
                  <a:srgbClr val="000000"/>
                </a:solidFill>
              </a:rPr>
              <a:t>atmospheric</a:t>
            </a:r>
          </a:p>
          <a:p>
            <a:pPr marL="106363" indent="0"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b="0" dirty="0" smtClean="0">
                <a:solidFill>
                  <a:srgbClr val="000000"/>
                </a:solidFill>
              </a:rPr>
              <a:t>pressure </a:t>
            </a:r>
            <a:r>
              <a:rPr lang="en-CA" sz="2700" b="0" dirty="0">
                <a:solidFill>
                  <a:srgbClr val="000000"/>
                </a:solidFill>
              </a:rPr>
              <a:t>is now </a:t>
            </a:r>
            <a:r>
              <a:rPr lang="en-CA" sz="2700" b="0" dirty="0" smtClean="0">
                <a:solidFill>
                  <a:srgbClr val="000000"/>
                </a:solidFill>
              </a:rPr>
              <a:t>higher</a:t>
            </a:r>
          </a:p>
          <a:p>
            <a:pPr marL="106363" indent="0"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b="0" dirty="0" smtClean="0">
                <a:solidFill>
                  <a:srgbClr val="000000"/>
                </a:solidFill>
              </a:rPr>
              <a:t>than </a:t>
            </a:r>
            <a:r>
              <a:rPr lang="en-CA" sz="2700" b="0" dirty="0">
                <a:solidFill>
                  <a:srgbClr val="000000"/>
                </a:solidFill>
              </a:rPr>
              <a:t>the lung </a:t>
            </a:r>
            <a:r>
              <a:rPr lang="en-CA" sz="2700" b="0" dirty="0" smtClean="0">
                <a:solidFill>
                  <a:srgbClr val="000000"/>
                </a:solidFill>
              </a:rPr>
              <a:t>pressure,</a:t>
            </a:r>
          </a:p>
          <a:p>
            <a:pPr marL="106363" indent="0"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b="0" dirty="0" smtClean="0">
                <a:solidFill>
                  <a:srgbClr val="000000"/>
                </a:solidFill>
              </a:rPr>
              <a:t>and </a:t>
            </a:r>
            <a:r>
              <a:rPr lang="en-CA" sz="2700" b="0" dirty="0">
                <a:solidFill>
                  <a:srgbClr val="000000"/>
                </a:solidFill>
              </a:rPr>
              <a:t>air moves into </a:t>
            </a:r>
            <a:r>
              <a:rPr lang="en-CA" sz="2700" b="0" dirty="0" smtClean="0">
                <a:solidFill>
                  <a:srgbClr val="000000"/>
                </a:solidFill>
              </a:rPr>
              <a:t>the</a:t>
            </a:r>
          </a:p>
          <a:p>
            <a:pPr marL="106363" indent="0"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b="0" dirty="0" smtClean="0">
                <a:solidFill>
                  <a:srgbClr val="000000"/>
                </a:solidFill>
              </a:rPr>
              <a:t>lungs</a:t>
            </a:r>
            <a:endParaRPr lang="en-CA" sz="2700" b="0" dirty="0">
              <a:solidFill>
                <a:srgbClr val="000000"/>
              </a:solidFill>
            </a:endParaRPr>
          </a:p>
          <a:p>
            <a:pPr marL="430213" indent="-323850" algn="l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7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007518"/>
            <a:ext cx="4982369" cy="65521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69" y="46037"/>
            <a:ext cx="10006781" cy="6248400"/>
          </a:xfrm>
        </p:spPr>
        <p:txBody>
          <a:bodyPr>
            <a:normAutofit/>
          </a:bodyPr>
          <a:lstStyle/>
          <a:p>
            <a:pPr marL="430213" lvl="0" indent="-32385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>
                <a:solidFill>
                  <a:srgbClr val="000000"/>
                </a:solidFill>
              </a:rPr>
              <a:t>When you exhale, the diaphragm relaxes and becomes </a:t>
            </a:r>
            <a:r>
              <a:rPr lang="en-CA" sz="2700" dirty="0" smtClean="0">
                <a:solidFill>
                  <a:srgbClr val="000000"/>
                </a:solidFill>
              </a:rPr>
              <a:t>dome-shaped (the ribs relax, falling in)</a:t>
            </a:r>
            <a:endParaRPr lang="en-CA" sz="2700" dirty="0">
              <a:solidFill>
                <a:srgbClr val="000000"/>
              </a:solidFill>
            </a:endParaRPr>
          </a:p>
          <a:p>
            <a:pPr marL="430213" lvl="0" indent="-323850">
              <a:lnSpc>
                <a:spcPct val="90000"/>
              </a:lnSpc>
              <a:spcBef>
                <a:spcPts val="800"/>
              </a:spcBef>
              <a:buClr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700" dirty="0">
              <a:solidFill>
                <a:srgbClr val="000000"/>
              </a:solidFill>
            </a:endParaRPr>
          </a:p>
          <a:p>
            <a:pPr marL="430213" lvl="0" indent="-32385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>
                <a:solidFill>
                  <a:srgbClr val="000000"/>
                </a:solidFill>
              </a:rPr>
              <a:t>As a result, the </a:t>
            </a:r>
            <a:r>
              <a:rPr lang="en-CA" sz="2700" dirty="0" smtClean="0">
                <a:solidFill>
                  <a:srgbClr val="000000"/>
                </a:solidFill>
              </a:rPr>
              <a:t>lung</a:t>
            </a:r>
          </a:p>
          <a:p>
            <a:pPr marL="106363" lvl="0" indent="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 smtClean="0">
                <a:solidFill>
                  <a:srgbClr val="000000"/>
                </a:solidFill>
              </a:rPr>
              <a:t>volume </a:t>
            </a:r>
            <a:r>
              <a:rPr lang="en-CA" sz="2700" dirty="0">
                <a:solidFill>
                  <a:srgbClr val="000000"/>
                </a:solidFill>
              </a:rPr>
              <a:t>is reduced</a:t>
            </a:r>
          </a:p>
          <a:p>
            <a:pPr marL="430213" lvl="0" indent="-323850">
              <a:lnSpc>
                <a:spcPct val="90000"/>
              </a:lnSpc>
              <a:spcBef>
                <a:spcPts val="800"/>
              </a:spcBef>
              <a:buClr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700" dirty="0">
              <a:solidFill>
                <a:srgbClr val="000000"/>
              </a:solidFill>
            </a:endParaRPr>
          </a:p>
          <a:p>
            <a:pPr marL="430213" lvl="0" indent="-32385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>
                <a:solidFill>
                  <a:srgbClr val="000000"/>
                </a:solidFill>
              </a:rPr>
              <a:t>The </a:t>
            </a:r>
            <a:r>
              <a:rPr lang="en-CA" sz="2700" dirty="0" smtClean="0">
                <a:solidFill>
                  <a:srgbClr val="000000"/>
                </a:solidFill>
              </a:rPr>
              <a:t>atmospheric</a:t>
            </a:r>
          </a:p>
          <a:p>
            <a:pPr marL="106363" lvl="0" indent="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 smtClean="0">
                <a:solidFill>
                  <a:srgbClr val="000000"/>
                </a:solidFill>
              </a:rPr>
              <a:t>pressure </a:t>
            </a:r>
            <a:r>
              <a:rPr lang="en-CA" sz="2700" dirty="0">
                <a:solidFill>
                  <a:srgbClr val="000000"/>
                </a:solidFill>
              </a:rPr>
              <a:t>is now </a:t>
            </a:r>
            <a:r>
              <a:rPr lang="en-CA" sz="2700" dirty="0" smtClean="0">
                <a:solidFill>
                  <a:srgbClr val="000000"/>
                </a:solidFill>
              </a:rPr>
              <a:t>lower</a:t>
            </a:r>
          </a:p>
          <a:p>
            <a:pPr marL="106363" lvl="0" indent="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 smtClean="0">
                <a:solidFill>
                  <a:srgbClr val="000000"/>
                </a:solidFill>
              </a:rPr>
              <a:t>than </a:t>
            </a:r>
            <a:r>
              <a:rPr lang="en-CA" sz="2700" dirty="0">
                <a:solidFill>
                  <a:srgbClr val="000000"/>
                </a:solidFill>
              </a:rPr>
              <a:t>the lung </a:t>
            </a:r>
            <a:r>
              <a:rPr lang="en-CA" sz="2700" dirty="0" smtClean="0">
                <a:solidFill>
                  <a:srgbClr val="000000"/>
                </a:solidFill>
              </a:rPr>
              <a:t>pressure,</a:t>
            </a:r>
          </a:p>
          <a:p>
            <a:pPr marL="106363" lvl="0" indent="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 smtClean="0">
                <a:solidFill>
                  <a:srgbClr val="000000"/>
                </a:solidFill>
              </a:rPr>
              <a:t>and </a:t>
            </a:r>
            <a:r>
              <a:rPr lang="en-CA" sz="2700" dirty="0">
                <a:solidFill>
                  <a:srgbClr val="000000"/>
                </a:solidFill>
              </a:rPr>
              <a:t>air moves out </a:t>
            </a:r>
            <a:r>
              <a:rPr lang="en-CA" sz="2700" dirty="0" smtClean="0">
                <a:solidFill>
                  <a:srgbClr val="000000"/>
                </a:solidFill>
              </a:rPr>
              <a:t>of</a:t>
            </a:r>
          </a:p>
          <a:p>
            <a:pPr marL="106363" lvl="0" indent="0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 smtClean="0">
                <a:solidFill>
                  <a:srgbClr val="000000"/>
                </a:solidFill>
              </a:rPr>
              <a:t>the lungs</a:t>
            </a:r>
            <a:endParaRPr lang="en-CA" sz="2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12" y="1138416"/>
            <a:ext cx="5105400" cy="63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87312" y="9166"/>
            <a:ext cx="9829800" cy="1897062"/>
          </a:xfrm>
          <a:ln/>
        </p:spPr>
        <p:txBody>
          <a:bodyPr lIns="90000" tIns="46800" rIns="90000" bIns="46800" anchor="t"/>
          <a:lstStyle/>
          <a:p>
            <a:pPr marL="430213" indent="-323850"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dirty="0">
                <a:solidFill>
                  <a:srgbClr val="000000"/>
                </a:solidFill>
              </a:rPr>
              <a:t>The diaphragm is assisted by the movement of the </a:t>
            </a:r>
            <a:r>
              <a:rPr lang="en-CA" sz="3200" b="0" dirty="0" smtClean="0">
                <a:solidFill>
                  <a:srgbClr val="000000"/>
                </a:solidFill>
              </a:rPr>
              <a:t>ribs and the bands of </a:t>
            </a:r>
            <a:r>
              <a:rPr lang="en-CA" sz="3200" dirty="0">
                <a:solidFill>
                  <a:srgbClr val="00C600"/>
                </a:solidFill>
              </a:rPr>
              <a:t>intercostal </a:t>
            </a:r>
            <a:r>
              <a:rPr lang="en-CA" sz="3200" dirty="0" smtClean="0">
                <a:solidFill>
                  <a:srgbClr val="00C600"/>
                </a:solidFill>
              </a:rPr>
              <a:t>muscle </a:t>
            </a:r>
            <a:r>
              <a:rPr lang="en-CA" sz="3200" dirty="0" smtClean="0">
                <a:solidFill>
                  <a:srgbClr val="000000"/>
                </a:solidFill>
              </a:rPr>
              <a:t>between them</a:t>
            </a:r>
            <a:endParaRPr lang="en-CA" sz="3200" dirty="0">
              <a:solidFill>
                <a:srgbClr val="00C600"/>
              </a:solidFill>
            </a:endParaRP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200" b="0" dirty="0" smtClean="0">
              <a:solidFill>
                <a:srgbClr val="000000"/>
              </a:solidFill>
            </a:endParaRP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2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0080625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122237"/>
            <a:ext cx="9072562" cy="8382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Respiratory Volume</a:t>
            </a:r>
            <a:endParaRPr lang="en-CA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0" y="808037"/>
            <a:ext cx="10080625" cy="6357056"/>
          </a:xfrm>
          <a:ln/>
        </p:spPr>
        <p:txBody>
          <a:bodyPr lIns="90000" tIns="46800" rIns="90000" bIns="46800">
            <a:normAutofit/>
          </a:bodyPr>
          <a:lstStyle/>
          <a:p>
            <a:pPr marL="563563" indent="-45720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The normal volume of air that is exhaled and inhaled is known as our </a:t>
            </a:r>
            <a:r>
              <a:rPr lang="en-CA" sz="2800" dirty="0" smtClean="0">
                <a:solidFill>
                  <a:srgbClr val="00C600"/>
                </a:solidFill>
              </a:rPr>
              <a:t>tidal volume</a:t>
            </a:r>
          </a:p>
          <a:p>
            <a:pPr marL="106363" inden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dirty="0" smtClean="0">
              <a:solidFill>
                <a:srgbClr val="00C600"/>
              </a:solidFill>
            </a:endParaRPr>
          </a:p>
          <a:p>
            <a:pPr marL="563563" indent="-45720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The total volume of air that our lungs can contain is known as our </a:t>
            </a:r>
            <a:r>
              <a:rPr lang="en-CA" sz="2800" dirty="0" smtClean="0">
                <a:solidFill>
                  <a:srgbClr val="00C600"/>
                </a:solidFill>
              </a:rPr>
              <a:t>vital capacity</a:t>
            </a:r>
          </a:p>
          <a:p>
            <a:pPr marL="563563" indent="-45720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dirty="0" smtClean="0">
              <a:solidFill>
                <a:srgbClr val="00C600"/>
              </a:solidFill>
            </a:endParaRPr>
          </a:p>
          <a:p>
            <a:pPr marL="563563" indent="-45720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The extra air that can be</a:t>
            </a:r>
          </a:p>
          <a:p>
            <a:pPr marL="106363" indent="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forced out of the lungs is</a:t>
            </a:r>
          </a:p>
          <a:p>
            <a:pPr marL="106363" indent="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called the </a:t>
            </a:r>
            <a:r>
              <a:rPr lang="en-CA" sz="2800" dirty="0" smtClean="0">
                <a:solidFill>
                  <a:srgbClr val="92D050"/>
                </a:solidFill>
              </a:rPr>
              <a:t>expiratory reserve</a:t>
            </a:r>
          </a:p>
          <a:p>
            <a:pPr marL="106363" indent="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dirty="0">
              <a:solidFill>
                <a:srgbClr val="92D050"/>
              </a:solidFill>
            </a:endParaRPr>
          </a:p>
          <a:p>
            <a:pPr marL="563563" indent="-45720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The air that stays in the</a:t>
            </a:r>
          </a:p>
          <a:p>
            <a:pPr marL="106363" indent="0"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lungs is the </a:t>
            </a:r>
            <a:r>
              <a:rPr lang="en-CA" sz="2800" dirty="0" smtClean="0">
                <a:solidFill>
                  <a:srgbClr val="92D050"/>
                </a:solidFill>
              </a:rPr>
              <a:t>residual 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18" y="3322637"/>
            <a:ext cx="4486326" cy="384245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964112" y="3398837"/>
            <a:ext cx="1905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02312" y="1951037"/>
            <a:ext cx="609600" cy="3429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68912" y="6675437"/>
            <a:ext cx="914400" cy="762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22263"/>
            <a:ext cx="9072562" cy="15271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A Spirograph: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" y="1570037"/>
            <a:ext cx="9977197" cy="50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7312" y="122237"/>
            <a:ext cx="9072562" cy="729788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Gas Exchange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87312" y="808038"/>
            <a:ext cx="6467475" cy="4724400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Gases are exchanged between the air in the alveoli and the blood of the capillaries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O</a:t>
            </a:r>
            <a:r>
              <a:rPr lang="en-CA" sz="2800" baseline="-25000" dirty="0"/>
              <a:t>2</a:t>
            </a:r>
            <a:r>
              <a:rPr lang="en-CA" sz="2800" dirty="0"/>
              <a:t> will diffuse out of the alveoli and into the capillary while CO</a:t>
            </a:r>
            <a:r>
              <a:rPr lang="en-CA" sz="2800" baseline="-25000" dirty="0"/>
              <a:t>2 </a:t>
            </a:r>
            <a:r>
              <a:rPr lang="en-CA" sz="2800" dirty="0"/>
              <a:t>moves in the opposite direction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About 30% of the O</a:t>
            </a:r>
            <a:r>
              <a:rPr lang="en-CA" sz="2800" baseline="-25000" dirty="0"/>
              <a:t>2</a:t>
            </a:r>
            <a:r>
              <a:rPr lang="en-CA" sz="2800" dirty="0"/>
              <a:t> transfer occurs through facilitated diffusion to increase the rate of exchange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59" y="122237"/>
            <a:ext cx="3703637" cy="557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59" y="470217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34530</TotalTime>
  <Words>557</Words>
  <Application>Microsoft Office PowerPoint</Application>
  <PresentationFormat>Custom</PresentationFormat>
  <Paragraphs>76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Autumn</vt:lpstr>
      <vt:lpstr>Section 7.2 – Breathing and Respiration</vt:lpstr>
      <vt:lpstr>Section 7.2 – Breathing and Respiration</vt:lpstr>
      <vt:lpstr>Breathing and Muscles</vt:lpstr>
      <vt:lpstr>PowerPoint Presentation</vt:lpstr>
      <vt:lpstr>PowerPoint Presentation</vt:lpstr>
      <vt:lpstr>PowerPoint Presentation</vt:lpstr>
      <vt:lpstr>Respiratory Volume</vt:lpstr>
      <vt:lpstr>A Spirograph:</vt:lpstr>
      <vt:lpstr>Gas Exchange</vt:lpstr>
      <vt:lpstr>PowerPoint Presentation</vt:lpstr>
      <vt:lpstr>O2 and CO2 Transport in the Blood</vt:lpstr>
      <vt:lpstr>CO2 Transport in the blood</vt:lpstr>
      <vt:lpstr>Carbon Dioxide &amp; Bicarbonate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7.2 – Breathing and Respiration</dc:title>
  <dc:creator>Standring, Daniel</dc:creator>
  <cp:lastModifiedBy>Standring, Daniel</cp:lastModifiedBy>
  <cp:revision>10</cp:revision>
  <cp:lastPrinted>1601-01-01T00:00:00Z</cp:lastPrinted>
  <dcterms:created xsi:type="dcterms:W3CDTF">2009-10-20T23:24:25Z</dcterms:created>
  <dcterms:modified xsi:type="dcterms:W3CDTF">2012-12-04T23:52:43Z</dcterms:modified>
</cp:coreProperties>
</file>