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E067-5FB3-49DA-9700-FC5E57DA91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2D02-4E26-4523-BF5B-F11F8FCB63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7.3 – Respiratory Health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Respiratory health problems can be identified as conditions that affect either the upper respiratory tract, or the lower respiratory tract</a:t>
            </a:r>
          </a:p>
          <a:p>
            <a:r>
              <a:rPr lang="en-US"/>
              <a:t>Many disorders are preventable – particularly those that are caused by smoking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572124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AutoNum type="arabicPeriod" startAt="8"/>
            </a:pPr>
            <a:r>
              <a:rPr lang="en-US" dirty="0"/>
              <a:t>Lung Cancer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This (like all cancers) is an uncontrolled, abnormal growth of invasive cells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The tumors that form reduce the available volume of the lung for gas exchange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Often carcinogens (chemicals that cause cancer) trigger the production of tumors in the lungs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Carcinogens are </a:t>
            </a:r>
            <a:r>
              <a:rPr lang="en-US" dirty="0" smtClean="0"/>
              <a:t>found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in </a:t>
            </a:r>
            <a:r>
              <a:rPr lang="en-US" dirty="0"/>
              <a:t>cigarette smoke, but </a:t>
            </a:r>
            <a:r>
              <a:rPr lang="en-US" dirty="0" smtClean="0"/>
              <a:t>also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include </a:t>
            </a:r>
            <a:r>
              <a:rPr lang="en-US" dirty="0"/>
              <a:t>asbestos and radon</a:t>
            </a:r>
          </a:p>
        </p:txBody>
      </p:sp>
      <p:pic>
        <p:nvPicPr>
          <p:cNvPr id="3" name="Picture 4" descr="http://www.changingstates.co.uk/images/smoking-packs-new/fatal-lung-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3393566"/>
            <a:ext cx="4242786" cy="340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Technologies for Detection and Treatment of Lung Disorders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144000" cy="1524000"/>
          </a:xfrm>
        </p:spPr>
        <p:txBody>
          <a:bodyPr>
            <a:normAutofit/>
          </a:bodyPr>
          <a:lstStyle/>
          <a:p>
            <a:r>
              <a:rPr lang="en-US" sz="2800" dirty="0"/>
              <a:t>Diagnosis of disorders such as cancer, and some other infections (such as inhalational anthrax and tuberculosis) are typically done using X-rays and CT scans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000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4038600" cy="609600"/>
          </a:xfrm>
        </p:spPr>
        <p:txBody>
          <a:bodyPr/>
          <a:lstStyle/>
          <a:p>
            <a:r>
              <a:rPr lang="en-US"/>
              <a:t>Lung Cancer</a:t>
            </a:r>
          </a:p>
        </p:txBody>
      </p:sp>
      <p:pic>
        <p:nvPicPr>
          <p:cNvPr id="60420" name="Picture 4" descr="Tuberculosi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0385"/>
            <a:ext cx="3971925" cy="5368537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800600" y="5562600"/>
            <a:ext cx="3859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http://www.ecosur.mx/tuberculosis/Tuberculosis-4.jpg</a:t>
            </a:r>
          </a:p>
        </p:txBody>
      </p:sp>
      <p:pic>
        <p:nvPicPr>
          <p:cNvPr id="60423" name="Picture 7" descr="lung_can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4805292" cy="4267200"/>
          </a:xfrm>
          <a:prstGeom prst="rect">
            <a:avLst/>
          </a:prstGeom>
          <a:noFill/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914400" y="4343400"/>
            <a:ext cx="2449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http://www.lakeridgehealth.on.ca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800600" y="58674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Tuberculosis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Screening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6436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DNA analysis can be used to identify if genes for cancer are present</a:t>
            </a:r>
          </a:p>
          <a:p>
            <a:pPr>
              <a:lnSpc>
                <a:spcPct val="90000"/>
              </a:lnSpc>
            </a:pPr>
            <a:r>
              <a:rPr lang="en-US" dirty="0"/>
              <a:t>Cancers can be treated in several ways, including radiation therapy and </a:t>
            </a:r>
            <a:r>
              <a:rPr lang="en-US" dirty="0" smtClean="0"/>
              <a:t>chemotherapy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" y="3352800"/>
            <a:ext cx="2667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91" y="2927347"/>
            <a:ext cx="3326505" cy="391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94" y="2590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19" y="609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In some cases, liposomes (small, hollow sacks of lipids) are filled with cancer-fighting drugs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These liposomes follow the spread of the cancer cells and attack them before they start new growth in a new area of the body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04696"/>
            <a:ext cx="3810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19" y="517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Liposomes for Fighting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Respiratory Infections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/>
              <a:t>Tonsillitis</a:t>
            </a:r>
            <a:r>
              <a:rPr lang="en-US" dirty="0"/>
              <a:t>:  This is caused by bacterial or viral infections.  </a:t>
            </a:r>
          </a:p>
          <a:p>
            <a:pPr marL="609600" indent="-609600">
              <a:buFontTx/>
              <a:buAutoNum type="arabicPeriod"/>
            </a:pPr>
            <a:r>
              <a:rPr lang="en-US" b="1" dirty="0"/>
              <a:t>Laryngitis</a:t>
            </a:r>
            <a:r>
              <a:rPr lang="en-US" dirty="0"/>
              <a:t>:  This is an inflammation of the larynx caused by infection, allergies, or straining of the voice.  </a:t>
            </a:r>
            <a:r>
              <a:rPr lang="en-US" dirty="0" err="1" smtClean="0"/>
              <a:t>Eg</a:t>
            </a:r>
            <a:r>
              <a:rPr lang="en-US" dirty="0" smtClean="0"/>
              <a:t>. Losing your voice</a:t>
            </a:r>
            <a:endParaRPr lang="en-US" dirty="0"/>
          </a:p>
        </p:txBody>
      </p:sp>
      <p:pic>
        <p:nvPicPr>
          <p:cNvPr id="1026" name="Picture 2" descr="C:\Documents and Settings\alisonlario\Local Settings\Temporary Internet Files\Content.IE5\8C3NDV0G\MCj042980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0"/>
            <a:ext cx="1863725" cy="1778000"/>
          </a:xfrm>
          <a:prstGeom prst="rect">
            <a:avLst/>
          </a:prstGeom>
          <a:noFill/>
        </p:spPr>
      </p:pic>
      <p:pic>
        <p:nvPicPr>
          <p:cNvPr id="1027" name="Picture 3" descr="C:\Documents and Settings\alisonlario\Local Settings\Temporary Internet Files\Content.IE5\UH964OU6\MCj023273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1489295" cy="185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lisonlario\Local Settings\Temporary Internet Files\Content.IE5\UH964OU6\MCj01326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2792994" cy="237621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878"/>
            <a:ext cx="8888994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Lower Respiratory Tract </a:t>
            </a:r>
            <a:r>
              <a:rPr lang="en-US" sz="4000" dirty="0" smtClean="0"/>
              <a:t>Disorders</a:t>
            </a:r>
            <a:r>
              <a:rPr lang="en-US" sz="4000" dirty="0"/>
              <a:t>: Bronchitis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414" y="533400"/>
            <a:ext cx="9168414" cy="4190999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800" dirty="0" smtClean="0"/>
              <a:t>This </a:t>
            </a:r>
            <a:r>
              <a:rPr lang="en-US" sz="2800" dirty="0"/>
              <a:t>is an inflammation of the bronchi. </a:t>
            </a:r>
          </a:p>
          <a:p>
            <a:pPr marL="609600" indent="-609600"/>
            <a:r>
              <a:rPr lang="en-US" sz="2800" dirty="0"/>
              <a:t>It can be classified as acute (usually a bacterial infection) or chronic (caused by irritants). </a:t>
            </a:r>
          </a:p>
          <a:p>
            <a:pPr marL="609600" indent="-609600"/>
            <a:r>
              <a:rPr lang="en-US" sz="2800" dirty="0"/>
              <a:t>During chronic bronchitis, the cilia lining the bronchi can become damaged. </a:t>
            </a:r>
          </a:p>
          <a:p>
            <a:pPr marL="609600" indent="-609600"/>
            <a:r>
              <a:rPr lang="en-US" sz="2800" dirty="0"/>
              <a:t>The most </a:t>
            </a:r>
            <a:r>
              <a:rPr lang="en-US" sz="2800" dirty="0" smtClean="0"/>
              <a:t>common</a:t>
            </a:r>
          </a:p>
          <a:p>
            <a:pPr marL="0" indent="0">
              <a:buNone/>
            </a:pPr>
            <a:r>
              <a:rPr lang="en-US" sz="2800" dirty="0" smtClean="0"/>
              <a:t>cause </a:t>
            </a:r>
            <a:r>
              <a:rPr lang="en-US" sz="2800" dirty="0"/>
              <a:t>of </a:t>
            </a:r>
            <a:r>
              <a:rPr lang="en-US" sz="2800" dirty="0" smtClean="0"/>
              <a:t>chronic</a:t>
            </a:r>
          </a:p>
          <a:p>
            <a:pPr marL="0" indent="0">
              <a:buNone/>
            </a:pPr>
            <a:r>
              <a:rPr lang="en-US" sz="2800" dirty="0" smtClean="0"/>
              <a:t>bronchitis </a:t>
            </a:r>
            <a:r>
              <a:rPr lang="en-US" sz="2800" dirty="0"/>
              <a:t>is smoking.</a:t>
            </a:r>
          </a:p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/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19350"/>
            <a:ext cx="5809880" cy="435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edicinageriatrica.com.br/wp-content/uploads/2007/03/pneum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847" y="3276601"/>
            <a:ext cx="4765221" cy="35814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marL="609600" indent="-609600" algn="ctr">
              <a:buFontTx/>
              <a:buAutoNum type="arabicPeriod" startAt="2"/>
            </a:pPr>
            <a:r>
              <a:rPr lang="en-US" sz="3000" dirty="0"/>
              <a:t>Pneumonia</a:t>
            </a:r>
          </a:p>
          <a:p>
            <a:pPr marL="609600" indent="-609600"/>
            <a:r>
              <a:rPr lang="en-US" sz="3000" dirty="0"/>
              <a:t>A condition where the alveoli fill with </a:t>
            </a:r>
            <a:r>
              <a:rPr lang="en-US" sz="3000" dirty="0" smtClean="0"/>
              <a:t>thick sticky fluid</a:t>
            </a:r>
            <a:endParaRPr lang="en-US" sz="3000" dirty="0"/>
          </a:p>
          <a:p>
            <a:pPr marL="609600" indent="-609600"/>
            <a:r>
              <a:rPr lang="en-US" sz="3000" dirty="0"/>
              <a:t>Can affect an entire lobe of the lung (lobular), or be found in small patches (bronchial)</a:t>
            </a:r>
          </a:p>
          <a:p>
            <a:pPr marL="609600" indent="-609600"/>
            <a:r>
              <a:rPr lang="en-US" sz="3000" dirty="0"/>
              <a:t>Lobular pneumonia is caused by bacteria and </a:t>
            </a:r>
            <a:r>
              <a:rPr lang="en-US" sz="3000" dirty="0" smtClean="0"/>
              <a:t>is typically </a:t>
            </a:r>
            <a:r>
              <a:rPr lang="en-US" sz="3000" dirty="0"/>
              <a:t>more serious than viral pneumonia</a:t>
            </a:r>
          </a:p>
          <a:p>
            <a:pPr marL="609600" indent="-609600"/>
            <a:r>
              <a:rPr lang="en-US" sz="3000" dirty="0"/>
              <a:t>There are vaccines </a:t>
            </a:r>
            <a:r>
              <a:rPr lang="en-US" sz="3000" dirty="0" smtClean="0"/>
              <a:t>for</a:t>
            </a:r>
          </a:p>
          <a:p>
            <a:pPr marL="0" indent="0">
              <a:buNone/>
            </a:pPr>
            <a:r>
              <a:rPr lang="en-US" sz="3000" dirty="0" smtClean="0"/>
              <a:t>bacterial </a:t>
            </a:r>
            <a:r>
              <a:rPr lang="en-US" sz="3000" dirty="0"/>
              <a:t>pneumonia</a:t>
            </a:r>
          </a:p>
          <a:p>
            <a:pPr marL="609600" indent="-609600"/>
            <a:r>
              <a:rPr lang="en-US" sz="3000" dirty="0"/>
              <a:t>AIDS patients </a:t>
            </a:r>
            <a:r>
              <a:rPr lang="en-US" sz="3000" dirty="0" smtClean="0"/>
              <a:t>often</a:t>
            </a:r>
          </a:p>
          <a:p>
            <a:pPr marL="0" indent="0">
              <a:buNone/>
            </a:pPr>
            <a:r>
              <a:rPr lang="en-US" sz="3000" dirty="0" smtClean="0"/>
              <a:t>die </a:t>
            </a:r>
            <a:r>
              <a:rPr lang="en-US" sz="3000" dirty="0"/>
              <a:t>because of a </a:t>
            </a:r>
            <a:r>
              <a:rPr lang="en-US" sz="3000" dirty="0" smtClean="0"/>
              <a:t>rare</a:t>
            </a:r>
          </a:p>
          <a:p>
            <a:pPr marL="0" indent="0">
              <a:buNone/>
            </a:pPr>
            <a:r>
              <a:rPr lang="en-US" sz="3000" dirty="0" smtClean="0"/>
              <a:t>bacterial </a:t>
            </a:r>
            <a:r>
              <a:rPr lang="en-US" sz="3000" dirty="0"/>
              <a:t>form of </a:t>
            </a:r>
            <a:r>
              <a:rPr lang="en-US" sz="3000" dirty="0" smtClean="0"/>
              <a:t>pneumonia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AutoNum type="arabicPeriod" startAt="3"/>
            </a:pPr>
            <a:r>
              <a:rPr lang="en-US" dirty="0"/>
              <a:t>Pleurisy</a:t>
            </a:r>
          </a:p>
          <a:p>
            <a:pPr marL="609600" indent="-609600"/>
            <a:r>
              <a:rPr lang="en-US" dirty="0"/>
              <a:t>This is a swelling of the pleura</a:t>
            </a:r>
          </a:p>
          <a:p>
            <a:pPr marL="609600" indent="-609600"/>
            <a:r>
              <a:rPr lang="en-US" dirty="0"/>
              <a:t>May be caused by infection, blood clots, or </a:t>
            </a:r>
            <a:r>
              <a:rPr lang="en-US" dirty="0" smtClean="0"/>
              <a:t>cancer</a:t>
            </a:r>
          </a:p>
          <a:p>
            <a:pPr marL="0" indent="0">
              <a:buNone/>
            </a:pPr>
            <a:endParaRPr lang="en-US" dirty="0"/>
          </a:p>
          <a:p>
            <a:pPr marL="609600" indent="-609600"/>
            <a:r>
              <a:rPr lang="en-US" dirty="0"/>
              <a:t>A common symptom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localized sharp, </a:t>
            </a:r>
            <a:r>
              <a:rPr lang="en-US" dirty="0" smtClean="0"/>
              <a:t>stabbing</a:t>
            </a:r>
          </a:p>
          <a:p>
            <a:pPr marL="0" indent="0">
              <a:buNone/>
            </a:pPr>
            <a:r>
              <a:rPr lang="en-US" dirty="0" smtClean="0"/>
              <a:t>Pain</a:t>
            </a:r>
          </a:p>
          <a:p>
            <a:pPr marL="0" indent="0">
              <a:buNone/>
            </a:pPr>
            <a:endParaRPr lang="en-US" dirty="0"/>
          </a:p>
          <a:p>
            <a:pPr marL="609600" indent="-609600"/>
            <a:r>
              <a:rPr lang="en-US" dirty="0"/>
              <a:t>Treatment of </a:t>
            </a:r>
            <a:r>
              <a:rPr lang="en-US" dirty="0" smtClean="0"/>
              <a:t>pleurisy</a:t>
            </a:r>
          </a:p>
          <a:p>
            <a:pPr marL="0" indent="0">
              <a:buNone/>
            </a:pPr>
            <a:r>
              <a:rPr lang="en-US" dirty="0" smtClean="0"/>
              <a:t>often </a:t>
            </a:r>
            <a:r>
              <a:rPr lang="en-US" dirty="0"/>
              <a:t>focuses on </a:t>
            </a:r>
            <a:r>
              <a:rPr lang="en-US" dirty="0" smtClean="0"/>
              <a:t>reducing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swelling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0" y="1981200"/>
            <a:ext cx="420599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18"/>
            <a:ext cx="9144000" cy="2819400"/>
          </a:xfrm>
        </p:spPr>
        <p:txBody>
          <a:bodyPr/>
          <a:lstStyle/>
          <a:p>
            <a:pPr marL="609600" indent="-609600" algn="ctr">
              <a:buFontTx/>
              <a:buAutoNum type="arabicPeriod" startAt="4"/>
            </a:pPr>
            <a:r>
              <a:rPr lang="en-US" dirty="0"/>
              <a:t>Emphysema</a:t>
            </a:r>
          </a:p>
          <a:p>
            <a:pPr marL="609600" indent="-609600"/>
            <a:r>
              <a:rPr lang="en-US" sz="2800" dirty="0"/>
              <a:t>Emphysema is a loss of elasticity in the alveoli wall</a:t>
            </a:r>
          </a:p>
          <a:p>
            <a:pPr marL="609600" indent="-609600"/>
            <a:r>
              <a:rPr lang="en-US" sz="2800" dirty="0" smtClean="0"/>
              <a:t>Alveoli may fuse</a:t>
            </a:r>
          </a:p>
          <a:p>
            <a:pPr marL="609600" indent="-609600"/>
            <a:r>
              <a:rPr lang="en-US" sz="2800" dirty="0" smtClean="0"/>
              <a:t>As </a:t>
            </a:r>
            <a:r>
              <a:rPr lang="en-US" sz="2800" dirty="0"/>
              <a:t>a result, the surface area for absorption is reduced</a:t>
            </a:r>
          </a:p>
          <a:p>
            <a:pPr marL="609600" indent="-609600"/>
            <a:r>
              <a:rPr lang="en-US" sz="2800" dirty="0"/>
              <a:t>Most cases of emphysema are associated with smoking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03758"/>
            <a:ext cx="4724400" cy="31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667000"/>
            <a:ext cx="5563673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"/>
            <a:ext cx="9144000" cy="3429000"/>
          </a:xfrm>
        </p:spPr>
        <p:txBody>
          <a:bodyPr/>
          <a:lstStyle/>
          <a:p>
            <a:pPr marL="609600" indent="-609600" algn="ctr">
              <a:buFontTx/>
              <a:buAutoNum type="arabicPeriod" startAt="5"/>
            </a:pPr>
            <a:r>
              <a:rPr lang="en-US" dirty="0"/>
              <a:t>Cystic Fibrosis</a:t>
            </a:r>
          </a:p>
          <a:p>
            <a:pPr marL="609600" indent="-609600"/>
            <a:r>
              <a:rPr lang="en-US" dirty="0"/>
              <a:t>Genetic condition that prevents the formation of sodium channels in cell walls</a:t>
            </a:r>
          </a:p>
          <a:p>
            <a:pPr marL="609600" indent="-609600"/>
            <a:r>
              <a:rPr lang="en-US" dirty="0"/>
              <a:t>This disrupts the water balance in the lung cells</a:t>
            </a:r>
          </a:p>
          <a:p>
            <a:pPr marL="609600" indent="-609600"/>
            <a:r>
              <a:rPr lang="en-US" dirty="0"/>
              <a:t>As a result, the normally runny mucus in the lungs becomes very thick and cannot be expelled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28987"/>
            <a:ext cx="49530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medical-look.com/diseases_images/cystic_fib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94" y="3733800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12" y="0"/>
            <a:ext cx="9144000" cy="5562600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r>
              <a:rPr lang="en-US" dirty="0"/>
              <a:t>Asthma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This is a chronic obstructive disease which reduces the diameter of the bronchi &amp; bronchioles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Environmental triggers and stress can often cause asthma attacks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Bronchial dilators are used to treat asthma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Most of </a:t>
            </a:r>
            <a:r>
              <a:rPr lang="en-US" dirty="0" smtClean="0"/>
              <a:t>these drugs </a:t>
            </a:r>
            <a:r>
              <a:rPr lang="en-US" dirty="0"/>
              <a:t>are administered </a:t>
            </a:r>
            <a:r>
              <a:rPr lang="en-US" dirty="0" smtClean="0"/>
              <a:t>through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inhalers which produce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 </a:t>
            </a:r>
            <a:r>
              <a:rPr lang="en-US" dirty="0"/>
              <a:t>mist or fine </a:t>
            </a:r>
            <a:r>
              <a:rPr lang="en-US" dirty="0" smtClean="0"/>
              <a:t>powder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that </a:t>
            </a:r>
            <a:r>
              <a:rPr lang="en-US" dirty="0"/>
              <a:t>contains the drug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33404"/>
            <a:ext cx="5143500" cy="32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81600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AutoNum type="arabicPeriod" startAt="7"/>
            </a:pPr>
            <a:r>
              <a:rPr lang="en-US" dirty="0"/>
              <a:t>Exercise Induced Bronchospasm</a:t>
            </a:r>
          </a:p>
          <a:p>
            <a:pPr marL="609600" indent="-609600"/>
            <a:r>
              <a:rPr lang="en-US" dirty="0"/>
              <a:t>This condition produces symptoms similar to asthma which are only brought on by exercise</a:t>
            </a:r>
          </a:p>
          <a:p>
            <a:pPr marL="609600" indent="-609600"/>
            <a:r>
              <a:rPr lang="en-US" dirty="0"/>
              <a:t>In most cases, dry, </a:t>
            </a:r>
            <a:r>
              <a:rPr lang="en-US" dirty="0" smtClean="0"/>
              <a:t>dusty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cold environments </a:t>
            </a:r>
            <a:r>
              <a:rPr lang="en-US" dirty="0" smtClean="0"/>
              <a:t>trigger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condition</a:t>
            </a:r>
          </a:p>
          <a:p>
            <a:pPr marL="609600" indent="-609600"/>
            <a:r>
              <a:rPr lang="en-US" dirty="0"/>
              <a:t>Patients with EIB can </a:t>
            </a:r>
            <a:r>
              <a:rPr lang="en-US" dirty="0" smtClean="0"/>
              <a:t>use</a:t>
            </a:r>
          </a:p>
          <a:p>
            <a:pPr marL="0" indent="0">
              <a:buNone/>
            </a:pPr>
            <a:r>
              <a:rPr lang="en-US" dirty="0" smtClean="0"/>
              <a:t>bronchial </a:t>
            </a:r>
            <a:r>
              <a:rPr lang="en-US" dirty="0"/>
              <a:t>dilators </a:t>
            </a:r>
            <a:r>
              <a:rPr lang="en-US" dirty="0" smtClean="0"/>
              <a:t>before</a:t>
            </a:r>
          </a:p>
          <a:p>
            <a:pPr marL="0" indent="0">
              <a:buNone/>
            </a:pPr>
            <a:r>
              <a:rPr lang="en-US" dirty="0" smtClean="0"/>
              <a:t>exercise </a:t>
            </a:r>
            <a:r>
              <a:rPr lang="en-US" dirty="0"/>
              <a:t>to avoid symptoms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9073"/>
            <a:ext cx="3600450" cy="522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579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7.3 – Respiratory Health</vt:lpstr>
      <vt:lpstr>Upper Respiratory Infections</vt:lpstr>
      <vt:lpstr>Lower Respiratory Tract Disorders: Bronchitis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Technologies for Detection and Treatment of Lung Disorders</vt:lpstr>
      <vt:lpstr>PowerPoint Presentation</vt:lpstr>
      <vt:lpstr>Genetic Screening</vt:lpstr>
      <vt:lpstr>Liposomes for Fighting Cancer</vt:lpstr>
    </vt:vector>
  </TitlesOfParts>
  <Company>Peace Wapiti School Division No. 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7.3 – Respiratory Health</dc:title>
  <dc:creator>Standring, Daniel</dc:creator>
  <cp:lastModifiedBy>Standring, Daniel</cp:lastModifiedBy>
  <cp:revision>12</cp:revision>
  <dcterms:created xsi:type="dcterms:W3CDTF">2009-10-21T20:21:01Z</dcterms:created>
  <dcterms:modified xsi:type="dcterms:W3CDTF">2012-12-07T18:20:29Z</dcterms:modified>
</cp:coreProperties>
</file>