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2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1C7F8B77-1D18-4BCF-BCD5-E9C35F0E366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657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4B70AE-C592-4A11-9DC6-154FB405E5F8}" type="slidenum">
              <a:rPr lang="en-CA"/>
              <a:pPr/>
              <a:t>1</a:t>
            </a:fld>
            <a:endParaRPr lang="en-CA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9A0F02-651C-4316-9974-07A4B332775F}" type="slidenum">
              <a:rPr lang="en-CA"/>
              <a:pPr/>
              <a:t>10</a:t>
            </a:fld>
            <a:endParaRPr lang="en-CA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C6014-3724-4DF4-8721-22FDB1325C73}" type="slidenum">
              <a:rPr lang="en-CA"/>
              <a:pPr/>
              <a:t>11</a:t>
            </a:fld>
            <a:endParaRPr lang="en-CA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3CDC2E-EB12-419F-8478-EF90D876656E}" type="slidenum">
              <a:rPr lang="en-CA"/>
              <a:pPr/>
              <a:t>12</a:t>
            </a:fld>
            <a:endParaRPr lang="en-CA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432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06038E-751A-4148-BF0B-8B7E0FDCBF0E}" type="slidenum">
              <a:rPr lang="en-CA"/>
              <a:pPr/>
              <a:t>13</a:t>
            </a:fld>
            <a:endParaRPr lang="en-CA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2B2FF0-B1CA-49B4-9DBF-06E823638413}" type="slidenum">
              <a:rPr lang="en-CA"/>
              <a:pPr/>
              <a:t>14</a:t>
            </a:fld>
            <a:endParaRPr lang="en-CA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BBD260-A4C3-4477-BB2D-D0ABCE34C5A0}" type="slidenum">
              <a:rPr lang="en-CA"/>
              <a:pPr/>
              <a:t>15</a:t>
            </a:fld>
            <a:endParaRPr lang="en-CA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C9E9ED-C4C1-48B8-BE5A-E340C25EC798}" type="slidenum">
              <a:rPr lang="en-CA"/>
              <a:pPr/>
              <a:t>16</a:t>
            </a:fld>
            <a:endParaRPr lang="en-CA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A151FF-7B45-43D5-B371-D4E146B35733}" type="slidenum">
              <a:rPr lang="en-CA"/>
              <a:pPr/>
              <a:t>17</a:t>
            </a:fld>
            <a:endParaRPr lang="en-CA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DA06B7-EC2C-48BC-B4E5-08AE76A0585D}" type="slidenum">
              <a:rPr lang="en-CA"/>
              <a:pPr/>
              <a:t>18</a:t>
            </a:fld>
            <a:endParaRPr lang="en-CA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558F4B-9FF8-45E8-B05C-E2B6FEA9DA77}" type="slidenum">
              <a:rPr lang="en-CA"/>
              <a:pPr/>
              <a:t>19</a:t>
            </a:fld>
            <a:endParaRPr lang="en-CA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76B35E-023A-478B-BF35-E7E99CF6A132}" type="slidenum">
              <a:rPr lang="en-CA"/>
              <a:pPr/>
              <a:t>2</a:t>
            </a:fld>
            <a:endParaRPr lang="en-CA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3B5F8B-A7A0-4FDA-B1F9-3454D488ED48}" type="slidenum">
              <a:rPr lang="en-CA"/>
              <a:pPr/>
              <a:t>3</a:t>
            </a:fld>
            <a:endParaRPr lang="en-CA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E232F5-6DD2-4EEE-A0E4-7CE768AB829F}" type="slidenum">
              <a:rPr lang="en-CA"/>
              <a:pPr/>
              <a:t>4</a:t>
            </a:fld>
            <a:endParaRPr lang="en-CA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D2AAFA-7D9C-4242-B157-9F35805B4F83}" type="slidenum">
              <a:rPr lang="en-CA"/>
              <a:pPr/>
              <a:t>5</a:t>
            </a:fld>
            <a:endParaRPr lang="en-CA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D60DC5-F10D-46AE-BCA0-8C37682D70C2}" type="slidenum">
              <a:rPr lang="en-CA"/>
              <a:pPr/>
              <a:t>6</a:t>
            </a:fld>
            <a:endParaRPr lang="en-CA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95253-5952-4CC6-B418-F72CB2B65399}" type="slidenum">
              <a:rPr lang="en-CA"/>
              <a:pPr/>
              <a:t>7</a:t>
            </a:fld>
            <a:endParaRPr lang="en-CA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BE6002-BB4F-4DC5-9602-3C86934E458F}" type="slidenum">
              <a:rPr lang="en-CA"/>
              <a:pPr/>
              <a:t>8</a:t>
            </a:fld>
            <a:endParaRPr lang="en-CA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66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1300">
                <a:latin typeface="Arial" charset="0"/>
                <a:cs typeface="Arial Unicode MS" charset="0"/>
              </a:rPr>
              <a:t>When might vasodilation occur?</a:t>
            </a:r>
          </a:p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1300">
                <a:latin typeface="Arial" charset="0"/>
                <a:cs typeface="Arial Unicode MS" charset="0"/>
              </a:rPr>
              <a:t>	heat dissipation</a:t>
            </a:r>
          </a:p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1300">
                <a:latin typeface="Arial" charset="0"/>
                <a:cs typeface="Arial Unicode MS" charset="0"/>
              </a:rPr>
              <a:t>Vasoconstriction?</a:t>
            </a:r>
          </a:p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1300">
                <a:latin typeface="Arial" charset="0"/>
                <a:cs typeface="Arial Unicode MS" charset="0"/>
              </a:rPr>
              <a:t>	fight or flight – redirect blood to muscle, keeps blood away from surface in case of minor scratches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3E25BC-E7FC-4160-A4C8-E3FEC93E7D82}" type="slidenum">
              <a:rPr lang="en-CA"/>
              <a:pPr/>
              <a:t>9</a:t>
            </a:fld>
            <a:endParaRPr lang="en-CA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66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1300">
                <a:latin typeface="Arial" charset="0"/>
                <a:cs typeface="Arial Unicode MS" charset="0"/>
              </a:rPr>
              <a:t>Arteries can no longer help to push the blood through – heart has to work harder.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D63812-6745-4495-9E24-8DBEFE29D16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25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A9A327-3264-45A2-91F0-D88DE2222C3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11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846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846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8FAD61-D61D-4C96-9E1E-CFFD66C7E71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91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2160588"/>
            <a:ext cx="4456112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1750" y="2160588"/>
            <a:ext cx="4457700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E678EC27-2B40-4BEF-9077-7EA59EA9774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186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2DC8DA-0F87-4D92-831C-1A5F2110BEF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450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3CE13D-CF5A-4849-9E15-33E3F0696EE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33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B0CF39-4BF0-4B80-BBF0-6CC3297D23D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10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60588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8423DE-14A0-49C1-B1DA-3E6BC078341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000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ADFFAF-0AFB-422A-A130-54C25A1AD2A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175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8BB825-C0C6-46DE-813A-83203C6855F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8616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8452DC-FB73-4E9F-8ED3-120B6A07676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64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D3C97-4A76-48F5-A328-8A3FB9172EF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233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691BB1-91FF-4F13-BA0D-A71AAFB9355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566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0D7DE9-A48C-4050-99A3-6CDD9BCE5B3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139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A09620-F131-4E4C-9B4C-3514F50B81F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6107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846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846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22C415-ACA2-448A-8865-3482DA0DDF1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0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CEB2E3-1663-4471-A9E4-A49FE7813A7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77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611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216058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87BFE3-4D95-4B9E-BAB1-34181FA2440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14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66E0BE-46D3-4DB2-89AA-B963002DDBA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00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5DF642-55BD-48F6-9DE0-763257001AB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32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CB9BDD-1B93-4FCA-A3CA-FCF44829BD6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5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69153D-25F8-4199-A1A6-D22D0759F3D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05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578187-34F1-43B3-A217-7E4660A8A86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84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66212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04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83C733ED-6408-4DAE-94F0-B749CC5E80CD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0A3CA5F9-439B-4E84-9684-74C195490AE6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37.222.110.150/calnet/AnatCirc/page3.htm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obelprize.org/educational_games/medicine/ecg/ecg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79500"/>
            <a:ext cx="9070975" cy="2938463"/>
          </a:xfrm>
          <a:ln/>
        </p:spPr>
        <p:txBody>
          <a:bodyPr tIns="1512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6000"/>
              <a:t>Chapter 8: </a:t>
            </a:r>
            <a:br>
              <a:rPr lang="en-CA" sz="6000"/>
            </a:br>
            <a:r>
              <a:rPr lang="en-CA" sz="6000"/>
              <a:t>Circulation and Immunity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00563"/>
            <a:ext cx="197961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66212" cy="887412"/>
          </a:xfrm>
        </p:spPr>
        <p:txBody>
          <a:bodyPr/>
          <a:lstStyle/>
          <a:p>
            <a:r>
              <a:rPr lang="en-US" dirty="0" smtClean="0"/>
              <a:t>Capillaries</a:t>
            </a:r>
            <a:endParaRPr lang="en-US" dirty="0"/>
          </a:p>
        </p:txBody>
      </p:sp>
      <p:sp>
        <p:nvSpPr>
          <p:cNvPr id="14337" name="Rectangle 1"/>
          <p:cNvSpPr>
            <a:spLocks noGrp="1" noChangeArrowheads="1"/>
          </p:cNvSpPr>
          <p:nvPr>
            <p:ph idx="1"/>
          </p:nvPr>
        </p:nvSpPr>
        <p:spPr>
          <a:xfrm>
            <a:off x="-1" y="1341437"/>
            <a:ext cx="10080625" cy="4987925"/>
          </a:xfrm>
          <a:ln/>
        </p:spPr>
        <p:txBody>
          <a:bodyPr lIns="90000" tIns="75024" rIns="90000" bIns="46800"/>
          <a:lstStyle/>
          <a:p>
            <a:pPr marL="561975" indent="-45720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Arial" pitchFamily="34" charset="0"/>
              <a:buChar char="•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dirty="0" smtClean="0"/>
              <a:t>site </a:t>
            </a:r>
            <a:r>
              <a:rPr lang="en-US" dirty="0"/>
              <a:t>of fluid and gas exchange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dirty="0"/>
              <a:t>Composed of a single layer of cells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dirty="0"/>
              <a:t>Diameter: 0.005mm – RBC’s </a:t>
            </a:r>
            <a:r>
              <a:rPr lang="en-US" dirty="0" smtClean="0"/>
              <a:t>must</a:t>
            </a:r>
          </a:p>
          <a:p>
            <a:pPr marL="574675" lvl="1" inden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dirty="0" smtClean="0"/>
              <a:t>travel </a:t>
            </a:r>
            <a:r>
              <a:rPr lang="en-US" dirty="0"/>
              <a:t>through in single file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dirty="0"/>
              <a:t>Easily destroyed – bruising </a:t>
            </a:r>
            <a:r>
              <a:rPr lang="en-US" dirty="0" smtClean="0"/>
              <a:t>occurs</a:t>
            </a:r>
          </a:p>
          <a:p>
            <a:pPr marL="574675" lvl="1" inden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dirty="0" smtClean="0"/>
              <a:t>as </a:t>
            </a:r>
            <a:r>
              <a:rPr lang="en-US" dirty="0"/>
              <a:t>blood rushes into </a:t>
            </a:r>
            <a:r>
              <a:rPr lang="en-US" u="sng" dirty="0"/>
              <a:t>interstitial spaces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diffuses from blood to </a:t>
            </a:r>
            <a:r>
              <a:rPr lang="en-US" dirty="0" smtClean="0"/>
              <a:t>tissues</a:t>
            </a:r>
          </a:p>
          <a:p>
            <a:pPr marL="574675" lvl="1" inden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dirty="0" smtClean="0"/>
              <a:t>through </a:t>
            </a:r>
            <a:r>
              <a:rPr lang="en-US" dirty="0"/>
              <a:t>capillaries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22" y="1189037"/>
            <a:ext cx="333375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59178"/>
          <a:stretch/>
        </p:blipFill>
        <p:spPr bwMode="auto">
          <a:xfrm>
            <a:off x="620712" y="5303837"/>
            <a:ext cx="534743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914"/>
            <a:ext cx="9066212" cy="609600"/>
          </a:xfrm>
        </p:spPr>
        <p:txBody>
          <a:bodyPr/>
          <a:lstStyle/>
          <a:p>
            <a:r>
              <a:rPr lang="en-US" dirty="0" err="1" smtClean="0"/>
              <a:t>Venules</a:t>
            </a:r>
            <a:r>
              <a:rPr lang="en-US" dirty="0" smtClean="0"/>
              <a:t> &amp; Veins</a:t>
            </a:r>
            <a:endParaRPr lang="en-US" dirty="0"/>
          </a:p>
        </p:txBody>
      </p:sp>
      <p:sp>
        <p:nvSpPr>
          <p:cNvPr id="15361" name="Rectangle 1"/>
          <p:cNvSpPr>
            <a:spLocks noGrp="1" noChangeArrowheads="1"/>
          </p:cNvSpPr>
          <p:nvPr>
            <p:ph idx="1"/>
          </p:nvPr>
        </p:nvSpPr>
        <p:spPr>
          <a:xfrm>
            <a:off x="0" y="503237"/>
            <a:ext cx="10080625" cy="3048000"/>
          </a:xfrm>
          <a:ln/>
        </p:spPr>
        <p:txBody>
          <a:bodyPr lIns="90000" tIns="75024" rIns="90000" bIns="46800"/>
          <a:lstStyle/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err="1">
                <a:solidFill>
                  <a:schemeClr val="tx1"/>
                </a:solidFill>
              </a:rPr>
              <a:t>Venules</a:t>
            </a:r>
            <a:r>
              <a:rPr lang="en-CA" dirty="0">
                <a:solidFill>
                  <a:schemeClr val="tx1"/>
                </a:solidFill>
              </a:rPr>
              <a:t> – small veins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Formed as the capillaries merge together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Lined with smooth muscle</a:t>
            </a:r>
          </a:p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>
                <a:solidFill>
                  <a:schemeClr val="tx1"/>
                </a:solidFill>
              </a:rPr>
              <a:t>Veins – carry blood back to the heart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Blood pressure is greatly decreased at this point.  How does the blood make it back to the heart?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2" y="3440035"/>
            <a:ext cx="6324702" cy="413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8" y="782789"/>
            <a:ext cx="8720564" cy="67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2" y="122237"/>
            <a:ext cx="9066212" cy="887412"/>
          </a:xfrm>
        </p:spPr>
        <p:txBody>
          <a:bodyPr/>
          <a:lstStyle/>
          <a:p>
            <a:r>
              <a:rPr lang="en-US" dirty="0" smtClean="0"/>
              <a:t>Artery vs. Vein Structure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260475"/>
            <a:ext cx="4368800" cy="2519363"/>
          </a:xfrm>
          <a:ln/>
        </p:spPr>
        <p:txBody>
          <a:bodyPr lIns="90000" tIns="75024" rIns="90000" bIns="46800"/>
          <a:lstStyle/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/>
              <a:t>Valves in the veins prevent the back-flow of blood</a:t>
            </a:r>
          </a:p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/>
              <a:t>Skeletal muscles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587375"/>
            <a:ext cx="4514850" cy="6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688013" y="7221538"/>
            <a:ext cx="19065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0328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0">
              <a:lnSpc>
                <a:spcPct val="98000"/>
              </a:lnSpc>
            </a:pPr>
            <a:r>
              <a:rPr lang="en-US" sz="1400">
                <a:solidFill>
                  <a:srgbClr val="FFFFFF"/>
                </a:solidFill>
                <a:latin typeface="Garamond" pitchFamily="16" charset="0"/>
              </a:rPr>
              <a:t>www.karlloren.com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032250"/>
            <a:ext cx="4200525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63525" y="7221538"/>
            <a:ext cx="47069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0328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0">
              <a:lnSpc>
                <a:spcPct val="98000"/>
              </a:lnSpc>
            </a:pPr>
            <a:r>
              <a:rPr lang="en-CA" sz="1400" u="sng">
                <a:solidFill>
                  <a:srgbClr val="FFFFFF"/>
                </a:solidFill>
                <a:latin typeface="Garamond" pitchFamily="16" charset="0"/>
              </a:rPr>
              <a:t>http://</a:t>
            </a:r>
            <a:r>
              <a:rPr lang="en-CA" sz="1400" u="sng">
                <a:solidFill>
                  <a:srgbClr val="CCCCFF"/>
                </a:solidFill>
                <a:latin typeface="Garamond" pitchFamily="16" charset="0"/>
                <a:hlinkClick r:id="rId5"/>
              </a:rPr>
              <a:t>137.222.110.150/calnet/AnatCirc/page3.htm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56037"/>
            <a:ext cx="10080625" cy="3479800"/>
          </a:xfrm>
          <a:ln/>
        </p:spPr>
        <p:txBody>
          <a:bodyPr lIns="90000" tIns="75024" rIns="90000" bIns="46800"/>
          <a:lstStyle/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Veins can store up to 50% of the body’s blood</a:t>
            </a:r>
          </a:p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Stress </a:t>
            </a:r>
            <a:r>
              <a:rPr lang="en-CA" dirty="0">
                <a:latin typeface="Wingdings" charset="2"/>
              </a:rPr>
              <a:t></a:t>
            </a:r>
            <a:r>
              <a:rPr lang="en-CA" dirty="0"/>
              <a:t> increased venous blood flow </a:t>
            </a:r>
            <a:r>
              <a:rPr lang="en-CA" dirty="0">
                <a:latin typeface="Wingdings" charset="2"/>
              </a:rPr>
              <a:t></a:t>
            </a:r>
            <a:r>
              <a:rPr lang="en-CA" dirty="0"/>
              <a:t> more blood to heart</a:t>
            </a:r>
          </a:p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Varicose veins – prolonged pooling of </a:t>
            </a:r>
            <a:r>
              <a:rPr lang="en-CA" dirty="0" smtClean="0"/>
              <a:t>blood damages </a:t>
            </a:r>
            <a:r>
              <a:rPr lang="en-CA" dirty="0"/>
              <a:t>one-way valves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Surface veins become larger, begin to bulge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0"/>
            <a:ext cx="3953668" cy="395366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2" y="31288"/>
            <a:ext cx="3890963" cy="389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246063"/>
            <a:ext cx="9070975" cy="1373187"/>
          </a:xfrm>
          <a:ln/>
        </p:spPr>
        <p:txBody>
          <a:bodyPr lIns="90000" tIns="71495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/>
              <a:t>Sinoatrial (SA) Node </a:t>
            </a:r>
            <a:br>
              <a:rPr lang="en-CA" sz="2800"/>
            </a:br>
            <a:r>
              <a:rPr lang="en-CA" sz="2800"/>
              <a:t>&amp; </a:t>
            </a:r>
            <a:br>
              <a:rPr lang="en-CA" sz="2800"/>
            </a:br>
            <a:r>
              <a:rPr lang="en-CA" sz="2800"/>
              <a:t>Atrioventricular (AV) Node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8151"/>
            <a:ext cx="4425950" cy="4989512"/>
          </a:xfrm>
          <a:ln/>
        </p:spPr>
        <p:txBody>
          <a:bodyPr lIns="90000" tIns="103248" rIns="90000" bIns="46800"/>
          <a:lstStyle/>
          <a:p>
            <a:pPr marL="428625" indent="-323850">
              <a:lnSpc>
                <a:spcPct val="84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/>
              <a:t>These node acts as a pacemaker, ensuring that all of the muscle beats at the same rhythm</a:t>
            </a:r>
          </a:p>
          <a:p>
            <a:pPr marL="428625" indent="-323850">
              <a:lnSpc>
                <a:spcPct val="84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2800" dirty="0"/>
              <a:t>Surgeons that perform open-heart surgery must be very careful not to cut any of the nerves running from the SA node or the AV node</a:t>
            </a:r>
          </a:p>
          <a:p>
            <a:pPr marL="428625" indent="-323850">
              <a:lnSpc>
                <a:spcPct val="84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en-CA" sz="28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2" y="1721771"/>
            <a:ext cx="5613114" cy="51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73112" y="122237"/>
            <a:ext cx="8567738" cy="596899"/>
          </a:xfrm>
          <a:ln/>
        </p:spPr>
        <p:txBody>
          <a:bodyPr lIns="92160" tIns="84888" rIns="92160" bIns="460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Valves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55637"/>
            <a:ext cx="10080625" cy="5715000"/>
          </a:xfrm>
          <a:ln/>
        </p:spPr>
        <p:txBody>
          <a:bodyPr lIns="92160" tIns="74304" rIns="92160" bIns="46080"/>
          <a:lstStyle/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err="1">
                <a:solidFill>
                  <a:schemeClr val="tx1"/>
                </a:solidFill>
              </a:rPr>
              <a:t>Atrioventricular</a:t>
            </a:r>
            <a:r>
              <a:rPr lang="en-US" dirty="0">
                <a:solidFill>
                  <a:schemeClr val="tx1"/>
                </a:solidFill>
              </a:rPr>
              <a:t> (AV) Valves</a:t>
            </a:r>
          </a:p>
          <a:p>
            <a:pPr marL="863600" lvl="1" indent="-287338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Separate atria from ventricles and prevent the backflow of blood into atria</a:t>
            </a:r>
          </a:p>
          <a:p>
            <a:pPr marL="863600" lvl="1" indent="-287338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Supported by </a:t>
            </a:r>
            <a:r>
              <a:rPr lang="en-US" i="1" dirty="0"/>
              <a:t>chordae </a:t>
            </a:r>
            <a:r>
              <a:rPr lang="en-US" i="1" dirty="0" err="1"/>
              <a:t>tendinae</a:t>
            </a:r>
            <a:endParaRPr lang="en-US" i="1" dirty="0"/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chemeClr val="tx1"/>
                </a:solidFill>
              </a:rPr>
              <a:t>Semilunar Valves</a:t>
            </a:r>
          </a:p>
          <a:p>
            <a:pPr marL="863600" lvl="1" indent="-287338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Located at </a:t>
            </a:r>
            <a:r>
              <a:rPr lang="en-US" dirty="0" smtClean="0"/>
              <a:t>the</a:t>
            </a:r>
          </a:p>
          <a:p>
            <a:pPr marL="576262" lvl="1" indent="0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entrance </a:t>
            </a:r>
            <a:r>
              <a:rPr lang="en-US" dirty="0"/>
              <a:t>to </a:t>
            </a:r>
            <a:r>
              <a:rPr lang="en-US" dirty="0" smtClean="0"/>
              <a:t>blood</a:t>
            </a:r>
          </a:p>
          <a:p>
            <a:pPr marL="576262" lvl="1" indent="0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vessels</a:t>
            </a:r>
            <a:endParaRPr lang="en-US" dirty="0"/>
          </a:p>
          <a:p>
            <a:pPr marL="863600" lvl="1" indent="-287338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Prevent </a:t>
            </a:r>
            <a:r>
              <a:rPr lang="en-US" dirty="0" smtClean="0"/>
              <a:t>backflow</a:t>
            </a:r>
          </a:p>
          <a:p>
            <a:pPr marL="576262" lvl="1" indent="0"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of </a:t>
            </a:r>
            <a:r>
              <a:rPr lang="en-US" dirty="0"/>
              <a:t>blood into ventricles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2" y="2636837"/>
            <a:ext cx="5878513" cy="467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52426"/>
            <a:ext cx="9072562" cy="760412"/>
          </a:xfrm>
          <a:ln/>
        </p:spPr>
        <p:txBody>
          <a:bodyPr tIns="38808"/>
          <a:lstStyle/>
          <a:p>
            <a:r>
              <a:rPr lang="en-US" dirty="0" smtClean="0"/>
              <a:t>Heart Murmurs</a:t>
            </a: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5238"/>
            <a:ext cx="9993312" cy="2667000"/>
          </a:xfrm>
          <a:ln/>
        </p:spPr>
        <p:txBody>
          <a:bodyPr lIns="90000" tIns="75024" rIns="90000" bIns="46800"/>
          <a:lstStyle/>
          <a:p>
            <a:pPr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en-CA" dirty="0"/>
              <a:t>If a valve does not close completely, then a </a:t>
            </a:r>
            <a:r>
              <a:rPr lang="en-CA" dirty="0">
                <a:solidFill>
                  <a:srgbClr val="FFCC66"/>
                </a:solidFill>
              </a:rPr>
              <a:t>murmur</a:t>
            </a:r>
            <a:r>
              <a:rPr lang="en-CA" dirty="0"/>
              <a:t> is detected</a:t>
            </a:r>
          </a:p>
          <a:p>
            <a:pPr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en-CA" dirty="0"/>
              <a:t>This murmur is the sound of blood rushing backwards through a valve, and creates a gurgling sound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2" y="3248731"/>
            <a:ext cx="4953000" cy="43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" y="4389438"/>
            <a:ext cx="4830295" cy="313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9072562" cy="735011"/>
          </a:xfrm>
          <a:ln/>
        </p:spPr>
        <p:txBody>
          <a:bodyPr lIns="90000" tIns="85608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Electrocardiograms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55637"/>
            <a:ext cx="10080625" cy="4956175"/>
          </a:xfrm>
          <a:ln/>
        </p:spPr>
        <p:txBody>
          <a:bodyPr lIns="90000" tIns="75024" rIns="90000" bIns="46800"/>
          <a:lstStyle/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>
                <a:solidFill>
                  <a:schemeClr val="tx1"/>
                </a:solidFill>
              </a:rPr>
              <a:t>The electrical activity in the heart can be measured using an electrocardiogram (ECG)</a:t>
            </a:r>
          </a:p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In a healthy heart rhythm, there are three waves:</a:t>
            </a:r>
          </a:p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>
                <a:solidFill>
                  <a:srgbClr val="CCCCFF"/>
                </a:solidFill>
                <a:hlinkClick r:id="rId3"/>
              </a:rPr>
              <a:t>ECG Demo Game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2" y="2255837"/>
            <a:ext cx="609542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  <a:ln/>
        </p:spPr>
        <p:txBody>
          <a:bodyPr tIns="110952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ECG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325563"/>
            <a:ext cx="5715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Unicellular Organisms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950" y="4367213"/>
            <a:ext cx="9906000" cy="3192462"/>
          </a:xfrm>
          <a:ln/>
        </p:spPr>
        <p:txBody>
          <a:bodyPr lIns="90000" tIns="78552" rIns="90000" bIns="46800"/>
          <a:lstStyle/>
          <a:p>
            <a:pPr marL="428625" indent="-32385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3600" dirty="0"/>
              <a:t>Typically live in an aqueous environment</a:t>
            </a:r>
          </a:p>
          <a:p>
            <a:pPr marL="428625" indent="-32385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3600" dirty="0"/>
              <a:t>O</a:t>
            </a:r>
            <a:r>
              <a:rPr lang="en-CA" sz="3600" baseline="-25000" dirty="0"/>
              <a:t>2</a:t>
            </a:r>
            <a:r>
              <a:rPr lang="en-CA" sz="3600" dirty="0"/>
              <a:t> and other nutrients diffuse across cell membrane and throughout cell</a:t>
            </a:r>
          </a:p>
          <a:p>
            <a:pPr marL="428625" indent="-32385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3600" dirty="0"/>
              <a:t>Wastes diffuse through cell membrane</a:t>
            </a:r>
          </a:p>
          <a:p>
            <a:pPr marL="428625" indent="-32385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en-CA" sz="3600" dirty="0"/>
          </a:p>
        </p:txBody>
      </p:sp>
      <p:pic>
        <p:nvPicPr>
          <p:cNvPr id="6151" name="Picture 7" descr="http://images.wisegeek.com/paramec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5" y="1173622"/>
            <a:ext cx="3893502" cy="32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1338464"/>
            <a:ext cx="5372100" cy="296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4512" y="6708"/>
            <a:ext cx="9072562" cy="877529"/>
          </a:xfrm>
          <a:ln/>
        </p:spPr>
        <p:txBody>
          <a:bodyPr lIns="90000" tIns="85608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Multicellular Organisms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2" y="1189037"/>
            <a:ext cx="9072562" cy="2320924"/>
          </a:xfrm>
          <a:ln/>
        </p:spPr>
        <p:txBody>
          <a:bodyPr lIns="90000" tIns="78552" rIns="90000" bIns="46800"/>
          <a:lstStyle/>
          <a:p>
            <a:pPr marL="428625" indent="-32385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3600" dirty="0"/>
              <a:t>Most cells are not exposed to the environment</a:t>
            </a:r>
          </a:p>
          <a:p>
            <a:pPr marL="428625" indent="-323850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sz="3600" dirty="0"/>
              <a:t>Require specialized transport systems to keep all cells healthy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2" y="3475037"/>
            <a:ext cx="574548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122237"/>
            <a:ext cx="9072562" cy="735012"/>
          </a:xfrm>
          <a:ln/>
        </p:spPr>
        <p:txBody>
          <a:bodyPr lIns="90000" tIns="85608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Circulatory System: Facts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96" y="1189037"/>
            <a:ext cx="10080625" cy="3540124"/>
          </a:xfrm>
          <a:ln/>
        </p:spPr>
        <p:txBody>
          <a:bodyPr lIns="90000" tIns="75024" rIns="90000" bIns="46800"/>
          <a:lstStyle/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96 000 km of blood vessels supply 60 trillion cells with nutrients</a:t>
            </a:r>
          </a:p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No cell is more than 2 cells away from a blood vessel</a:t>
            </a:r>
          </a:p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5 L/min of blood </a:t>
            </a:r>
            <a:r>
              <a:rPr lang="en-CA" dirty="0" smtClean="0"/>
              <a:t>cycles</a:t>
            </a:r>
          </a:p>
          <a:p>
            <a:pPr marL="104775" inden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from </a:t>
            </a:r>
            <a:r>
              <a:rPr lang="en-CA" dirty="0"/>
              <a:t>the heart to the </a:t>
            </a:r>
            <a:r>
              <a:rPr lang="en-CA" dirty="0" smtClean="0"/>
              <a:t>lungs,</a:t>
            </a:r>
          </a:p>
          <a:p>
            <a:pPr marL="104775" inden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then </a:t>
            </a:r>
            <a:r>
              <a:rPr lang="en-CA" dirty="0"/>
              <a:t>through the body</a:t>
            </a:r>
          </a:p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Major components: Heart</a:t>
            </a:r>
            <a:r>
              <a:rPr lang="en-CA" dirty="0" smtClean="0"/>
              <a:t>,</a:t>
            </a:r>
          </a:p>
          <a:p>
            <a:pPr marL="104775" inden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 </a:t>
            </a:r>
            <a:r>
              <a:rPr lang="en-CA" dirty="0"/>
              <a:t>blood vessels, and blood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2" y="3017837"/>
            <a:ext cx="4826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122237"/>
            <a:ext cx="9072562" cy="1208087"/>
          </a:xfrm>
          <a:ln/>
        </p:spPr>
        <p:txBody>
          <a:bodyPr lIns="90000" tIns="82080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 dirty="0"/>
              <a:t>Section 8.1 – Structures of the Circulatory System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" y="1341437"/>
            <a:ext cx="10080624" cy="4724399"/>
          </a:xfrm>
          <a:ln/>
        </p:spPr>
        <p:txBody>
          <a:bodyPr lIns="90000" tIns="78552" rIns="90000" bIns="46800"/>
          <a:lstStyle/>
          <a:p>
            <a:pPr marL="428625" indent="-323850" algn="ctr">
              <a:lnSpc>
                <a:spcPct val="93000"/>
              </a:lnSpc>
              <a:spcBef>
                <a:spcPts val="900"/>
              </a:spcBef>
              <a:spcAft>
                <a:spcPct val="0"/>
              </a:spcAft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600" dirty="0">
                <a:solidFill>
                  <a:srgbClr val="FFFFCC"/>
                </a:solidFill>
              </a:rPr>
              <a:t>Main Functions of the Circulatory System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Oxygen and nutrients are transported to our cells, and waste must be removed by the circulatory system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Our internal temperature is also regulated by our circulatory system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/>
              <a:t>Our circulatory </a:t>
            </a:r>
            <a:r>
              <a:rPr lang="en-CA" sz="2800" dirty="0" smtClean="0"/>
              <a:t>system</a:t>
            </a:r>
          </a:p>
          <a:p>
            <a:pPr marL="104775" inden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 smtClean="0"/>
              <a:t>also </a:t>
            </a:r>
            <a:r>
              <a:rPr lang="en-CA" sz="2800" dirty="0"/>
              <a:t>protects us </a:t>
            </a:r>
            <a:r>
              <a:rPr lang="en-CA" sz="2800" dirty="0" smtClean="0"/>
              <a:t>from</a:t>
            </a:r>
          </a:p>
          <a:p>
            <a:pPr marL="104775" inden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 smtClean="0"/>
              <a:t>Blood loss </a:t>
            </a:r>
            <a:r>
              <a:rPr lang="en-CA" sz="2800" dirty="0"/>
              <a:t>due to </a:t>
            </a:r>
            <a:r>
              <a:rPr lang="en-CA" sz="2800" dirty="0" smtClean="0"/>
              <a:t>injury</a:t>
            </a:r>
          </a:p>
          <a:p>
            <a:pPr marL="104775" indent="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dirty="0" smtClean="0"/>
              <a:t>and </a:t>
            </a:r>
            <a:r>
              <a:rPr lang="en-CA" sz="2800" dirty="0"/>
              <a:t>infections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3293307"/>
            <a:ext cx="5715000" cy="42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85608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William Harvey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4614"/>
            <a:ext cx="9993312" cy="3502024"/>
          </a:xfrm>
          <a:ln/>
        </p:spPr>
        <p:txBody>
          <a:bodyPr lIns="90000" tIns="111311" rIns="90000" bIns="46800"/>
          <a:lstStyle/>
          <a:p>
            <a:pPr marL="428625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Early theories suggested that blood ebbed and flowed like a tide</a:t>
            </a:r>
          </a:p>
          <a:p>
            <a:pPr marL="428625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William Harvey suggested that the heart pumped blood through the body</a:t>
            </a:r>
          </a:p>
          <a:p>
            <a:pPr marL="428625" indent="-32385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He determined that the </a:t>
            </a:r>
            <a:r>
              <a:rPr lang="en-CA" dirty="0" smtClean="0"/>
              <a:t>body’s</a:t>
            </a:r>
          </a:p>
          <a:p>
            <a:pPr marL="104775" indent="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blood </a:t>
            </a:r>
            <a:r>
              <a:rPr lang="en-CA" dirty="0"/>
              <a:t>volume is circulated </a:t>
            </a:r>
            <a:r>
              <a:rPr lang="en-CA" dirty="0" smtClean="0"/>
              <a:t>over</a:t>
            </a:r>
          </a:p>
          <a:p>
            <a:pPr marL="104775" indent="0">
              <a:lnSpc>
                <a:spcPct val="84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and </a:t>
            </a:r>
            <a:r>
              <a:rPr lang="en-CA" dirty="0"/>
              <a:t>over through the body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2" y="2845948"/>
            <a:ext cx="3748108" cy="47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6"/>
            <a:ext cx="9072562" cy="887412"/>
          </a:xfrm>
          <a:ln/>
        </p:spPr>
        <p:txBody>
          <a:bodyPr lIns="90000" tIns="85608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Blood Vessels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1804" y="1265237"/>
            <a:ext cx="9906000" cy="4989512"/>
          </a:xfrm>
          <a:ln/>
        </p:spPr>
        <p:txBody>
          <a:bodyPr lIns="90000" tIns="75024" rIns="90000" bIns="46800"/>
          <a:lstStyle/>
          <a:p>
            <a:pPr marL="428625" indent="-32385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Arteries – typically carry blood away from heart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3 layers: 2 layers of rigid connective tissue, and an inner layer of muscle fibers &amp; elastic connective tissue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Pulse – the changes in 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			</a:t>
            </a:r>
            <a:r>
              <a:rPr lang="en-CA" sz="2800" dirty="0"/>
              <a:t>diameter of </a:t>
            </a:r>
            <a:r>
              <a:rPr lang="en-CA" sz="2800" dirty="0" smtClean="0"/>
              <a:t>arteries</a:t>
            </a:r>
            <a:endParaRPr lang="en-CA" sz="2800" dirty="0"/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Aneurism – inner wall of 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	</a:t>
            </a:r>
            <a:r>
              <a:rPr lang="en-CA" sz="2800" dirty="0"/>
              <a:t>artery bulges; may rupture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en-CA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83" y="3094037"/>
            <a:ext cx="5031622" cy="439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658812"/>
          </a:xfrm>
        </p:spPr>
        <p:txBody>
          <a:bodyPr/>
          <a:lstStyle/>
          <a:p>
            <a:r>
              <a:rPr lang="en-US" dirty="0" smtClean="0"/>
              <a:t>Arterioles</a:t>
            </a:r>
            <a:endParaRPr lang="en-US" dirty="0"/>
          </a:p>
        </p:txBody>
      </p:sp>
      <p:sp>
        <p:nvSpPr>
          <p:cNvPr id="12289" name="Rectangle 1"/>
          <p:cNvSpPr>
            <a:spLocks noGrp="1" noChangeArrowheads="1"/>
          </p:cNvSpPr>
          <p:nvPr>
            <p:ph idx="1"/>
          </p:nvPr>
        </p:nvSpPr>
        <p:spPr>
          <a:xfrm>
            <a:off x="87312" y="1036638"/>
            <a:ext cx="9753600" cy="2286000"/>
          </a:xfrm>
          <a:ln/>
        </p:spPr>
        <p:txBody>
          <a:bodyPr lIns="90000" tIns="75024" rIns="90000" bIns="46800"/>
          <a:lstStyle/>
          <a:p>
            <a:pPr marL="561975" indent="-45720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Arial" pitchFamily="34" charset="0"/>
              <a:buChar char="•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 smtClean="0"/>
              <a:t>smaller </a:t>
            </a:r>
            <a:r>
              <a:rPr lang="en-CA" dirty="0"/>
              <a:t>arteries; diameter controlled by autonomic nervous system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Vasoconstriction</a:t>
            </a:r>
          </a:p>
          <a:p>
            <a:pPr marL="860425" lvl="1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CA" dirty="0"/>
              <a:t>Vasodilation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2" y="2027237"/>
            <a:ext cx="604116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122237"/>
            <a:ext cx="9072562" cy="735012"/>
          </a:xfrm>
          <a:ln/>
        </p:spPr>
        <p:txBody>
          <a:bodyPr lIns="90000" tIns="85608" rIns="90000" bIns="468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Atherosclerosis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35591" y="1493837"/>
            <a:ext cx="10080625" cy="4989512"/>
          </a:xfrm>
          <a:ln/>
        </p:spPr>
        <p:txBody>
          <a:bodyPr lIns="90000" tIns="71495" rIns="90000" bIns="46800"/>
          <a:lstStyle/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sz="2800" dirty="0"/>
              <a:t>Fat deposits in arteries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sz="2800" dirty="0"/>
              <a:t>Calcium and other minerals combine w/fat to form plaque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sz="2800" dirty="0"/>
              <a:t>Diameter of artery decreases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sz="2800" dirty="0"/>
              <a:t>Blood clots form around plaque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sz="2800" dirty="0"/>
              <a:t>Aka Heart Disease</a:t>
            </a:r>
          </a:p>
          <a:p>
            <a:pPr marL="428625" indent="-323850">
              <a:lnSpc>
                <a:spcPct val="93000"/>
              </a:lnSpc>
              <a:spcBef>
                <a:spcPts val="700"/>
              </a:spcBef>
              <a:spcAft>
                <a:spcPct val="0"/>
              </a:spcAft>
              <a:buClr>
                <a:srgbClr val="E6E6FF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sz="2800" dirty="0"/>
              <a:t>Treatment:</a:t>
            </a:r>
          </a:p>
          <a:p>
            <a:pPr marL="860425" lvl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sz="2400" dirty="0"/>
              <a:t>Angioplasty</a:t>
            </a:r>
          </a:p>
          <a:p>
            <a:pPr marL="860425" lvl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E6E6FF"/>
              </a:buClr>
              <a:buSzPct val="75000"/>
              <a:buFont typeface="Symbol" charset="2"/>
              <a:buChar char="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US" sz="2400" dirty="0"/>
              <a:t>Coronary Bypass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26" y="3475037"/>
            <a:ext cx="652770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614</Words>
  <Application>Microsoft Office PowerPoint</Application>
  <PresentationFormat>Custom</PresentationFormat>
  <Paragraphs>119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Chapter 8:  Circulation and Immunity</vt:lpstr>
      <vt:lpstr>Unicellular Organisms</vt:lpstr>
      <vt:lpstr>Multicellular Organisms</vt:lpstr>
      <vt:lpstr>Circulatory System: Facts</vt:lpstr>
      <vt:lpstr>Section 8.1 – Structures of the Circulatory System</vt:lpstr>
      <vt:lpstr>William Harvey</vt:lpstr>
      <vt:lpstr>Blood Vessels</vt:lpstr>
      <vt:lpstr>Arterioles</vt:lpstr>
      <vt:lpstr>Atherosclerosis</vt:lpstr>
      <vt:lpstr>Capillaries</vt:lpstr>
      <vt:lpstr>Venules &amp; Veins</vt:lpstr>
      <vt:lpstr>Artery vs. Vein Structure</vt:lpstr>
      <vt:lpstr>PowerPoint Presentation</vt:lpstr>
      <vt:lpstr>PowerPoint Presentation</vt:lpstr>
      <vt:lpstr>Sinoatrial (SA) Node  &amp;  Atrioventricular (AV) Node</vt:lpstr>
      <vt:lpstr>Valves</vt:lpstr>
      <vt:lpstr>Heart Murmurs</vt:lpstr>
      <vt:lpstr>Electrocardiograms</vt:lpstr>
      <vt:lpstr>ECG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 Circulation and Immunity</dc:title>
  <dc:creator>Standring, Daniel</dc:creator>
  <cp:lastModifiedBy>Standring, Daniel</cp:lastModifiedBy>
  <cp:revision>13</cp:revision>
  <cp:lastPrinted>1601-01-01T00:00:00Z</cp:lastPrinted>
  <dcterms:created xsi:type="dcterms:W3CDTF">2009-10-22T21:08:36Z</dcterms:created>
  <dcterms:modified xsi:type="dcterms:W3CDTF">2012-12-12T23:13:02Z</dcterms:modified>
</cp:coreProperties>
</file>