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78" r:id="rId6"/>
    <p:sldId id="277" r:id="rId7"/>
    <p:sldId id="27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0080625" cy="7559675"/>
  <p:notesSz cx="7772400" cy="100584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102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8238" y="763588"/>
            <a:ext cx="5494337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fld id="{B28FC485-E8EB-4C3A-A3DB-9E9BAE2095C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1432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268B5E-D6BE-4D23-843C-C21D48CBE688}" type="slidenum">
              <a:rPr lang="en-CA"/>
              <a:pPr/>
              <a:t>1</a:t>
            </a:fld>
            <a:endParaRPr lang="en-CA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F61704-D9E7-4E91-B117-B2A478F1E278}" type="slidenum">
              <a:rPr lang="en-CA"/>
              <a:pPr/>
              <a:t>13</a:t>
            </a:fld>
            <a:endParaRPr lang="en-CA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1C8BCC-0A23-480B-A06D-BD4AD090AC7A}" type="slidenum">
              <a:rPr lang="en-CA"/>
              <a:pPr/>
              <a:t>14</a:t>
            </a:fld>
            <a:endParaRPr lang="en-CA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8A72E0-5308-4B07-A38B-67DA1E52FA57}" type="slidenum">
              <a:rPr lang="en-CA"/>
              <a:pPr/>
              <a:t>15</a:t>
            </a:fld>
            <a:endParaRPr lang="en-CA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731682-9F3A-403D-9C6E-F44BF44D0830}" type="slidenum">
              <a:rPr lang="en-CA"/>
              <a:pPr/>
              <a:t>16</a:t>
            </a:fld>
            <a:endParaRPr lang="en-CA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4CA592-A4A6-4AF3-B80C-5FCCD864F6D3}" type="slidenum">
              <a:rPr lang="en-CA"/>
              <a:pPr/>
              <a:t>17</a:t>
            </a:fld>
            <a:endParaRPr lang="en-CA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324873-7A12-4F40-8294-ADCD1D0A152A}" type="slidenum">
              <a:rPr lang="en-CA"/>
              <a:pPr/>
              <a:t>18</a:t>
            </a:fld>
            <a:endParaRPr lang="en-CA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28492C9-4A67-469C-A94D-34CD3E6814A5}" type="slidenum">
              <a:rPr lang="en-CA"/>
              <a:pPr/>
              <a:t>19</a:t>
            </a:fld>
            <a:endParaRPr lang="en-CA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AE7D4A-4D11-420D-9AC8-191002DFEA33}" type="slidenum">
              <a:rPr lang="en-CA"/>
              <a:pPr/>
              <a:t>20</a:t>
            </a:fld>
            <a:endParaRPr lang="en-CA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9E63DF-9A44-46AD-9422-AC72BFB0C47F}" type="slidenum">
              <a:rPr lang="en-CA"/>
              <a:pPr/>
              <a:t>21</a:t>
            </a:fld>
            <a:endParaRPr lang="en-CA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265C19-65A9-4F81-9A27-DFA6E0FF2995}" type="slidenum">
              <a:rPr lang="en-CA"/>
              <a:pPr/>
              <a:t>22</a:t>
            </a:fld>
            <a:endParaRPr lang="en-CA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CEC5C8-EC97-4C9B-9604-BF21E88D2ECC}" type="slidenum">
              <a:rPr lang="en-CA"/>
              <a:pPr/>
              <a:t>2</a:t>
            </a:fld>
            <a:endParaRPr lang="en-CA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F46D12-4E5D-4B52-98A7-1F297B70F468}" type="slidenum">
              <a:rPr lang="en-CA"/>
              <a:pPr/>
              <a:t>23</a:t>
            </a:fld>
            <a:endParaRPr lang="en-CA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36D55A-3B4E-4731-AEBB-EADF0E3F73DF}" type="slidenum">
              <a:rPr lang="en-CA"/>
              <a:pPr/>
              <a:t>24</a:t>
            </a:fld>
            <a:endParaRPr lang="en-CA"/>
          </a:p>
        </p:txBody>
      </p:sp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2F94B6-FCF0-4C8F-88D0-E1FE3CB37F22}" type="slidenum">
              <a:rPr lang="en-CA"/>
              <a:pPr/>
              <a:t>3</a:t>
            </a:fld>
            <a:endParaRPr lang="en-CA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2B4C52-B95A-41A0-B883-EF3E40FFC557}" type="slidenum">
              <a:rPr lang="en-CA"/>
              <a:pPr/>
              <a:t>4</a:t>
            </a:fld>
            <a:endParaRPr lang="en-CA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6A6E9E-0ADD-41D7-996C-F3FC5859727C}" type="slidenum">
              <a:rPr lang="en-CA"/>
              <a:pPr/>
              <a:t>8</a:t>
            </a:fld>
            <a:endParaRPr lang="en-CA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C14937-EBB2-423A-9DE0-771C489C6196}" type="slidenum">
              <a:rPr lang="en-CA"/>
              <a:pPr/>
              <a:t>9</a:t>
            </a:fld>
            <a:endParaRPr lang="en-CA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E90E46-691C-4D5A-BCD0-A21E7E362D0E}" type="slidenum">
              <a:rPr lang="en-CA"/>
              <a:pPr/>
              <a:t>10</a:t>
            </a:fld>
            <a:endParaRPr lang="en-CA"/>
          </a:p>
        </p:txBody>
      </p: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BF1009-75D4-4976-9866-72C066727991}" type="slidenum">
              <a:rPr lang="en-CA"/>
              <a:pPr/>
              <a:t>11</a:t>
            </a:fld>
            <a:endParaRPr lang="en-CA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8B983F-4811-40B5-91E1-5DDAD737ACA4}" type="slidenum">
              <a:rPr lang="en-CA"/>
              <a:pPr/>
              <a:t>12</a:t>
            </a:fld>
            <a:endParaRPr lang="en-CA"/>
          </a:p>
        </p:txBody>
      </p:sp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1295400" y="754063"/>
            <a:ext cx="51816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8266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450"/>
              </a:spcBef>
            </a:pPr>
            <a:r>
              <a:rPr lang="en-US" sz="130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Blood pressure = systole over diastole – measured on the arm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1820F-9A11-4BF2-8573-AF361AFD9C9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5992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A7C12A-0202-43F2-A26F-0AF197654279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673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846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846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1FB1EE3-AFBB-4B32-9FB1-726DB098CC5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3772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3238" y="2160588"/>
            <a:ext cx="4457700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13338" y="2160588"/>
            <a:ext cx="4459287" cy="49879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93A43FA0-615F-4BBA-8615-D3B94ECD7120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902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F1BFD6D-045B-4C10-A124-7F0431FADB2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3773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6FBE2B-DCCC-4866-8DD3-92CDDB4C8D5C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2075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2160588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2160588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835A776-DBE1-4F97-99FA-C270A5408161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3119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BBA7DA-37FF-449D-9471-FDA9C2217ECC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6006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FAC41F5-7765-4E1F-9A5F-0347EA0DA6AE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412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3983698-A3B4-4611-AD8C-6E17194772CE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398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6063132-FB47-4450-8270-4337C678457D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658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6403A8-AF76-425C-B8E9-8760AB45673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75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2160588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fld id="{E8A34208-C7B4-46FF-A45F-AA5D5CB04391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2" y="4250"/>
            <a:ext cx="9072562" cy="735012"/>
          </a:xfrm>
          <a:ln/>
        </p:spPr>
        <p:txBody>
          <a:bodyPr lIns="90000" tIns="85608" rIns="90000" bIns="468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/>
              <a:t>The Heart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417637"/>
            <a:ext cx="6716712" cy="3962400"/>
          </a:xfrm>
          <a:ln/>
        </p:spPr>
        <p:txBody>
          <a:bodyPr lIns="90000" tIns="75024" rIns="90000" bIns="46800"/>
          <a:lstStyle/>
          <a:p>
            <a:pPr marL="430213" indent="-323850"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/>
              <a:t>The heart is a muscular structure about the size of the human fist</a:t>
            </a:r>
          </a:p>
          <a:p>
            <a:pPr marL="430213" indent="-323850">
              <a:spcBef>
                <a:spcPts val="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/>
              <a:t>It is </a:t>
            </a:r>
            <a:r>
              <a:rPr lang="en-CA" dirty="0" smtClean="0"/>
              <a:t>surrounded</a:t>
            </a:r>
          </a:p>
          <a:p>
            <a:pPr marL="106363" indent="0">
              <a:spcBef>
                <a:spcPts val="0"/>
              </a:spcBef>
              <a:spcAft>
                <a:spcPct val="0"/>
              </a:spcAft>
              <a:buClr>
                <a:srgbClr val="E6E6FF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 smtClean="0"/>
              <a:t>by </a:t>
            </a:r>
            <a:r>
              <a:rPr lang="en-CA" dirty="0"/>
              <a:t>a </a:t>
            </a:r>
            <a:r>
              <a:rPr lang="en-CA" dirty="0" smtClean="0"/>
              <a:t>fluid-filled</a:t>
            </a:r>
          </a:p>
          <a:p>
            <a:pPr marL="106363" indent="0">
              <a:spcBef>
                <a:spcPts val="0"/>
              </a:spcBef>
              <a:spcAft>
                <a:spcPct val="0"/>
              </a:spcAft>
              <a:buClr>
                <a:srgbClr val="E6E6FF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 smtClean="0"/>
              <a:t>membrane called</a:t>
            </a:r>
          </a:p>
          <a:p>
            <a:pPr marL="106363" indent="0">
              <a:spcBef>
                <a:spcPts val="0"/>
              </a:spcBef>
              <a:spcAft>
                <a:spcPct val="0"/>
              </a:spcAft>
              <a:buClr>
                <a:srgbClr val="E6E6FF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 smtClean="0"/>
              <a:t>the </a:t>
            </a:r>
            <a:r>
              <a:rPr lang="en-CA" dirty="0">
                <a:solidFill>
                  <a:srgbClr val="FFCC66"/>
                </a:solidFill>
              </a:rPr>
              <a:t>pericardium</a:t>
            </a:r>
          </a:p>
          <a:p>
            <a:pPr marL="430213" indent="-323850"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CA" dirty="0">
              <a:solidFill>
                <a:srgbClr val="FFCC66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2" y="2408237"/>
            <a:ext cx="663382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0475"/>
          </a:xfrm>
          <a:ln/>
        </p:spPr>
        <p:txBody>
          <a:bodyPr lIns="90000" tIns="85608" rIns="90000" bIns="468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Setting The Heart’s Tempo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763714"/>
            <a:ext cx="5649912" cy="4302124"/>
          </a:xfrm>
          <a:ln/>
        </p:spPr>
        <p:txBody>
          <a:bodyPr lIns="90000" tIns="111311" rIns="90000" bIns="46800"/>
          <a:lstStyle/>
          <a:p>
            <a:pPr marL="430213" indent="-323850">
              <a:lnSpc>
                <a:spcPct val="84000"/>
              </a:lnSpc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CA" dirty="0"/>
              <a:t>The muscle of the heart is unlike other muscles in the body</a:t>
            </a:r>
          </a:p>
          <a:p>
            <a:pPr marL="430213" indent="-323850">
              <a:lnSpc>
                <a:spcPct val="84000"/>
              </a:lnSpc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CA" dirty="0"/>
              <a:t>The muscle cells of the heart are branched</a:t>
            </a:r>
          </a:p>
          <a:p>
            <a:pPr marL="430213" indent="-323850">
              <a:lnSpc>
                <a:spcPct val="84000"/>
              </a:lnSpc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CA" dirty="0"/>
              <a:t>These muscle tissues, known as </a:t>
            </a:r>
            <a:r>
              <a:rPr lang="en-CA" dirty="0">
                <a:solidFill>
                  <a:srgbClr val="FFCC66"/>
                </a:solidFill>
              </a:rPr>
              <a:t>myogenic muscle</a:t>
            </a:r>
            <a:r>
              <a:rPr lang="en-CA" dirty="0"/>
              <a:t> will beat without nerve stimulation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268" y="1798637"/>
            <a:ext cx="4451366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2" y="122237"/>
            <a:ext cx="9072562" cy="658812"/>
          </a:xfrm>
          <a:ln/>
        </p:spPr>
        <p:txBody>
          <a:bodyPr lIns="90000" tIns="85608" rIns="90000" bIns="468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/>
              <a:t>Heart Sounds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322637"/>
            <a:ext cx="10080625" cy="4073524"/>
          </a:xfrm>
          <a:ln/>
        </p:spPr>
        <p:txBody>
          <a:bodyPr lIns="90000" tIns="75024" rIns="90000" bIns="46800"/>
          <a:lstStyle/>
          <a:p>
            <a:pPr marL="431800" indent="-323850"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/>
              <a:t>The familiar sounds of a heartbeat are due to the opening and closing of valves</a:t>
            </a:r>
          </a:p>
          <a:p>
            <a:pPr marL="431800" indent="-323850"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/>
              <a:t>As the ventricles contract, blood is forced up the sides of the ventricle and the AV valve closes, producing a “</a:t>
            </a:r>
            <a:r>
              <a:rPr lang="en-CA" dirty="0" err="1"/>
              <a:t>lubb</a:t>
            </a:r>
            <a:r>
              <a:rPr lang="en-CA" dirty="0"/>
              <a:t>” sound</a:t>
            </a:r>
          </a:p>
          <a:p>
            <a:pPr marL="431800" indent="-323850"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/>
              <a:t>As the ventricles relax, blood pressure decreases and the semilunar valves close, causing the “</a:t>
            </a:r>
            <a:r>
              <a:rPr lang="en-CA" dirty="0" err="1"/>
              <a:t>dubb</a:t>
            </a:r>
            <a:r>
              <a:rPr lang="en-CA" dirty="0"/>
              <a:t>” sound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696912" y="46037"/>
            <a:ext cx="8567738" cy="749299"/>
          </a:xfrm>
          <a:ln/>
        </p:spPr>
        <p:txBody>
          <a:bodyPr lIns="92160" tIns="84888" rIns="92160" bIns="4608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/>
              <a:t>Blood Pressure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36637"/>
            <a:ext cx="10080625" cy="3122612"/>
          </a:xfrm>
          <a:ln/>
        </p:spPr>
        <p:txBody>
          <a:bodyPr lIns="92160" tIns="74304" rIns="92160" bIns="46080"/>
          <a:lstStyle/>
          <a:p>
            <a:pPr marL="431800" indent="-323850"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/>
              <a:t>Sphygmomanometer – the apparatus used to measure BP</a:t>
            </a:r>
          </a:p>
          <a:p>
            <a:pPr marL="431800" indent="-323850"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/>
              <a:t>Systolic BP – maximum pressure exerted during ventricular contraction</a:t>
            </a:r>
          </a:p>
          <a:p>
            <a:pPr marL="431800" indent="-323850"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/>
              <a:t>Diastolic BP – lowest pressure before ventricles contract again </a:t>
            </a:r>
          </a:p>
          <a:p>
            <a:pPr marL="431800" indent="-323850"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CA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12" y="3623712"/>
            <a:ext cx="4929188" cy="3575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773112" y="122237"/>
            <a:ext cx="8567738" cy="825499"/>
          </a:xfrm>
          <a:ln/>
        </p:spPr>
        <p:txBody>
          <a:bodyPr lIns="92160" tIns="81360" rIns="92160" bIns="4608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sz="4000" dirty="0" smtClean="0"/>
              <a:t>*Arteries </a:t>
            </a:r>
            <a:r>
              <a:rPr lang="en-CA" sz="4000" dirty="0"/>
              <a:t>are Reservoirs for Blood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693" y="808037"/>
            <a:ext cx="9323388" cy="4013199"/>
          </a:xfrm>
          <a:ln/>
        </p:spPr>
        <p:txBody>
          <a:bodyPr lIns="92160" tIns="74304" rIns="92160" bIns="46080"/>
          <a:lstStyle/>
          <a:p>
            <a:pPr marL="431800" indent="-323850"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>
                <a:solidFill>
                  <a:schemeClr val="tx1"/>
                </a:solidFill>
              </a:rPr>
              <a:t>2 factors:</a:t>
            </a:r>
          </a:p>
          <a:p>
            <a:pPr marL="863600" lvl="1" indent="-287338">
              <a:spcBef>
                <a:spcPts val="700"/>
              </a:spcBef>
              <a:spcAft>
                <a:spcPct val="0"/>
              </a:spcAft>
              <a:buClr>
                <a:srgbClr val="E6E6FF"/>
              </a:buClr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/>
              <a:t>Cardiac Output</a:t>
            </a:r>
          </a:p>
          <a:p>
            <a:pPr marL="863600" lvl="1" indent="-287338">
              <a:spcBef>
                <a:spcPts val="700"/>
              </a:spcBef>
              <a:spcAft>
                <a:spcPct val="0"/>
              </a:spcAft>
              <a:buClr>
                <a:srgbClr val="E6E6FF"/>
              </a:buClr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/>
              <a:t>Arteriolar resistance</a:t>
            </a:r>
          </a:p>
          <a:p>
            <a:pPr marL="1295400" lvl="2" indent="-215900">
              <a:spcBef>
                <a:spcPts val="7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sz="2800" dirty="0"/>
              <a:t>Constriction of arterioles </a:t>
            </a:r>
            <a:r>
              <a:rPr lang="en-CA" sz="2800" dirty="0">
                <a:latin typeface="Wingdings" pitchFamily="2" charset="2"/>
              </a:rPr>
              <a:t></a:t>
            </a:r>
            <a:r>
              <a:rPr lang="en-CA" sz="2800" dirty="0"/>
              <a:t> more blood in artery </a:t>
            </a:r>
            <a:r>
              <a:rPr lang="en-CA" sz="2800" dirty="0">
                <a:latin typeface="Wingdings" pitchFamily="2" charset="2"/>
              </a:rPr>
              <a:t></a:t>
            </a:r>
            <a:r>
              <a:rPr lang="en-CA" sz="2800" dirty="0"/>
              <a:t> higher BP</a:t>
            </a:r>
          </a:p>
          <a:p>
            <a:pPr marL="431800" indent="-323850"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/>
              <a:t>Diameter affected by: </a:t>
            </a:r>
          </a:p>
          <a:p>
            <a:pPr marL="863600" lvl="1" indent="-287338">
              <a:spcBef>
                <a:spcPts val="700"/>
              </a:spcBef>
              <a:spcAft>
                <a:spcPct val="0"/>
              </a:spcAft>
              <a:buClr>
                <a:srgbClr val="E6E6FF"/>
              </a:buClr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/>
              <a:t>nerve &amp; endocrine controls</a:t>
            </a:r>
          </a:p>
          <a:p>
            <a:pPr marL="863600" lvl="1" indent="-287338">
              <a:spcBef>
                <a:spcPts val="700"/>
              </a:spcBef>
              <a:spcAft>
                <a:spcPct val="0"/>
              </a:spcAft>
              <a:buClr>
                <a:srgbClr val="E6E6FF"/>
              </a:buClr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/>
              <a:t>metabolic products </a:t>
            </a:r>
            <a:r>
              <a:rPr lang="en-CA" dirty="0">
                <a:latin typeface="Wingdings" pitchFamily="2" charset="2"/>
              </a:rPr>
              <a:t></a:t>
            </a:r>
            <a:r>
              <a:rPr lang="en-CA" dirty="0"/>
              <a:t> must maintain homeostasis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2" y="122237"/>
            <a:ext cx="9072562" cy="685800"/>
          </a:xfrm>
          <a:ln/>
        </p:spPr>
        <p:txBody>
          <a:bodyPr lIns="90000" tIns="85608" rIns="90000" bIns="468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/>
              <a:t>Cardiac Output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891065"/>
            <a:ext cx="10080625" cy="3692524"/>
          </a:xfrm>
          <a:ln/>
        </p:spPr>
        <p:txBody>
          <a:bodyPr lIns="90000" tIns="75024" rIns="90000" bIns="46800"/>
          <a:lstStyle/>
          <a:p>
            <a:pPr marL="608013" indent="-608013">
              <a:spcBef>
                <a:spcPts val="800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Wingdings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>
                <a:solidFill>
                  <a:srgbClr val="FFCC66"/>
                </a:solidFill>
              </a:rPr>
              <a:t>Cardiac output</a:t>
            </a:r>
            <a:r>
              <a:rPr lang="en-CA" dirty="0"/>
              <a:t> refers to the amount of blood that flows from each side of the heart per minute</a:t>
            </a:r>
          </a:p>
          <a:p>
            <a:pPr marL="608013" indent="-608013">
              <a:spcBef>
                <a:spcPts val="800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Wingdings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/>
              <a:t>Two factors affect cardiac output:</a:t>
            </a:r>
          </a:p>
          <a:p>
            <a:pPr marL="608013" indent="-608013">
              <a:spcBef>
                <a:spcPts val="800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StarSymbol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>
                <a:solidFill>
                  <a:srgbClr val="FFCC66"/>
                </a:solidFill>
              </a:rPr>
              <a:t>Stroke Volume – </a:t>
            </a:r>
            <a:r>
              <a:rPr lang="en-CA" dirty="0"/>
              <a:t>the amount of blood pumped by each beat of the heart</a:t>
            </a:r>
          </a:p>
          <a:p>
            <a:pPr marL="608013" indent="-608013">
              <a:spcBef>
                <a:spcPts val="800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StarSymbol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>
                <a:solidFill>
                  <a:srgbClr val="FFCC66"/>
                </a:solidFill>
              </a:rPr>
              <a:t>Heart Rate – </a:t>
            </a:r>
            <a:r>
              <a:rPr lang="en-CA" dirty="0"/>
              <a:t>the number of times the heart beats per minute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2" y="808037"/>
            <a:ext cx="5867400" cy="307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2" y="122237"/>
            <a:ext cx="9072562" cy="735011"/>
          </a:xfrm>
          <a:ln/>
        </p:spPr>
        <p:txBody>
          <a:bodyPr lIns="90000" tIns="85608" rIns="90000" bIns="468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/>
              <a:t>Ex:  Calculating Cardiac Output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4625" y="5695951"/>
            <a:ext cx="9906000" cy="1863724"/>
          </a:xfrm>
          <a:ln/>
        </p:spPr>
        <p:txBody>
          <a:bodyPr lIns="90000" tIns="75024" rIns="90000" bIns="46800"/>
          <a:lstStyle/>
          <a:p>
            <a:pPr marL="431800" indent="-323850"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/>
              <a:t>Tom’s heart has a stroke volume of 50 mL and a </a:t>
            </a:r>
            <a:r>
              <a:rPr lang="en-CA" dirty="0" smtClean="0"/>
              <a:t>heart rate </a:t>
            </a:r>
            <a:r>
              <a:rPr lang="en-CA" dirty="0"/>
              <a:t>of 100 beats per minute.  Calculate his cardiac output.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2" y="122237"/>
            <a:ext cx="9072562" cy="912812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/>
              <a:t>Fun Facts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999037"/>
            <a:ext cx="10080625" cy="2438400"/>
          </a:xfrm>
          <a:ln/>
        </p:spPr>
        <p:txBody>
          <a:bodyPr lIns="90000" tIns="75024" rIns="90000" bIns="46800"/>
          <a:lstStyle/>
          <a:p>
            <a:pPr marL="431800" indent="-323850"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/>
              <a:t>In general, the average person will have a cardiac output of about 5L per minute</a:t>
            </a:r>
          </a:p>
          <a:p>
            <a:pPr marL="431800" indent="-323850"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/>
              <a:t>People with lower resting heart rates have a more muscular heart and can pump a greater volume with each beat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2" y="974519"/>
            <a:ext cx="4334746" cy="410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body"/>
          </p:nvPr>
        </p:nvSpPr>
        <p:spPr>
          <a:xfrm>
            <a:off x="13570" y="1189037"/>
            <a:ext cx="5102942" cy="4989512"/>
          </a:xfrm>
          <a:ln/>
        </p:spPr>
        <p:txBody>
          <a:bodyPr lIns="90000" tIns="75024" rIns="90000" bIns="46800" anchor="t"/>
          <a:lstStyle/>
          <a:p>
            <a:pPr marL="431800" indent="-323850" algn="l">
              <a:spcBef>
                <a:spcPts val="800"/>
              </a:spcBef>
              <a:buClr>
                <a:srgbClr val="E6E6FF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3200" b="0" dirty="0">
                <a:solidFill>
                  <a:srgbClr val="FFFFFF"/>
                </a:solidFill>
              </a:rPr>
              <a:t>Vessels that carry blood to and from the lungs form the </a:t>
            </a:r>
            <a:r>
              <a:rPr lang="en-CA" sz="3200" b="0" dirty="0">
                <a:solidFill>
                  <a:srgbClr val="FFCC66"/>
                </a:solidFill>
              </a:rPr>
              <a:t>pulmonary circulatory system</a:t>
            </a:r>
          </a:p>
          <a:p>
            <a:pPr marL="431800" indent="-323850" algn="l">
              <a:spcBef>
                <a:spcPts val="800"/>
              </a:spcBef>
              <a:buClr>
                <a:srgbClr val="E6E6FF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3200" b="0" dirty="0">
                <a:solidFill>
                  <a:srgbClr val="FFFFFF"/>
                </a:solidFill>
              </a:rPr>
              <a:t>Vessels that carry blood to and from the body’s other tissues form the </a:t>
            </a:r>
            <a:r>
              <a:rPr lang="en-CA" sz="3200" b="0" dirty="0">
                <a:solidFill>
                  <a:srgbClr val="FF9900"/>
                </a:solidFill>
              </a:rPr>
              <a:t>systemic circulatory system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2" y="1265237"/>
            <a:ext cx="4971063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 idx="1"/>
          </p:nvPr>
        </p:nvSpPr>
        <p:spPr>
          <a:xfrm>
            <a:off x="468312" y="46037"/>
            <a:ext cx="9070975" cy="690562"/>
          </a:xfrm>
          <a:ln/>
        </p:spPr>
        <p:txBody>
          <a:bodyPr tIns="38808" anchor="ctr"/>
          <a:lstStyle/>
          <a:p>
            <a:pPr marL="0" indent="0"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z="4400" b="1" dirty="0">
                <a:solidFill>
                  <a:srgbClr val="000000"/>
                </a:solidFill>
              </a:rPr>
              <a:t>Pulmonary vs. Systemic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6708"/>
            <a:ext cx="10080625" cy="1174749"/>
          </a:xfrm>
          <a:ln/>
        </p:spPr>
        <p:txBody>
          <a:bodyPr lIns="92160" tIns="81360" rIns="92160" bIns="4608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sz="4000" dirty="0"/>
              <a:t>Detecting Problems: </a:t>
            </a:r>
            <a:r>
              <a:rPr lang="en-CA" sz="4000" dirty="0" smtClean="0"/>
              <a:t>Cardiac Catheterization</a:t>
            </a:r>
            <a:endParaRPr lang="en-CA" sz="4000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" y="3094037"/>
            <a:ext cx="4060824" cy="4418012"/>
          </a:xfrm>
          <a:ln/>
        </p:spPr>
        <p:txBody>
          <a:bodyPr lIns="92160" tIns="74304" rIns="92160" bIns="46080"/>
          <a:lstStyle/>
          <a:p>
            <a:pPr marL="431800" indent="-323850"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sz="2800" dirty="0"/>
              <a:t>Catheter inserted in leg vein; dye injected</a:t>
            </a:r>
          </a:p>
          <a:p>
            <a:pPr marL="431800" indent="-323850"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sz="2800" dirty="0"/>
              <a:t>Dye can be viewed on X-ray film; movie can be made</a:t>
            </a:r>
          </a:p>
          <a:p>
            <a:pPr marL="431800" indent="-323850"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sz="2800" dirty="0"/>
              <a:t>Area of restricted blood flow can be </a:t>
            </a:r>
            <a:r>
              <a:rPr lang="en-CA" sz="2800" dirty="0" smtClean="0"/>
              <a:t>pinpointed before </a:t>
            </a:r>
            <a:r>
              <a:rPr lang="en-CA" sz="2800" dirty="0"/>
              <a:t>surgery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267" y="1136751"/>
            <a:ext cx="6161358" cy="492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28217" y="122237"/>
            <a:ext cx="9906000" cy="608012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z="4000" dirty="0"/>
              <a:t>Common Circulatory </a:t>
            </a:r>
            <a:r>
              <a:rPr lang="en-CA" sz="4000" dirty="0" smtClean="0"/>
              <a:t>System </a:t>
            </a:r>
            <a:r>
              <a:rPr lang="en-CA" sz="4000" dirty="0"/>
              <a:t>Concerns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086351"/>
            <a:ext cx="10080625" cy="2473324"/>
          </a:xfrm>
          <a:ln/>
        </p:spPr>
        <p:txBody>
          <a:bodyPr lIns="90000" tIns="75024" rIns="90000" bIns="46800"/>
          <a:lstStyle/>
          <a:p>
            <a:pPr marL="431800" indent="-323850"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/>
              <a:t>Sometimes, an artery wall will become weak and bulge (known as an </a:t>
            </a:r>
            <a:r>
              <a:rPr lang="en-CA" dirty="0">
                <a:solidFill>
                  <a:srgbClr val="FFCC66"/>
                </a:solidFill>
              </a:rPr>
              <a:t>aneurysm</a:t>
            </a:r>
            <a:r>
              <a:rPr lang="en-CA" dirty="0"/>
              <a:t>)</a:t>
            </a:r>
          </a:p>
          <a:p>
            <a:pPr marL="431800" indent="-323850"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/>
              <a:t>If this is not attended to, the artery will burst</a:t>
            </a:r>
          </a:p>
          <a:p>
            <a:pPr marL="431800" indent="-323850"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/>
              <a:t>This can lead to a ruptured aneurysm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" y="655637"/>
            <a:ext cx="5227674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55650" y="439738"/>
            <a:ext cx="8567738" cy="1260475"/>
          </a:xfrm>
          <a:ln/>
        </p:spPr>
        <p:txBody>
          <a:bodyPr lIns="92160" tIns="84888" rIns="92160" bIns="4608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/>
              <a:t>The </a:t>
            </a:r>
            <a:r>
              <a:rPr lang="en-CA" dirty="0" smtClean="0"/>
              <a:t>Heart’s Chambers</a:t>
            </a:r>
            <a:endParaRPr lang="en-CA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952625"/>
            <a:ext cx="6132513" cy="4535488"/>
          </a:xfrm>
          <a:ln/>
        </p:spPr>
        <p:txBody>
          <a:bodyPr lIns="92160" tIns="70775" rIns="92160" bIns="46080"/>
          <a:lstStyle/>
          <a:p>
            <a:pPr marL="431800" indent="-323850">
              <a:spcBef>
                <a:spcPts val="7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CA" sz="2800" dirty="0"/>
              <a:t>Humans: 4-chambered heart</a:t>
            </a:r>
          </a:p>
          <a:p>
            <a:pPr marL="863600" lvl="1" indent="-287338">
              <a:spcBef>
                <a:spcPts val="600"/>
              </a:spcBef>
              <a:spcAft>
                <a:spcPct val="0"/>
              </a:spcAft>
              <a:buClr>
                <a:srgbClr val="E6E6FF"/>
              </a:buClr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CA" dirty="0"/>
              <a:t>2 thin-walled </a:t>
            </a:r>
            <a:r>
              <a:rPr lang="en-CA" i="1" dirty="0"/>
              <a:t>atria</a:t>
            </a:r>
            <a:r>
              <a:rPr lang="en-CA" dirty="0"/>
              <a:t> – </a:t>
            </a:r>
            <a:r>
              <a:rPr lang="en-CA" dirty="0" smtClean="0"/>
              <a:t>holding</a:t>
            </a:r>
          </a:p>
          <a:p>
            <a:pPr marL="576262" lvl="1" indent="0">
              <a:spcBef>
                <a:spcPts val="600"/>
              </a:spcBef>
              <a:spcAft>
                <a:spcPct val="0"/>
              </a:spcAft>
              <a:buClr>
                <a:srgbClr val="E6E6FF"/>
              </a:buClr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CA" dirty="0" smtClean="0"/>
              <a:t>chambers </a:t>
            </a:r>
            <a:r>
              <a:rPr lang="en-CA" dirty="0"/>
              <a:t>for blood entering the heart from either </a:t>
            </a:r>
            <a:r>
              <a:rPr lang="en-CA" dirty="0" smtClean="0"/>
              <a:t>Circulatory System</a:t>
            </a:r>
            <a:endParaRPr lang="en-CA" dirty="0"/>
          </a:p>
          <a:p>
            <a:pPr marL="863600" lvl="1" indent="-287338">
              <a:spcBef>
                <a:spcPts val="600"/>
              </a:spcBef>
              <a:spcAft>
                <a:spcPct val="0"/>
              </a:spcAft>
              <a:buClr>
                <a:srgbClr val="E6E6FF"/>
              </a:buClr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CA" dirty="0"/>
              <a:t>2 thick-walled </a:t>
            </a:r>
            <a:r>
              <a:rPr lang="en-CA" i="1" dirty="0" smtClean="0"/>
              <a:t>ventricles - </a:t>
            </a:r>
            <a:endParaRPr lang="en-CA" dirty="0"/>
          </a:p>
          <a:p>
            <a:pPr marL="576262" lvl="1" indent="0">
              <a:spcBef>
                <a:spcPts val="600"/>
              </a:spcBef>
              <a:spcAft>
                <a:spcPct val="0"/>
              </a:spcAft>
              <a:buClr>
                <a:srgbClr val="E6E6FF"/>
              </a:buClr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CA" dirty="0" smtClean="0"/>
              <a:t>muscular</a:t>
            </a:r>
            <a:r>
              <a:rPr lang="en-CA" dirty="0"/>
              <a:t>; pump the blood to distant tissues</a:t>
            </a:r>
          </a:p>
          <a:p>
            <a:pPr marL="863600" lvl="1" indent="-287338">
              <a:spcBef>
                <a:spcPts val="600"/>
              </a:spcBef>
              <a:spcAft>
                <a:spcPct val="0"/>
              </a:spcAft>
              <a:buClr>
                <a:srgbClr val="E6E6FF"/>
              </a:buClr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CA" dirty="0"/>
              <a:t>Separated by the </a:t>
            </a:r>
            <a:r>
              <a:rPr lang="en-CA" i="1" dirty="0"/>
              <a:t>septum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2" y="1570036"/>
            <a:ext cx="4100154" cy="5554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802" y="731838"/>
            <a:ext cx="5282510" cy="403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2" y="122237"/>
            <a:ext cx="9072562" cy="684212"/>
          </a:xfrm>
          <a:ln/>
        </p:spPr>
        <p:txBody>
          <a:bodyPr tIns="38808"/>
          <a:lstStyle/>
          <a:p>
            <a:r>
              <a:rPr lang="en-US" dirty="0" smtClean="0"/>
              <a:t>Atherosclerosis</a:t>
            </a:r>
            <a:endParaRPr lang="en-US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618037"/>
            <a:ext cx="10080625" cy="2865438"/>
          </a:xfrm>
          <a:ln/>
        </p:spPr>
        <p:txBody>
          <a:bodyPr lIns="90000" tIns="75024" rIns="90000" bIns="46800"/>
          <a:lstStyle/>
          <a:p>
            <a:pPr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pitchFamily="2" charset="2"/>
              <a:buChar char=""/>
            </a:pPr>
            <a:r>
              <a:rPr lang="en-CA" dirty="0" smtClean="0"/>
              <a:t>The </a:t>
            </a:r>
            <a:r>
              <a:rPr lang="en-CA" dirty="0"/>
              <a:t>fat encourages a fibrous growth of calcium and other minerals to deposit on its surface (this is known as </a:t>
            </a:r>
            <a:r>
              <a:rPr lang="en-CA" dirty="0">
                <a:solidFill>
                  <a:srgbClr val="FFCC66"/>
                </a:solidFill>
              </a:rPr>
              <a:t>plaque</a:t>
            </a:r>
            <a:r>
              <a:rPr lang="en-CA" dirty="0"/>
              <a:t>)</a:t>
            </a:r>
          </a:p>
          <a:p>
            <a:pPr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pitchFamily="2" charset="2"/>
              <a:buChar char=""/>
            </a:pPr>
            <a:r>
              <a:rPr lang="en-CA" dirty="0"/>
              <a:t>The fat and plaque can partially (or in extreme cases almost completely) block the passage of blood</a:t>
            </a:r>
          </a:p>
          <a:p>
            <a:pPr>
              <a:lnSpc>
                <a:spcPct val="84000"/>
              </a:lnSpc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pitchFamily="2" charset="2"/>
              <a:buChar char=""/>
            </a:pPr>
            <a:r>
              <a:rPr lang="en-CA" dirty="0"/>
              <a:t>This condition is known as </a:t>
            </a:r>
            <a:r>
              <a:rPr lang="en-CA" dirty="0">
                <a:solidFill>
                  <a:srgbClr val="FFCC66"/>
                </a:solidFill>
              </a:rPr>
              <a:t>atherosclerosis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5912" y="1036637"/>
            <a:ext cx="41910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7312" y="2027237"/>
            <a:ext cx="4495801" cy="2181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0"/>
              </a:spcBef>
              <a:buClr>
                <a:srgbClr val="E6E6FF"/>
              </a:buClr>
              <a:buSzPct val="45000"/>
              <a:buFont typeface="Wingdings" pitchFamily="2" charset="2"/>
              <a:buChar char=""/>
            </a:pPr>
            <a:r>
              <a:rPr lang="en-CA" sz="3200" kern="0" dirty="0">
                <a:solidFill>
                  <a:srgbClr val="FFFFFF"/>
                </a:solidFill>
                <a:latin typeface="Arial"/>
              </a:rPr>
              <a:t>If a person’s </a:t>
            </a:r>
            <a:r>
              <a:rPr lang="en-CA" sz="3200" kern="0" dirty="0" smtClean="0">
                <a:solidFill>
                  <a:srgbClr val="FFFFFF"/>
                </a:solidFill>
                <a:latin typeface="Arial"/>
              </a:rPr>
              <a:t>diet</a:t>
            </a:r>
          </a:p>
          <a:p>
            <a:pPr lvl="0">
              <a:spcBef>
                <a:spcPts val="0"/>
              </a:spcBef>
              <a:buClr>
                <a:srgbClr val="E6E6FF"/>
              </a:buClr>
              <a:buSzPct val="45000"/>
            </a:pPr>
            <a:r>
              <a:rPr lang="en-CA" sz="3200" kern="0" dirty="0" smtClean="0">
                <a:solidFill>
                  <a:srgbClr val="FFFFFF"/>
                </a:solidFill>
                <a:latin typeface="Arial"/>
              </a:rPr>
              <a:t>contains too much </a:t>
            </a:r>
            <a:r>
              <a:rPr lang="en-CA" sz="3200" kern="0" dirty="0">
                <a:solidFill>
                  <a:srgbClr val="FFFFFF"/>
                </a:solidFill>
                <a:latin typeface="Arial"/>
              </a:rPr>
              <a:t>fat, it will build up in the arteries</a:t>
            </a:r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body"/>
          </p:nvPr>
        </p:nvSpPr>
        <p:spPr>
          <a:xfrm>
            <a:off x="0" y="3246437"/>
            <a:ext cx="10080625" cy="4300281"/>
          </a:xfrm>
          <a:ln/>
        </p:spPr>
        <p:txBody>
          <a:bodyPr lIns="90000" tIns="111311" rIns="90000" bIns="46800" anchor="t"/>
          <a:lstStyle/>
          <a:p>
            <a:pPr marL="431800" indent="-323850" algn="l">
              <a:lnSpc>
                <a:spcPct val="84000"/>
              </a:lnSpc>
              <a:spcBef>
                <a:spcPts val="800"/>
              </a:spcBef>
              <a:buClr>
                <a:srgbClr val="E6E6FF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z="3200" b="0" dirty="0">
                <a:solidFill>
                  <a:srgbClr val="FFFFFF"/>
                </a:solidFill>
              </a:rPr>
              <a:t>This leads to very </a:t>
            </a:r>
            <a:r>
              <a:rPr lang="en-CA" sz="3200" b="0" dirty="0" smtClean="0">
                <a:solidFill>
                  <a:srgbClr val="FFFFFF"/>
                </a:solidFill>
              </a:rPr>
              <a:t>high</a:t>
            </a:r>
          </a:p>
          <a:p>
            <a:pPr marL="107950" algn="l">
              <a:lnSpc>
                <a:spcPct val="84000"/>
              </a:lnSpc>
              <a:spcBef>
                <a:spcPts val="800"/>
              </a:spcBef>
              <a:buClr>
                <a:srgbClr val="E6E6FF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z="3200" b="0" dirty="0" smtClean="0">
                <a:solidFill>
                  <a:srgbClr val="FFFFFF"/>
                </a:solidFill>
              </a:rPr>
              <a:t>blood </a:t>
            </a:r>
            <a:r>
              <a:rPr lang="en-CA" sz="3200" b="0" dirty="0">
                <a:solidFill>
                  <a:srgbClr val="FFFFFF"/>
                </a:solidFill>
              </a:rPr>
              <a:t>pressure</a:t>
            </a:r>
          </a:p>
          <a:p>
            <a:pPr marL="431800" indent="-323850" algn="l">
              <a:lnSpc>
                <a:spcPct val="84000"/>
              </a:lnSpc>
              <a:spcBef>
                <a:spcPts val="800"/>
              </a:spcBef>
              <a:buClr>
                <a:srgbClr val="E6E6FF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z="3200" b="0" dirty="0">
                <a:solidFill>
                  <a:srgbClr val="FFFFFF"/>
                </a:solidFill>
              </a:rPr>
              <a:t>Around the deposit, blood can clot</a:t>
            </a:r>
          </a:p>
          <a:p>
            <a:pPr marL="431800" indent="-323850" algn="l">
              <a:lnSpc>
                <a:spcPct val="84000"/>
              </a:lnSpc>
              <a:spcBef>
                <a:spcPts val="800"/>
              </a:spcBef>
              <a:buClr>
                <a:srgbClr val="E6E6FF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z="3200" b="0" dirty="0">
                <a:solidFill>
                  <a:srgbClr val="FFFFFF"/>
                </a:solidFill>
              </a:rPr>
              <a:t>This will reduce the amount of oxygen and nutrients from reaching the tissues</a:t>
            </a:r>
          </a:p>
          <a:p>
            <a:pPr marL="431800" indent="-323850" algn="l">
              <a:lnSpc>
                <a:spcPct val="84000"/>
              </a:lnSpc>
              <a:spcBef>
                <a:spcPts val="800"/>
              </a:spcBef>
              <a:buClr>
                <a:srgbClr val="E6E6FF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z="3200" b="0" dirty="0">
                <a:solidFill>
                  <a:srgbClr val="FFFFFF"/>
                </a:solidFill>
              </a:rPr>
              <a:t>If this occurs in the vessels supplying heart muscle, the patient will have a heart attack</a:t>
            </a:r>
          </a:p>
          <a:p>
            <a:pPr marL="431800" indent="-323850" algn="l">
              <a:lnSpc>
                <a:spcPct val="84000"/>
              </a:lnSpc>
              <a:spcBef>
                <a:spcPts val="800"/>
              </a:spcBef>
              <a:buClr>
                <a:srgbClr val="E6E6FF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z="3200" b="0" dirty="0">
                <a:solidFill>
                  <a:srgbClr val="FFFFFF"/>
                </a:solidFill>
              </a:rPr>
              <a:t>If this occurs in the vessels supplying the nervous tissue of the brain, it results in a stroke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2" y="198437"/>
            <a:ext cx="52387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7" y="16540"/>
            <a:ext cx="4259826" cy="3356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848" y="2255837"/>
            <a:ext cx="4944464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" y="2253361"/>
            <a:ext cx="4800600" cy="4812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154" y="122237"/>
            <a:ext cx="9069387" cy="811212"/>
          </a:xfrm>
        </p:spPr>
        <p:txBody>
          <a:bodyPr/>
          <a:lstStyle/>
          <a:p>
            <a:r>
              <a:rPr lang="en-US" dirty="0" smtClean="0"/>
              <a:t>Helping the Heart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2" y="122237"/>
            <a:ext cx="9072562" cy="735012"/>
          </a:xfrm>
          <a:ln/>
        </p:spPr>
        <p:txBody>
          <a:bodyPr lIns="90000" tIns="85608" rIns="90000" bIns="468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/>
              <a:t>Treatment of Atherosclerosis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7312" y="4922837"/>
            <a:ext cx="3192463" cy="2168524"/>
          </a:xfrm>
          <a:ln/>
        </p:spPr>
        <p:txBody>
          <a:bodyPr lIns="90000" tIns="75024" rIns="90000" bIns="46800"/>
          <a:lstStyle/>
          <a:p>
            <a:pPr marL="431800" indent="-323850"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CA" dirty="0">
                <a:solidFill>
                  <a:srgbClr val="C00000"/>
                </a:solidFill>
              </a:rPr>
              <a:t>Angioplasty</a:t>
            </a:r>
            <a:r>
              <a:rPr lang="en-CA" dirty="0"/>
              <a:t> may be used to treat this condition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716" y="1036637"/>
            <a:ext cx="6995834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2" y="198437"/>
            <a:ext cx="9072562" cy="735012"/>
          </a:xfrm>
          <a:ln/>
        </p:spPr>
        <p:txBody>
          <a:bodyPr lIns="90000" tIns="85608" rIns="90000" bIns="468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/>
              <a:t>Coronary Bypass Surgery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151437"/>
            <a:ext cx="6383338" cy="2320924"/>
          </a:xfrm>
          <a:ln/>
        </p:spPr>
        <p:txBody>
          <a:bodyPr lIns="90000" tIns="75024" rIns="90000" bIns="46800"/>
          <a:lstStyle/>
          <a:p>
            <a:pPr marL="430213" indent="-323850"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CA" dirty="0"/>
              <a:t>In this surgery, grafted veins are used to provide a route through which blood may travel around the blocked vessels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2" y="1068601"/>
            <a:ext cx="3621088" cy="649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0475"/>
          </a:xfrm>
          <a:ln/>
        </p:spPr>
        <p:txBody>
          <a:bodyPr lIns="90000" tIns="85608" rIns="90000" bIns="468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Circulation Within The Heart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260475"/>
            <a:ext cx="8315325" cy="54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22237"/>
            <a:ext cx="9069387" cy="735012"/>
          </a:xfrm>
        </p:spPr>
        <p:txBody>
          <a:bodyPr/>
          <a:lstStyle/>
          <a:p>
            <a:r>
              <a:rPr lang="en-US" dirty="0" smtClean="0"/>
              <a:t>The Vena Cava</a:t>
            </a:r>
            <a:endParaRPr lang="en-US" dirty="0"/>
          </a:p>
        </p:txBody>
      </p:sp>
      <p:sp>
        <p:nvSpPr>
          <p:cNvPr id="7169" name="Rectangle 1"/>
          <p:cNvSpPr>
            <a:spLocks noGrp="1" noChangeArrowheads="1"/>
          </p:cNvSpPr>
          <p:nvPr>
            <p:ph idx="1"/>
          </p:nvPr>
        </p:nvSpPr>
        <p:spPr>
          <a:xfrm>
            <a:off x="30777" y="5959475"/>
            <a:ext cx="9993312" cy="1600200"/>
          </a:xfrm>
          <a:ln/>
        </p:spPr>
        <p:txBody>
          <a:bodyPr lIns="90000" tIns="75024" rIns="90000" bIns="46800" anchor="t"/>
          <a:lstStyle/>
          <a:p>
            <a:pPr marL="430213" indent="-323850" algn="l">
              <a:spcBef>
                <a:spcPts val="800"/>
              </a:spcBef>
              <a:buClr>
                <a:srgbClr val="E6E6FF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z="3200" b="0" dirty="0">
                <a:solidFill>
                  <a:srgbClr val="FFFFFF"/>
                </a:solidFill>
              </a:rPr>
              <a:t>The </a:t>
            </a:r>
            <a:r>
              <a:rPr lang="en-CA" sz="3200" b="0" dirty="0">
                <a:solidFill>
                  <a:srgbClr val="FFCC66"/>
                </a:solidFill>
              </a:rPr>
              <a:t>superior vena cava</a:t>
            </a:r>
            <a:r>
              <a:rPr lang="en-CA" sz="3200" b="0" dirty="0">
                <a:solidFill>
                  <a:srgbClr val="FFFFFF"/>
                </a:solidFill>
              </a:rPr>
              <a:t> brings in blood from the head, and the </a:t>
            </a:r>
            <a:r>
              <a:rPr lang="en-CA" sz="3200" b="0" dirty="0">
                <a:solidFill>
                  <a:srgbClr val="FFCC66"/>
                </a:solidFill>
              </a:rPr>
              <a:t>inferior vena cava </a:t>
            </a:r>
            <a:r>
              <a:rPr lang="en-CA" sz="3200" b="0" dirty="0">
                <a:solidFill>
                  <a:srgbClr val="FFFFFF"/>
                </a:solidFill>
              </a:rPr>
              <a:t>brings in blood from the rest of the body</a:t>
            </a:r>
          </a:p>
          <a:p>
            <a:pPr marL="430213" indent="-323850" algn="l">
              <a:spcBef>
                <a:spcPts val="800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CA" sz="3200" b="0" dirty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68512" y="731837"/>
            <a:ext cx="5867400" cy="5257800"/>
            <a:chOff x="2068512" y="884237"/>
            <a:chExt cx="5867400" cy="5257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2068512" y="884237"/>
              <a:ext cx="5867400" cy="5257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052" name="Picture 4" descr="http://upload.wikimedia.org/wikipedia/commons/thumb/e/e5/Diagram_of_the_human_heart_(cropped).svg/250px-Diagram_of_the_human_heart_(cropped)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3312" y="884237"/>
              <a:ext cx="5257800" cy="525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22237"/>
            <a:ext cx="9069387" cy="658811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Pulmonary Arteries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18" y="6439462"/>
            <a:ext cx="9906000" cy="1082676"/>
          </a:xfrm>
        </p:spPr>
        <p:txBody>
          <a:bodyPr/>
          <a:lstStyle/>
          <a:p>
            <a:pPr marL="430213" indent="-323850">
              <a:spcBef>
                <a:spcPts val="800"/>
              </a:spcBef>
              <a:buClr>
                <a:srgbClr val="E6E6FF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/>
              <a:t>The </a:t>
            </a:r>
            <a:r>
              <a:rPr lang="en-CA" dirty="0">
                <a:solidFill>
                  <a:srgbClr val="FFCC66"/>
                </a:solidFill>
              </a:rPr>
              <a:t>pulmonary arteries </a:t>
            </a:r>
            <a:r>
              <a:rPr lang="en-CA" dirty="0" smtClean="0"/>
              <a:t>carry deoxygenated </a:t>
            </a:r>
            <a:r>
              <a:rPr lang="en-CA" dirty="0"/>
              <a:t>blood from the right ventricle to the lungs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068512" y="884237"/>
            <a:ext cx="5867400" cy="5257800"/>
            <a:chOff x="2068512" y="884237"/>
            <a:chExt cx="5867400" cy="5257800"/>
          </a:xfrm>
        </p:grpSpPr>
        <p:sp>
          <p:nvSpPr>
            <p:cNvPr id="5" name="Rectangle 4"/>
            <p:cNvSpPr/>
            <p:nvPr/>
          </p:nvSpPr>
          <p:spPr bwMode="auto">
            <a:xfrm>
              <a:off x="2068512" y="884237"/>
              <a:ext cx="5867400" cy="5257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" name="Picture 4" descr="http://upload.wikimedia.org/wikipedia/commons/thumb/e/e5/Diagram_of_the_human_heart_(cropped).svg/250px-Diagram_of_the_human_heart_(cropped).sv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3312" y="884237"/>
              <a:ext cx="5257800" cy="525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9274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22237"/>
            <a:ext cx="9069387" cy="735012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The Pulmonary </a:t>
            </a:r>
            <a:r>
              <a:rPr lang="en-CA" dirty="0">
                <a:solidFill>
                  <a:schemeClr val="tx1"/>
                </a:solidFill>
              </a:rPr>
              <a:t>V</a:t>
            </a:r>
            <a:r>
              <a:rPr lang="en-CA" dirty="0" smtClean="0">
                <a:solidFill>
                  <a:schemeClr val="tx1"/>
                </a:solidFill>
              </a:rPr>
              <a:t>eins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4" y="6487293"/>
            <a:ext cx="10080625" cy="1066800"/>
          </a:xfrm>
        </p:spPr>
        <p:txBody>
          <a:bodyPr/>
          <a:lstStyle/>
          <a:p>
            <a:pPr marL="430213" indent="-323850">
              <a:spcBef>
                <a:spcPts val="800"/>
              </a:spcBef>
              <a:buClr>
                <a:srgbClr val="E6E6FF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/>
              <a:t>Oxygenated blood from the lungs enters the left atrium from the </a:t>
            </a:r>
            <a:r>
              <a:rPr lang="en-CA" dirty="0">
                <a:solidFill>
                  <a:srgbClr val="FFCC66"/>
                </a:solidFill>
              </a:rPr>
              <a:t>pulmonary veins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068512" y="884237"/>
            <a:ext cx="5867400" cy="5257800"/>
            <a:chOff x="2068512" y="884237"/>
            <a:chExt cx="5867400" cy="5257800"/>
          </a:xfrm>
        </p:grpSpPr>
        <p:sp>
          <p:nvSpPr>
            <p:cNvPr id="5" name="Rectangle 4"/>
            <p:cNvSpPr/>
            <p:nvPr/>
          </p:nvSpPr>
          <p:spPr bwMode="auto">
            <a:xfrm>
              <a:off x="2068512" y="884237"/>
              <a:ext cx="5867400" cy="5257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" name="Picture 4" descr="http://upload.wikimedia.org/wikipedia/commons/thumb/e/e5/Diagram_of_the_human_heart_(cropped).svg/250px-Diagram_of_the_human_heart_(cropped).sv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3312" y="884237"/>
              <a:ext cx="5257800" cy="525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4711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6"/>
            <a:ext cx="9069387" cy="658811"/>
          </a:xfrm>
        </p:spPr>
        <p:txBody>
          <a:bodyPr/>
          <a:lstStyle/>
          <a:p>
            <a:r>
              <a:rPr lang="en-US" dirty="0" smtClean="0"/>
              <a:t>The Aorta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23037"/>
            <a:ext cx="9993312" cy="930276"/>
          </a:xfrm>
        </p:spPr>
        <p:txBody>
          <a:bodyPr/>
          <a:lstStyle/>
          <a:p>
            <a:r>
              <a:rPr lang="en-CA" dirty="0"/>
              <a:t>The </a:t>
            </a:r>
            <a:r>
              <a:rPr lang="en-CA" dirty="0">
                <a:solidFill>
                  <a:srgbClr val="FFCC66"/>
                </a:solidFill>
              </a:rPr>
              <a:t>aorta </a:t>
            </a:r>
            <a:r>
              <a:rPr lang="en-CA" dirty="0"/>
              <a:t>carries oxygenated blood from the left side of the heart to the rest of the body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068512" y="884237"/>
            <a:ext cx="5867400" cy="5257800"/>
            <a:chOff x="2068512" y="884237"/>
            <a:chExt cx="5867400" cy="5257800"/>
          </a:xfrm>
        </p:grpSpPr>
        <p:sp>
          <p:nvSpPr>
            <p:cNvPr id="6" name="Rectangle 5"/>
            <p:cNvSpPr/>
            <p:nvPr/>
          </p:nvSpPr>
          <p:spPr bwMode="auto">
            <a:xfrm>
              <a:off x="2068512" y="884237"/>
              <a:ext cx="5867400" cy="5257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7" name="Picture 4" descr="http://upload.wikimedia.org/wikipedia/commons/thumb/e/e5/Diagram_of_the_human_heart_(cropped).svg/250px-Diagram_of_the_human_heart_(cropped).sv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3312" y="884237"/>
              <a:ext cx="5257800" cy="525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5117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2" y="480548"/>
            <a:ext cx="5325746" cy="6118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46037"/>
            <a:ext cx="9069387" cy="609600"/>
          </a:xfrm>
        </p:spPr>
        <p:txBody>
          <a:bodyPr/>
          <a:lstStyle/>
          <a:p>
            <a:r>
              <a:rPr lang="en-US" dirty="0"/>
              <a:t>Coronary </a:t>
            </a:r>
            <a:r>
              <a:rPr lang="en-US" dirty="0" smtClean="0"/>
              <a:t>Arteries </a:t>
            </a:r>
            <a:endParaRPr lang="en-US" dirty="0"/>
          </a:p>
        </p:txBody>
      </p:sp>
      <p:sp>
        <p:nvSpPr>
          <p:cNvPr id="8193" name="Rectangle 1"/>
          <p:cNvSpPr>
            <a:spLocks noGrp="1" noChangeArrowheads="1"/>
          </p:cNvSpPr>
          <p:nvPr>
            <p:ph idx="1"/>
          </p:nvPr>
        </p:nvSpPr>
        <p:spPr>
          <a:xfrm>
            <a:off x="0" y="1189037"/>
            <a:ext cx="10080625" cy="6370638"/>
          </a:xfrm>
          <a:ln/>
        </p:spPr>
        <p:txBody>
          <a:bodyPr lIns="90000" tIns="75024" rIns="90000" bIns="46800" anchor="t"/>
          <a:lstStyle/>
          <a:p>
            <a:pPr marL="431800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FF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z="3200" b="0" dirty="0">
                <a:solidFill>
                  <a:srgbClr val="FFCC66"/>
                </a:solidFill>
                <a:latin typeface="Arial" pitchFamily="34" charset="0"/>
              </a:rPr>
              <a:t>Coronary arteries</a:t>
            </a:r>
            <a:r>
              <a:rPr lang="en-CA" sz="3200" b="0" dirty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CA" sz="3200" b="0" dirty="0" smtClean="0">
                <a:solidFill>
                  <a:srgbClr val="FFFFFF"/>
                </a:solidFill>
                <a:latin typeface="Arial" pitchFamily="34" charset="0"/>
              </a:rPr>
              <a:t>run</a:t>
            </a:r>
          </a:p>
          <a:p>
            <a:pPr marL="10795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FF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z="3200" b="0" dirty="0" smtClean="0">
                <a:solidFill>
                  <a:srgbClr val="FFFFFF"/>
                </a:solidFill>
                <a:latin typeface="Arial" pitchFamily="34" charset="0"/>
              </a:rPr>
              <a:t>along </a:t>
            </a:r>
            <a:r>
              <a:rPr lang="en-CA" sz="3200" b="0" dirty="0">
                <a:solidFill>
                  <a:srgbClr val="FFFFFF"/>
                </a:solidFill>
                <a:latin typeface="Arial" pitchFamily="34" charset="0"/>
              </a:rPr>
              <a:t>the muscle </a:t>
            </a:r>
            <a:r>
              <a:rPr lang="en-CA" sz="3200" b="0" dirty="0" smtClean="0">
                <a:solidFill>
                  <a:srgbClr val="FFFFFF"/>
                </a:solidFill>
                <a:latin typeface="Arial" pitchFamily="34" charset="0"/>
              </a:rPr>
              <a:t>tissue</a:t>
            </a:r>
          </a:p>
          <a:p>
            <a:pPr marL="10795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FF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z="3200" b="0" dirty="0" smtClean="0">
                <a:solidFill>
                  <a:srgbClr val="FFFFFF"/>
                </a:solidFill>
                <a:latin typeface="Arial" pitchFamily="34" charset="0"/>
              </a:rPr>
              <a:t>on </a:t>
            </a:r>
            <a:r>
              <a:rPr lang="en-CA" sz="3200" b="0" dirty="0">
                <a:solidFill>
                  <a:srgbClr val="FFFFFF"/>
                </a:solidFill>
                <a:latin typeface="Arial" pitchFamily="34" charset="0"/>
              </a:rPr>
              <a:t>the surface of </a:t>
            </a:r>
            <a:r>
              <a:rPr lang="en-CA" sz="3200" b="0" dirty="0" smtClean="0">
                <a:solidFill>
                  <a:srgbClr val="FFFFFF"/>
                </a:solidFill>
                <a:latin typeface="Arial" pitchFamily="34" charset="0"/>
              </a:rPr>
              <a:t>the</a:t>
            </a:r>
          </a:p>
          <a:p>
            <a:pPr marL="10795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FF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z="3200" b="0" dirty="0" smtClean="0">
                <a:solidFill>
                  <a:srgbClr val="FFFFFF"/>
                </a:solidFill>
                <a:latin typeface="Arial" pitchFamily="34" charset="0"/>
              </a:rPr>
              <a:t>heart</a:t>
            </a:r>
            <a:r>
              <a:rPr lang="en-CA" sz="3200" b="0" dirty="0">
                <a:solidFill>
                  <a:srgbClr val="FFFFFF"/>
                </a:solidFill>
                <a:latin typeface="Arial" pitchFamily="34" charset="0"/>
              </a:rPr>
              <a:t>, bringing </a:t>
            </a:r>
            <a:r>
              <a:rPr lang="en-CA" sz="3200" b="0" dirty="0" smtClean="0">
                <a:solidFill>
                  <a:srgbClr val="FFFFFF"/>
                </a:solidFill>
                <a:latin typeface="Arial" pitchFamily="34" charset="0"/>
              </a:rPr>
              <a:t>oxygen</a:t>
            </a:r>
          </a:p>
          <a:p>
            <a:pPr marL="10795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FF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z="3200" b="0" dirty="0" smtClean="0">
                <a:solidFill>
                  <a:srgbClr val="FFFFFF"/>
                </a:solidFill>
                <a:latin typeface="Arial" pitchFamily="34" charset="0"/>
              </a:rPr>
              <a:t>and </a:t>
            </a:r>
            <a:r>
              <a:rPr lang="en-CA" sz="3200" b="0" dirty="0">
                <a:solidFill>
                  <a:srgbClr val="FFFFFF"/>
                </a:solidFill>
                <a:latin typeface="Arial" pitchFamily="34" charset="0"/>
              </a:rPr>
              <a:t>nutrients to </a:t>
            </a:r>
            <a:r>
              <a:rPr lang="en-CA" sz="3200" b="0" dirty="0" smtClean="0">
                <a:solidFill>
                  <a:srgbClr val="FFFFFF"/>
                </a:solidFill>
                <a:latin typeface="Arial" pitchFamily="34" charset="0"/>
              </a:rPr>
              <a:t>the</a:t>
            </a:r>
          </a:p>
          <a:p>
            <a:pPr marL="10795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FF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z="3200" b="0" dirty="0" smtClean="0">
                <a:solidFill>
                  <a:srgbClr val="FFFFFF"/>
                </a:solidFill>
                <a:latin typeface="Arial" pitchFamily="34" charset="0"/>
              </a:rPr>
              <a:t>Muscle</a:t>
            </a:r>
          </a:p>
          <a:p>
            <a:pPr marL="10795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FF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CA" dirty="0">
              <a:latin typeface="Arial" pitchFamily="34" charset="0"/>
            </a:endParaRPr>
          </a:p>
          <a:p>
            <a:pPr marL="10795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FF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CA" sz="3200" b="0" dirty="0">
              <a:solidFill>
                <a:srgbClr val="FFFFFF"/>
              </a:solidFill>
              <a:latin typeface="Arial" pitchFamily="34" charset="0"/>
            </a:endParaRPr>
          </a:p>
          <a:p>
            <a:pPr marL="431800" indent="-323850" algn="l">
              <a:spcBef>
                <a:spcPts val="0"/>
              </a:spcBef>
              <a:spcAft>
                <a:spcPts val="0"/>
              </a:spcAft>
              <a:buClr>
                <a:srgbClr val="E6E6FF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z="3200" b="0" dirty="0">
                <a:solidFill>
                  <a:srgbClr val="FFFFFF"/>
                </a:solidFill>
              </a:rPr>
              <a:t>If these </a:t>
            </a:r>
            <a:r>
              <a:rPr lang="en-CA" sz="3200" b="0" dirty="0" smtClean="0">
                <a:solidFill>
                  <a:srgbClr val="FFFFFF"/>
                </a:solidFill>
              </a:rPr>
              <a:t>arteries</a:t>
            </a:r>
          </a:p>
          <a:p>
            <a:pPr marL="107950" indent="0" algn="l">
              <a:spcBef>
                <a:spcPts val="0"/>
              </a:spcBef>
              <a:spcAft>
                <a:spcPts val="0"/>
              </a:spcAft>
              <a:buClr>
                <a:srgbClr val="E6E6FF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/>
              <a:t>b</a:t>
            </a:r>
            <a:r>
              <a:rPr lang="en-CA" sz="3200" b="0" dirty="0" smtClean="0">
                <a:solidFill>
                  <a:srgbClr val="FFFFFF"/>
                </a:solidFill>
              </a:rPr>
              <a:t>ecome</a:t>
            </a:r>
            <a:r>
              <a:rPr lang="en-CA" dirty="0" smtClean="0"/>
              <a:t> </a:t>
            </a:r>
            <a:r>
              <a:rPr lang="en-CA" sz="3200" b="0" dirty="0" smtClean="0">
                <a:solidFill>
                  <a:srgbClr val="FFFFFF"/>
                </a:solidFill>
              </a:rPr>
              <a:t>blocked</a:t>
            </a:r>
            <a:r>
              <a:rPr lang="en-CA" sz="3200" b="0" dirty="0">
                <a:solidFill>
                  <a:srgbClr val="FFFFFF"/>
                </a:solidFill>
              </a:rPr>
              <a:t>, </a:t>
            </a:r>
            <a:r>
              <a:rPr lang="en-CA" sz="3200" b="0" dirty="0" smtClean="0">
                <a:solidFill>
                  <a:srgbClr val="FFFFFF"/>
                </a:solidFill>
              </a:rPr>
              <a:t>then</a:t>
            </a:r>
          </a:p>
          <a:p>
            <a:pPr marL="107950" indent="0" algn="l">
              <a:spcBef>
                <a:spcPts val="0"/>
              </a:spcBef>
              <a:spcAft>
                <a:spcPts val="0"/>
              </a:spcAft>
              <a:buClr>
                <a:srgbClr val="E6E6FF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z="3200" b="0" dirty="0" smtClean="0">
                <a:solidFill>
                  <a:srgbClr val="FFFFFF"/>
                </a:solidFill>
              </a:rPr>
              <a:t>the muscle will </a:t>
            </a:r>
            <a:r>
              <a:rPr lang="en-CA" sz="3200" b="0" dirty="0">
                <a:solidFill>
                  <a:srgbClr val="FFFFFF"/>
                </a:solidFill>
              </a:rPr>
              <a:t>slowly die</a:t>
            </a:r>
          </a:p>
          <a:p>
            <a:pPr marL="431800" indent="-323850" algn="l">
              <a:spcBef>
                <a:spcPts val="0"/>
              </a:spcBef>
              <a:spcAft>
                <a:spcPts val="0"/>
              </a:spcAft>
              <a:buClr>
                <a:srgbClr val="E6E6FF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z="2800" b="0" dirty="0">
                <a:solidFill>
                  <a:srgbClr val="FFFFFF"/>
                </a:solidFill>
              </a:rPr>
              <a:t>The heart, unlike other organs, will not slow down if there are not enough nutrients or oxygen to support it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body"/>
          </p:nvPr>
        </p:nvSpPr>
        <p:spPr>
          <a:xfrm>
            <a:off x="0" y="2482850"/>
            <a:ext cx="10080625" cy="3582987"/>
          </a:xfrm>
          <a:ln/>
        </p:spPr>
        <p:txBody>
          <a:bodyPr lIns="90000" tIns="75024" rIns="90000" bIns="46800" anchor="t"/>
          <a:lstStyle/>
          <a:p>
            <a:pPr marL="430213" indent="-323850" algn="l">
              <a:spcBef>
                <a:spcPts val="800"/>
              </a:spcBef>
              <a:buClr>
                <a:srgbClr val="E6E6FF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b="0" dirty="0">
                <a:solidFill>
                  <a:srgbClr val="FFFFFF"/>
                </a:solidFill>
              </a:rPr>
              <a:t>Capillaries – site of fluid and gas exchange</a:t>
            </a:r>
          </a:p>
          <a:p>
            <a:pPr marL="862013" lvl="1" algn="l">
              <a:spcBef>
                <a:spcPts val="700"/>
              </a:spcBef>
              <a:buClr>
                <a:srgbClr val="E6E6FF"/>
              </a:buClr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b="0" dirty="0">
                <a:solidFill>
                  <a:srgbClr val="FFFFFF"/>
                </a:solidFill>
              </a:rPr>
              <a:t>Composed of a single layer of cells</a:t>
            </a:r>
          </a:p>
          <a:p>
            <a:pPr marL="862013" lvl="1" algn="l">
              <a:spcBef>
                <a:spcPts val="700"/>
              </a:spcBef>
              <a:buClr>
                <a:srgbClr val="E6E6FF"/>
              </a:buClr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b="0" dirty="0">
                <a:solidFill>
                  <a:srgbClr val="FFFFFF"/>
                </a:solidFill>
              </a:rPr>
              <a:t>Diameter: 0.005mm – RBC’s must travel through in single file</a:t>
            </a:r>
          </a:p>
          <a:p>
            <a:pPr marL="862013" lvl="1" algn="l">
              <a:spcBef>
                <a:spcPts val="700"/>
              </a:spcBef>
              <a:buClr>
                <a:srgbClr val="E6E6FF"/>
              </a:buClr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b="0" dirty="0">
                <a:solidFill>
                  <a:srgbClr val="FFFFFF"/>
                </a:solidFill>
              </a:rPr>
              <a:t>Easily destroyed – bruising occurs as blood rushes into </a:t>
            </a:r>
            <a:r>
              <a:rPr lang="en-US" sz="2800" b="0" u="sng" dirty="0">
                <a:solidFill>
                  <a:srgbClr val="FFFFFF"/>
                </a:solidFill>
              </a:rPr>
              <a:t>interstitial spaces</a:t>
            </a:r>
          </a:p>
          <a:p>
            <a:pPr marL="862013" lvl="1" algn="l">
              <a:spcBef>
                <a:spcPts val="700"/>
              </a:spcBef>
              <a:buClr>
                <a:srgbClr val="E6E6FF"/>
              </a:buClr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b="0" dirty="0">
                <a:solidFill>
                  <a:srgbClr val="FFFFFF"/>
                </a:solidFill>
              </a:rPr>
              <a:t>O</a:t>
            </a:r>
            <a:r>
              <a:rPr lang="en-US" sz="2800" b="0" baseline="-25000" dirty="0">
                <a:solidFill>
                  <a:srgbClr val="FFFFFF"/>
                </a:solidFill>
              </a:rPr>
              <a:t>2</a:t>
            </a:r>
            <a:r>
              <a:rPr lang="en-US" sz="2800" b="0" dirty="0">
                <a:solidFill>
                  <a:srgbClr val="FFFFFF"/>
                </a:solidFill>
              </a:rPr>
              <a:t> diffuses from blood to tissues through capillaries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79388"/>
            <a:ext cx="3795712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179388"/>
            <a:ext cx="3600450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34516</TotalTime>
  <Words>839</Words>
  <Application>Microsoft Office PowerPoint</Application>
  <PresentationFormat>Custom</PresentationFormat>
  <Paragraphs>120</Paragraphs>
  <Slides>24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The Heart</vt:lpstr>
      <vt:lpstr>The Heart’s Chambers</vt:lpstr>
      <vt:lpstr>Circulation Within The Heart</vt:lpstr>
      <vt:lpstr>The Vena Cava</vt:lpstr>
      <vt:lpstr>The Pulmonary Arteries </vt:lpstr>
      <vt:lpstr>The Pulmonary Veins</vt:lpstr>
      <vt:lpstr>The Aorta </vt:lpstr>
      <vt:lpstr>Coronary Arteries </vt:lpstr>
      <vt:lpstr>PowerPoint Presentation</vt:lpstr>
      <vt:lpstr>Setting The Heart’s Tempo</vt:lpstr>
      <vt:lpstr>Heart Sounds</vt:lpstr>
      <vt:lpstr>Blood Pressure</vt:lpstr>
      <vt:lpstr>*Arteries are Reservoirs for Blood</vt:lpstr>
      <vt:lpstr>Cardiac Output</vt:lpstr>
      <vt:lpstr>Ex:  Calculating Cardiac Output</vt:lpstr>
      <vt:lpstr>Fun Facts</vt:lpstr>
      <vt:lpstr>Pulmonary vs. Systemic</vt:lpstr>
      <vt:lpstr>Detecting Problems: Cardiac Catheterization</vt:lpstr>
      <vt:lpstr>Common Circulatory System Concerns</vt:lpstr>
      <vt:lpstr>Atherosclerosis</vt:lpstr>
      <vt:lpstr>PowerPoint Presentation</vt:lpstr>
      <vt:lpstr>Helping the Heart</vt:lpstr>
      <vt:lpstr>Treatment of Atherosclerosis</vt:lpstr>
      <vt:lpstr>Coronary Bypass Surgery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Heart</dc:title>
  <dc:creator>Standring, Daniel</dc:creator>
  <cp:lastModifiedBy>Standring, Daniel</cp:lastModifiedBy>
  <cp:revision>11</cp:revision>
  <cp:lastPrinted>1601-01-01T00:00:00Z</cp:lastPrinted>
  <dcterms:created xsi:type="dcterms:W3CDTF">2009-10-22T21:33:21Z</dcterms:created>
  <dcterms:modified xsi:type="dcterms:W3CDTF">2012-12-14T16:24:31Z</dcterms:modified>
</cp:coreProperties>
</file>