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FF34B52-4545-4B69-A8FA-BDAB6F1C45A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8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3DEB7E-477B-4B95-87AA-297D556E2FA5}" type="slidenum">
              <a:rPr lang="en-CA"/>
              <a:pPr/>
              <a:t>1</a:t>
            </a:fld>
            <a:endParaRPr lang="en-CA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4081C1-D72E-46A8-81CB-2E09B71E6F6B}" type="slidenum">
              <a:rPr lang="en-CA"/>
              <a:pPr/>
              <a:t>10</a:t>
            </a:fld>
            <a:endParaRPr lang="en-CA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92409-0DFD-4C3A-A907-E1708D9DD0DE}" type="slidenum">
              <a:rPr lang="en-CA"/>
              <a:pPr/>
              <a:t>11</a:t>
            </a:fld>
            <a:endParaRPr lang="en-CA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5217EF-F367-4DD6-B936-4F2889148AAA}" type="slidenum">
              <a:rPr lang="en-CA"/>
              <a:pPr/>
              <a:t>12</a:t>
            </a:fld>
            <a:endParaRPr lang="en-CA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CA7142-B824-407A-BE03-5789480DAD79}" type="slidenum">
              <a:rPr lang="en-CA"/>
              <a:pPr/>
              <a:t>13</a:t>
            </a:fld>
            <a:endParaRPr lang="en-CA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17926D-76D8-4A68-8285-99A466C6965C}" type="slidenum">
              <a:rPr lang="en-CA"/>
              <a:pPr/>
              <a:t>14</a:t>
            </a:fld>
            <a:endParaRPr lang="en-CA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F2F3A-A8BE-4102-87BE-AD7B5246F3CB}" type="slidenum">
              <a:rPr lang="en-CA"/>
              <a:pPr/>
              <a:t>15</a:t>
            </a:fld>
            <a:endParaRPr lang="en-CA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EDF5B0-B038-44A7-BE62-7AB3B4CE51AA}" type="slidenum">
              <a:rPr lang="en-CA"/>
              <a:pPr/>
              <a:t>16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588D36-C1A4-4CA7-8A84-1AC925FF3F98}" type="slidenum">
              <a:rPr lang="en-CA"/>
              <a:pPr/>
              <a:t>17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35721-8B74-4E6E-A805-FFBEA6BD3417}" type="slidenum">
              <a:rPr lang="en-CA"/>
              <a:pPr/>
              <a:t>18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C8DB70-F1BD-4F89-8D4C-47E8D422EC70}" type="slidenum">
              <a:rPr lang="en-CA"/>
              <a:pPr/>
              <a:t>19</a:t>
            </a:fld>
            <a:endParaRPr lang="en-CA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296569-7061-491B-8D5C-EA1D7C86C588}" type="slidenum">
              <a:rPr lang="en-CA"/>
              <a:pPr/>
              <a:t>2</a:t>
            </a:fld>
            <a:endParaRPr lang="en-CA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F0A1A-9FC6-4C92-B003-62B4F5E6BFFD}" type="slidenum">
              <a:rPr lang="en-CA"/>
              <a:pPr/>
              <a:t>20</a:t>
            </a:fld>
            <a:endParaRPr lang="en-CA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56926D-65BB-4BA8-BADF-AEAE60257DDA}" type="slidenum">
              <a:rPr lang="en-CA"/>
              <a:pPr/>
              <a:t>21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0F2161-7734-4B5A-BF99-3372B42E9859}" type="slidenum">
              <a:rPr lang="en-CA"/>
              <a:pPr/>
              <a:t>22</a:t>
            </a:fld>
            <a:endParaRPr lang="en-CA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F61EA-0408-457D-94FC-C7059F2F3CA9}" type="slidenum">
              <a:rPr lang="en-CA"/>
              <a:pPr/>
              <a:t>23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B1DB5-CCBD-4C8F-82F0-333E1A7188EE}" type="slidenum">
              <a:rPr lang="en-CA"/>
              <a:pPr/>
              <a:t>3</a:t>
            </a:fld>
            <a:endParaRPr lang="en-CA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8421B1-CA34-4900-B0E1-C0DB98FF648B}" type="slidenum">
              <a:rPr lang="en-CA"/>
              <a:pPr/>
              <a:t>4</a:t>
            </a:fld>
            <a:endParaRPr lang="en-CA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B0A7F-F075-4B36-BADA-6E435C5682E2}" type="slidenum">
              <a:rPr lang="en-CA"/>
              <a:pPr/>
              <a:t>5</a:t>
            </a:fld>
            <a:endParaRPr lang="en-CA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053E5-78FD-4724-B710-FC9035C22B49}" type="slidenum">
              <a:rPr lang="en-CA"/>
              <a:pPr/>
              <a:t>6</a:t>
            </a:fld>
            <a:endParaRPr lang="en-CA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C8196-D7FB-475F-9C1B-AD04087B7D42}" type="slidenum">
              <a:rPr lang="en-CA"/>
              <a:pPr/>
              <a:t>7</a:t>
            </a:fld>
            <a:endParaRPr lang="en-CA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2AC09-18D8-42F2-9D7E-2E236E2CC7BC}" type="slidenum">
              <a:rPr lang="en-CA"/>
              <a:pPr/>
              <a:t>8</a:t>
            </a:fld>
            <a:endParaRPr lang="en-CA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7A06A-9658-4432-BCF3-D09D526464D0}" type="slidenum">
              <a:rPr lang="en-CA"/>
              <a:pPr/>
              <a:t>9</a:t>
            </a:fld>
            <a:endParaRPr lang="en-CA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1BBB19-2168-4DC4-985D-D5A3AC6E739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1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E0C874-BF96-47CB-A829-E18AD60B1C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01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5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5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B0DE4E-87CA-4B32-8F3B-2AC1E70A358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50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3487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2163" y="1979613"/>
            <a:ext cx="4062412" cy="4986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06975" y="1979613"/>
            <a:ext cx="4062413" cy="4986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9750" y="6419850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419850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083425" y="6419850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74987632-8D0C-4EAD-9161-6680D26BC9F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62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3BD318-7963-406F-83AB-360A603ACE7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81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4260AA-FF8F-4DB5-9E39-F899704C48D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47B520-3D40-486C-B34C-7B9D0B3FB07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9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187765-318C-49C0-BBE4-3EAE7B67DD6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8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E3DADD-4099-43AD-980F-578FDC0AA85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86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2D6445-E59B-425F-8925-3C05090DF7D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5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7E9909-E6D1-41F5-81C3-C67359DAD1B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4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8DB160-0E13-4237-9393-5D832797D5D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9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81E75450-15FD-455A-9153-511F41571095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8.2 – Blood and Circulation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4956175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Blood is considered a connective tissue because it links all cells and organs in the body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Blood consists of a fluid portion and a solid portion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975100"/>
            <a:ext cx="4038600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Functions of Blood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8217" y="1722438"/>
            <a:ext cx="5144729" cy="4038600"/>
          </a:xfrm>
          <a:ln/>
        </p:spPr>
        <p:txBody>
          <a:bodyPr/>
          <a:lstStyle/>
          <a:p>
            <a:pPr marL="431800" indent="-323850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 Transportation</a:t>
            </a:r>
          </a:p>
          <a:p>
            <a:pPr marL="863600" lvl="1" indent="-323850">
              <a:buFont typeface="Times New Roman" pitchFamily="16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Oxygen/nutrients</a:t>
            </a:r>
          </a:p>
          <a:p>
            <a:pPr marL="863600" lvl="1" indent="-323850">
              <a:buFont typeface="Times New Roman" pitchFamily="16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Cellular wastes (uric </a:t>
            </a:r>
            <a:r>
              <a:rPr lang="en-CA" dirty="0" smtClean="0"/>
              <a:t>acid, </a:t>
            </a:r>
          </a:p>
          <a:p>
            <a:pPr marL="53975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carbon </a:t>
            </a:r>
            <a:r>
              <a:rPr lang="en-CA" dirty="0"/>
              <a:t>dioxide)</a:t>
            </a:r>
          </a:p>
          <a:p>
            <a:pPr marL="863600" lvl="1" indent="-323850">
              <a:buFont typeface="Times New Roman" pitchFamily="16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Hormones</a:t>
            </a:r>
          </a:p>
          <a:p>
            <a:pPr marL="431800" indent="-323850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 </a:t>
            </a:r>
            <a:r>
              <a:rPr lang="en-CA" dirty="0" err="1"/>
              <a:t>Homeostasic</a:t>
            </a:r>
            <a:r>
              <a:rPr lang="en-CA" dirty="0"/>
              <a:t> Regulation</a:t>
            </a:r>
          </a:p>
          <a:p>
            <a:pPr marL="863600" lvl="1" indent="-323850">
              <a:buFont typeface="Times New Roman" pitchFamily="16" charset="0"/>
              <a:buAutoNum type="alphaL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Temperature Control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1255927"/>
            <a:ext cx="2867025" cy="6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Temperature Regulation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4495800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" y="1570037"/>
            <a:ext cx="984149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5927" y="579437"/>
            <a:ext cx="10064698" cy="704849"/>
          </a:xfrm>
          <a:ln/>
        </p:spPr>
        <p:txBody>
          <a:bodyPr lIns="90000" tIns="82080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4000" dirty="0"/>
              <a:t>Circulation and the Action of Capillaries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1798637"/>
            <a:ext cx="4032250" cy="5029200"/>
          </a:xfrm>
          <a:ln/>
        </p:spPr>
        <p:txBody>
          <a:bodyPr lIns="90000" tIns="71495" rIns="90000" bIns="46800"/>
          <a:lstStyle/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/>
              <a:t>The combined surface area of the capillaries covers about 6300 m</a:t>
            </a:r>
            <a:r>
              <a:rPr lang="en-CA" baseline="30000" dirty="0"/>
              <a:t>2</a:t>
            </a:r>
          </a:p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/>
              <a:t>It is throughout this huge surface that we exchange materials between our blood and our cells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2" y="1570037"/>
            <a:ext cx="6014986" cy="56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Capillary Exchange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1763713"/>
            <a:ext cx="10080625" cy="4956175"/>
          </a:xfrm>
          <a:ln/>
        </p:spPr>
        <p:txBody>
          <a:bodyPr lIns="90000" tIns="111311" rIns="90000" bIns="46800"/>
          <a:lstStyle/>
          <a:p>
            <a:pPr marL="431800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Cells are surrounded by </a:t>
            </a:r>
            <a:r>
              <a:rPr lang="en-CA" dirty="0">
                <a:solidFill>
                  <a:srgbClr val="FF9900"/>
                </a:solidFill>
              </a:rPr>
              <a:t>interstitial fluid</a:t>
            </a:r>
            <a:r>
              <a:rPr lang="en-CA" dirty="0"/>
              <a:t>, which is also known as extracellular fluid or tissue fluid</a:t>
            </a:r>
          </a:p>
          <a:p>
            <a:pPr marL="431800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/>
          </a:p>
          <a:p>
            <a:pPr marL="431800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Materials such as oxygen and nutrients have a low concentration in the interstitial fluid, but high concentrations in the blood</a:t>
            </a:r>
          </a:p>
          <a:p>
            <a:pPr marL="431800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/>
          </a:p>
          <a:p>
            <a:pPr marL="431800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Likewise, waste products have a high concentration in the interstitial fluid, but low concentrations in the blood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122237"/>
            <a:ext cx="10080625" cy="1600200"/>
          </a:xfrm>
          <a:ln/>
        </p:spPr>
        <p:txBody>
          <a:bodyPr lIns="90000" tIns="75024" rIns="90000" bIns="46800" anchor="t"/>
          <a:lstStyle/>
          <a:p>
            <a:pPr marL="431800" indent="-323850" algn="l"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200" b="0" dirty="0"/>
              <a:t>Blood moves slowly through the capillaries, which increases the time over which diffusion may occur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493837"/>
            <a:ext cx="99389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54038"/>
            <a:ext cx="8855075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Hemophilia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1" y="1736725"/>
            <a:ext cx="5726113" cy="5700712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3200" dirty="0"/>
              <a:t>Facts:</a:t>
            </a:r>
          </a:p>
          <a:p>
            <a:pPr marL="341313" indent="-341313"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500" dirty="0"/>
          </a:p>
          <a:p>
            <a:pPr marL="341313" indent="-341313">
              <a:spcBef>
                <a:spcPts val="700"/>
              </a:spcBef>
              <a:spcAft>
                <a:spcPct val="0"/>
              </a:spcAft>
              <a:buFont typeface="Times New Roman" pitchFamily="1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3200" dirty="0"/>
              <a:t>Diagnosis: less that 1% of clotting protein (severe case), </a:t>
            </a:r>
            <a:r>
              <a:rPr lang="en-US" sz="3200" dirty="0" err="1"/>
              <a:t>appox</a:t>
            </a:r>
            <a:r>
              <a:rPr lang="en-US" sz="3200" dirty="0"/>
              <a:t>. 70% of all suffers are considered severe.</a:t>
            </a:r>
          </a:p>
          <a:p>
            <a:pPr marL="341313" indent="-341313"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500" dirty="0"/>
          </a:p>
          <a:p>
            <a:pPr marL="341313" indent="-341313">
              <a:spcBef>
                <a:spcPts val="700"/>
              </a:spcBef>
              <a:spcAft>
                <a:spcPct val="0"/>
              </a:spcAft>
              <a:buFont typeface="Times New Roman" pitchFamily="1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3200" dirty="0"/>
              <a:t>Inherited, </a:t>
            </a:r>
          </a:p>
          <a:p>
            <a:pPr marL="341313" indent="-341313"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500" dirty="0"/>
          </a:p>
          <a:p>
            <a:pPr marL="341313" indent="-341313">
              <a:spcBef>
                <a:spcPts val="700"/>
              </a:spcBef>
              <a:spcAft>
                <a:spcPct val="0"/>
              </a:spcAft>
              <a:buFont typeface="Times New Roman" pitchFamily="1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3200" dirty="0"/>
              <a:t>potentially fatal</a:t>
            </a:r>
          </a:p>
          <a:p>
            <a:pPr marL="341313" indent="-341313"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1500" dirty="0"/>
          </a:p>
          <a:p>
            <a:pPr marL="341313" indent="-341313">
              <a:buFont typeface="Times New Roman" pitchFamily="1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3200" dirty="0"/>
              <a:t>Insufficient clotting proteins in blood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954712" y="1979614"/>
            <a:ext cx="3886200" cy="2028824"/>
          </a:xfrm>
          <a:ln/>
        </p:spPr>
        <p:txBody>
          <a:bodyPr/>
          <a:lstStyle/>
          <a:p>
            <a:pPr marL="684213" indent="-6826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dirty="0">
                <a:solidFill>
                  <a:srgbClr val="FFFF00"/>
                </a:solidFill>
              </a:rPr>
              <a:t>Treatment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dirty="0"/>
              <a:t>No cure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dirty="0"/>
              <a:t>Inject with Factor VIII to replace missing protein</a:t>
            </a:r>
          </a:p>
          <a:p>
            <a:pPr marL="684213" indent="-6826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3779837"/>
            <a:ext cx="39471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889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1798636"/>
            <a:ext cx="4114800" cy="55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54038"/>
            <a:ext cx="8856662" cy="1262062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History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79613"/>
            <a:ext cx="4832350" cy="3019424"/>
          </a:xfrm>
          <a:ln/>
        </p:spPr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Known as “the royal disease”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Queen Victoria passed it to her children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Mainly affects males</a:t>
            </a:r>
          </a:p>
        </p:txBody>
      </p:sp>
    </p:spTree>
    <p:extLst>
      <p:ext uri="{BB962C8B-B14F-4D97-AF65-F5344CB8AC3E}">
        <p14:creationId xmlns:p14="http://schemas.microsoft.com/office/powerpoint/2010/main" val="33624918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5715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00450"/>
            <a:ext cx="287972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17588"/>
            <a:ext cx="360045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7869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98437"/>
            <a:ext cx="8856662" cy="863599"/>
          </a:xfrm>
          <a:ln/>
        </p:spPr>
        <p:txBody>
          <a:bodyPr tIns="38880"/>
          <a:lstStyle/>
          <a:p>
            <a:pPr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Leukemia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2837"/>
            <a:ext cx="10080625" cy="4071233"/>
          </a:xfrm>
          <a:ln/>
        </p:spPr>
        <p:txBody>
          <a:bodyPr/>
          <a:lstStyle/>
          <a:p>
            <a:pPr marL="430213" indent="-323850">
              <a:spcBef>
                <a:spcPts val="7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Cancer of leukocytes</a:t>
            </a:r>
          </a:p>
          <a:p>
            <a:pPr marL="430213" indent="-323850">
              <a:spcBef>
                <a:spcPts val="7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sz="1500" dirty="0"/>
          </a:p>
          <a:p>
            <a:pPr marL="862013" lvl="1">
              <a:spcAft>
                <a:spcPts val="1425"/>
              </a:spcAft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Myeloid leukemia </a:t>
            </a:r>
            <a:r>
              <a:rPr lang="en-US" sz="3200" dirty="0">
                <a:latin typeface="Wingdings" charset="2"/>
              </a:rPr>
              <a:t></a:t>
            </a:r>
            <a:r>
              <a:rPr lang="en-US" sz="3200" dirty="0"/>
              <a:t> too many WBC’s; immature, unable to fight infection, crowd out </a:t>
            </a:r>
            <a:r>
              <a:rPr lang="en-US" sz="3200" dirty="0" smtClean="0"/>
              <a:t>RBC’s</a:t>
            </a:r>
          </a:p>
          <a:p>
            <a:pPr marL="576263" lvl="1" indent="0">
              <a:spcAft>
                <a:spcPts val="1425"/>
              </a:spcAft>
              <a:buSzPct val="7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sz="3200" dirty="0"/>
          </a:p>
          <a:p>
            <a:pPr marL="862013" lvl="1">
              <a:spcAft>
                <a:spcPts val="1425"/>
              </a:spcAft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Lymphoid leukemia </a:t>
            </a:r>
            <a:r>
              <a:rPr lang="en-US" sz="3200" dirty="0" smtClean="0">
                <a:latin typeface="Wingdings" charset="2"/>
              </a:rPr>
              <a:t></a:t>
            </a:r>
            <a:endParaRPr lang="en-US" sz="3200" dirty="0" smtClean="0"/>
          </a:p>
          <a:p>
            <a:pPr marL="576263" lvl="1" indent="0">
              <a:spcAft>
                <a:spcPts val="1425"/>
              </a:spcAft>
              <a:buSzPct val="75000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 smtClean="0"/>
              <a:t>cancer </a:t>
            </a:r>
            <a:r>
              <a:rPr lang="en-US" sz="3200" dirty="0"/>
              <a:t>of lymphocytes</a:t>
            </a:r>
          </a:p>
          <a:p>
            <a:pPr marL="430213" indent="-323850">
              <a:buClrTx/>
              <a:buSz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2914827"/>
            <a:ext cx="4743450" cy="45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3868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85" y="1722437"/>
            <a:ext cx="4078288" cy="474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1" y="4008437"/>
            <a:ext cx="55435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Leukemia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22437"/>
            <a:ext cx="5786385" cy="2071687"/>
          </a:xfrm>
        </p:spPr>
        <p:txBody>
          <a:bodyPr/>
          <a:lstStyle/>
          <a:p>
            <a:pPr marL="862013" lvl="1">
              <a:spcAft>
                <a:spcPts val="1425"/>
              </a:spcAft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 smtClean="0"/>
              <a:t>blood transfusions </a:t>
            </a:r>
          </a:p>
          <a:p>
            <a:pPr marL="862013" lvl="1">
              <a:spcAft>
                <a:spcPts val="1425"/>
              </a:spcAft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 smtClean="0"/>
              <a:t>chemotherapy </a:t>
            </a:r>
          </a:p>
          <a:p>
            <a:pPr marL="862013" lvl="1">
              <a:spcAft>
                <a:spcPts val="1425"/>
              </a:spcAft>
              <a:buSzPct val="75000"/>
              <a:buFont typeface="Symbol" charset="2"/>
              <a:buChar char="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 smtClean="0"/>
              <a:t>bone marrow transplants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466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Plasma – The Fluid Component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1763714"/>
            <a:ext cx="10080625" cy="3540124"/>
          </a:xfrm>
          <a:ln/>
        </p:spPr>
        <p:txBody>
          <a:bodyPr lIns="90000" tIns="72378" rIns="90000" bIns="46800"/>
          <a:lstStyle/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55% of blood volume is plasma (fluids, proteins, glucose, gases, wastes and vitamins and minerals)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Blood proteins come in 3 types: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9900"/>
                </a:solidFill>
              </a:rPr>
              <a:t>Albumins</a:t>
            </a:r>
            <a:r>
              <a:rPr lang="en-CA" dirty="0"/>
              <a:t> – serve to maintain osmotic balance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9900"/>
                </a:solidFill>
              </a:rPr>
              <a:t>Globulins</a:t>
            </a:r>
            <a:r>
              <a:rPr lang="en-CA" dirty="0"/>
              <a:t> – act as part of immune response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9900"/>
                </a:solidFill>
              </a:rPr>
              <a:t>Fibrinogen</a:t>
            </a:r>
            <a:r>
              <a:rPr lang="en-CA" dirty="0"/>
              <a:t> – helps with blood clotting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Anemia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63713"/>
            <a:ext cx="9993312" cy="4683124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occurs when the level of healthy red blood cells (RBCs) in the body becomes too low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Causes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excessive destruction of RBCs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blood loss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inadequate production of RBCs</a:t>
            </a:r>
          </a:p>
          <a:p>
            <a:pPr marL="430213" indent="-323850">
              <a:lnSpc>
                <a:spcPct val="90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/>
              <a:t>nutritional problems (such as an iron or vitamin deficiency), infections, some kinds of cancer, or exposure to a drug or toxin.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752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2" y="122237"/>
            <a:ext cx="9072562" cy="88741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Anemia Treatments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2837"/>
            <a:ext cx="9575800" cy="3006724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CA" dirty="0"/>
              <a:t>Treatment Depends on Type: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CA" dirty="0"/>
              <a:t>blood cell growth factor 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CA" dirty="0"/>
              <a:t>Blood transfusions 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CA" dirty="0"/>
              <a:t>Iron supplements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CA" dirty="0"/>
              <a:t>Vitamin supplements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2484437"/>
            <a:ext cx="5619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0273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2" cy="73501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Sickle cell anemia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4113"/>
            <a:ext cx="10080625" cy="2320924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Mostly those of African heritage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hemoglobin forms long rods when it gives up its oxygen, stretching red blood cells into abnormal sickle shapes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2789237"/>
            <a:ext cx="6248400" cy="468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30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8856662" cy="835024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Sickle Cell Anemia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89037"/>
            <a:ext cx="5497512" cy="4989512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Can cause: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premature destruction of RBCs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low levels of hemoglobin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recurring episodes of pain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3200" dirty="0"/>
              <a:t>problems that can affect virtually every other organ system in the body.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878512" y="1874837"/>
            <a:ext cx="4040187" cy="3019424"/>
          </a:xfrm>
          <a:ln/>
        </p:spPr>
        <p:txBody>
          <a:bodyPr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No cure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Treatments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Pain relief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Prevent infections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Blood transfusions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4694237"/>
            <a:ext cx="2971800" cy="27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091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Other 45%...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4956175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There are several cell types that make up the remaining volume of blood: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>
                <a:solidFill>
                  <a:srgbClr val="FF9900"/>
                </a:solidFill>
              </a:rPr>
              <a:t>Erythrocytes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>
                <a:solidFill>
                  <a:srgbClr val="FF9900"/>
                </a:solidFill>
              </a:rPr>
              <a:t>Leukocytes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StarSymbol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>
                <a:solidFill>
                  <a:srgbClr val="FF9900"/>
                </a:solidFill>
              </a:rPr>
              <a:t>Platelets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>
              <a:solidFill>
                <a:srgbClr val="FF99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2" y="2766957"/>
            <a:ext cx="5715001" cy="445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Erythrocytes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941637"/>
            <a:ext cx="10080625" cy="4618038"/>
          </a:xfrm>
          <a:ln/>
        </p:spPr>
        <p:txBody>
          <a:bodyPr lIns="90000" tIns="72378" rIns="90000" bIns="46800"/>
          <a:lstStyle/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Erythrocytes are red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 	blood cells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They are specially designed to carry oxygen</a:t>
            </a:r>
          </a:p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Red blood cells lack a nucleus and have a “folded disk” shape</a:t>
            </a:r>
          </a:p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This allows them to have a much greater surface area than a spherical cell</a:t>
            </a:r>
          </a:p>
          <a:p>
            <a:pPr marL="431800" indent="-323850"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However, without a nucleus, red blood cells cannot divide</a:t>
            </a:r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  <a:p>
            <a:pPr marL="431800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2" y="274636"/>
            <a:ext cx="5068888" cy="35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Leukocytes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1763714"/>
            <a:ext cx="10080625" cy="3006724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These are also known as white blood cells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These cells are responsible for immune system responses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There are a number of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	different leukocyte types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13" y="2868617"/>
            <a:ext cx="5035599" cy="40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Platelets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1763713"/>
            <a:ext cx="5649913" cy="4956175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>
                <a:solidFill>
                  <a:srgbClr val="FF9900"/>
                </a:solidFill>
              </a:rPr>
              <a:t>Platelets</a:t>
            </a:r>
            <a:r>
              <a:rPr lang="en-CA" dirty="0"/>
              <a:t> are formed from stem cell cytoplasm and have irregular shapes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The platelets float through blood vessels and catch on broken vessel walls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This causes a tear in the platelet, which initiates blood clotting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06" y="2027237"/>
            <a:ext cx="4380705" cy="39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Blood Clotting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1722438"/>
            <a:ext cx="9906000" cy="1676400"/>
          </a:xfrm>
          <a:ln/>
        </p:spPr>
        <p:txBody>
          <a:bodyPr lIns="90000" tIns="75024" rIns="90000" bIns="4680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Clotting maintains homeostasis by preventing massive blood loss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This occurs in a series of steps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3246437"/>
            <a:ext cx="6324600" cy="42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Clotting Process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63713"/>
            <a:ext cx="9575800" cy="5376862"/>
          </a:xfrm>
          <a:ln/>
        </p:spPr>
        <p:txBody>
          <a:bodyPr lIns="90000" tIns="138150" rIns="90000" bIns="46800"/>
          <a:lstStyle/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 dirty="0"/>
              <a:t>When platelets burst on contact with a break in a vessel wall, they release compounds that combine with other blood components to form a protein known as </a:t>
            </a:r>
            <a:r>
              <a:rPr lang="en-CA" sz="2900" i="1" dirty="0" err="1"/>
              <a:t>thromboplastin</a:t>
            </a:r>
            <a:endParaRPr lang="en-CA" sz="2900" i="1" dirty="0"/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i="1" dirty="0"/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 dirty="0" err="1"/>
              <a:t>Thromboplastin</a:t>
            </a:r>
            <a:r>
              <a:rPr lang="en-CA" sz="2900" dirty="0"/>
              <a:t> and calcium ions activate a blood protein known as </a:t>
            </a:r>
            <a:r>
              <a:rPr lang="en-CA" sz="2900" dirty="0" err="1"/>
              <a:t>prothrombin</a:t>
            </a:r>
            <a:endParaRPr lang="en-CA" sz="2900" dirty="0"/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 dirty="0" err="1"/>
              <a:t>Prothrombin</a:t>
            </a:r>
            <a:r>
              <a:rPr lang="en-CA" sz="2900" dirty="0"/>
              <a:t> is converted to an enzyme known as thrombin, which splits up a fibrinogen molecule</a:t>
            </a:r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 dirty="0"/>
              <a:t>Fibrinogen is converted into fibrin threads, which wrap around the damaged area, sealing it</a:t>
            </a:r>
          </a:p>
          <a:p>
            <a:pPr marL="608013" indent="-608013">
              <a:lnSpc>
                <a:spcPct val="75000"/>
              </a:lnSpc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sz="29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4000"/>
            <a:ext cx="9070975" cy="1355725"/>
          </a:xfrm>
          <a:ln/>
        </p:spPr>
        <p:txBody>
          <a:bodyPr lIns="90000" tIns="85608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Visual Representation of a Clot: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646237"/>
            <a:ext cx="968412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598</Words>
  <Application>Microsoft Office PowerPoint</Application>
  <PresentationFormat>Custom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Arial Unicode MS</vt:lpstr>
      <vt:lpstr>DejaVu Sans</vt:lpstr>
      <vt:lpstr>Wingdings</vt:lpstr>
      <vt:lpstr>StarSymbol</vt:lpstr>
      <vt:lpstr>Office Theme</vt:lpstr>
      <vt:lpstr>8.2 – Blood and Circulation</vt:lpstr>
      <vt:lpstr>Plasma – The Fluid Component</vt:lpstr>
      <vt:lpstr>The Other 45%...</vt:lpstr>
      <vt:lpstr>Erythrocytes</vt:lpstr>
      <vt:lpstr>Leukocytes</vt:lpstr>
      <vt:lpstr>Platelets</vt:lpstr>
      <vt:lpstr>Blood Clotting</vt:lpstr>
      <vt:lpstr>Clotting Process</vt:lpstr>
      <vt:lpstr>Visual Representation of a Clot:</vt:lpstr>
      <vt:lpstr>Functions of Blood</vt:lpstr>
      <vt:lpstr>Temperature Regulation</vt:lpstr>
      <vt:lpstr>Circulation and the Action of Capillaries</vt:lpstr>
      <vt:lpstr>Capillary Exchange</vt:lpstr>
      <vt:lpstr>PowerPoint Presentation</vt:lpstr>
      <vt:lpstr>Hemophilia</vt:lpstr>
      <vt:lpstr>History </vt:lpstr>
      <vt:lpstr>PowerPoint Presentation</vt:lpstr>
      <vt:lpstr>Leukemia</vt:lpstr>
      <vt:lpstr>Treatment of Leukemia</vt:lpstr>
      <vt:lpstr>Anemia</vt:lpstr>
      <vt:lpstr>Anemia Treatments</vt:lpstr>
      <vt:lpstr>Sickle cell anemia </vt:lpstr>
      <vt:lpstr>Sickle Cell Anemia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– Blood and Circulation</dc:title>
  <dc:creator>Standring, Daniel</dc:creator>
  <cp:lastModifiedBy>Standring, Daniel</cp:lastModifiedBy>
  <cp:revision>7</cp:revision>
  <cp:lastPrinted>1601-01-01T00:00:00Z</cp:lastPrinted>
  <dcterms:created xsi:type="dcterms:W3CDTF">2009-10-23T19:46:42Z</dcterms:created>
  <dcterms:modified xsi:type="dcterms:W3CDTF">2012-12-17T15:41:22Z</dcterms:modified>
</cp:coreProperties>
</file>