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7" r:id="rId23"/>
    <p:sldId id="278" r:id="rId24"/>
    <p:sldId id="279" r:id="rId25"/>
    <p:sldId id="280" r:id="rId2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102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22F0F23B-0AA7-4EA4-A94F-C7E2B43D0B4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2428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C7A541-30C2-4385-9ED1-5F68D6E5A874}" type="slidenum">
              <a:rPr lang="en-CA"/>
              <a:pPr/>
              <a:t>1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346A28-F7FF-45C1-B1AB-F31792BD792F}" type="slidenum">
              <a:rPr lang="en-CA"/>
              <a:pPr/>
              <a:t>10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6C8D0D-A6BE-44E4-9218-5CEE4EDDF7DA}" type="slidenum">
              <a:rPr lang="en-CA"/>
              <a:pPr/>
              <a:t>12</a:t>
            </a:fld>
            <a:endParaRPr lang="en-CA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BF8DD2-4377-4042-931D-25F5D048F3B3}" type="slidenum">
              <a:rPr lang="en-CA"/>
              <a:pPr/>
              <a:t>13</a:t>
            </a:fld>
            <a:endParaRPr lang="en-CA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1A8807-96D8-46A4-8DD4-6FA94F871D38}" type="slidenum">
              <a:rPr lang="en-CA"/>
              <a:pPr/>
              <a:t>14</a:t>
            </a:fld>
            <a:endParaRPr lang="en-CA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BFBB54-7E67-4453-9CA4-2FF7D3AADE69}" type="slidenum">
              <a:rPr lang="en-CA"/>
              <a:pPr/>
              <a:t>15</a:t>
            </a:fld>
            <a:endParaRPr lang="en-CA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94A16B-D095-4C7E-8180-36FD803E7755}" type="slidenum">
              <a:rPr lang="en-US"/>
              <a:pPr/>
              <a:t>16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3C11F0-8F58-422B-BE1C-3FD73CB8BED6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BB2556-190D-4552-BF45-EC2C74CBB4CD}" type="slidenum">
              <a:rPr lang="en-US"/>
              <a:pPr/>
              <a:t>18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5175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0"/>
            <a:ext cx="6217920" cy="462057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10404A-89BA-48DD-BBCE-BEAF7BF1BFD5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402561" y="9553734"/>
            <a:ext cx="336804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278" tIns="52145" rIns="100278" bIns="52145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r"/>
            <a:fld id="{62795716-2424-4E75-BB95-38C9B1A918FB}" type="slidenum">
              <a:rPr lang="en-US" sz="1300"/>
              <a:pPr algn="r"/>
              <a:t>19</a:t>
            </a:fld>
            <a:endParaRPr lang="en-US" sz="1300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95400" y="754380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882" tIns="50941" rIns="101882" bIns="50941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240" y="4777740"/>
            <a:ext cx="6217920" cy="452628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501"/>
              </a:spcBef>
            </a:pPr>
            <a:r>
              <a:rPr lang="en-US">
                <a:ea typeface="DejaVu Sans" charset="0"/>
                <a:cs typeface="DejaVu Sans" charset="0"/>
              </a:rPr>
              <a:t>http://nobelprize.org/educational_games/medicine/landsteiner/</a:t>
            </a:r>
          </a:p>
          <a:p>
            <a:pPr eaLnBrk="1" hangingPunct="1">
              <a:spcBef>
                <a:spcPts val="501"/>
              </a:spcBef>
            </a:pPr>
            <a:r>
              <a:rPr lang="en-US">
                <a:ea typeface="DejaVu Sans" charset="0"/>
                <a:cs typeface="DejaVu Sans" charset="0"/>
              </a:rPr>
              <a:t>Blood type O can only accept blood type O</a:t>
            </a:r>
          </a:p>
          <a:p>
            <a:pPr eaLnBrk="1" hangingPunct="1">
              <a:spcBef>
                <a:spcPts val="501"/>
              </a:spcBef>
            </a:pPr>
            <a:r>
              <a:rPr lang="en-US">
                <a:ea typeface="DejaVu Sans" charset="0"/>
                <a:cs typeface="DejaVu Sans" charset="0"/>
              </a:rPr>
              <a:t>Blood type AB can only donate to blood type AB.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98F762-ACDC-4875-AB9C-7598045ECEED}" type="slidenum">
              <a:rPr lang="en-US"/>
              <a:pPr/>
              <a:t>20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1A9CB7-B574-471B-997D-1E1F07ED83DB}" type="slidenum">
              <a:rPr lang="en-CA"/>
              <a:pPr/>
              <a:t>2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D0712C-DED8-4AE4-ABE6-91F9AD5CE504}" type="slidenum">
              <a:rPr lang="en-US"/>
              <a:pPr/>
              <a:t>21</a:t>
            </a:fld>
            <a:endParaRPr 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5400" y="754380"/>
            <a:ext cx="5181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977CD-8319-4691-9E90-AD08343823DD}" type="slidenum">
              <a:rPr lang="en-US"/>
              <a:pPr/>
              <a:t>22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5EF4C38-8E06-4F01-A9EC-2ADBF7AC76A7}" type="slidenum">
              <a:rPr lang="en-US"/>
              <a:pPr/>
              <a:t>23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95400" y="754380"/>
            <a:ext cx="5181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5B771B-C873-43F2-915F-53510A05EDF1}" type="slidenum">
              <a:rPr lang="en-US"/>
              <a:pPr/>
              <a:t>24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A2C074-E1A2-4FBA-801C-66E0F0363EF5}" type="slidenum">
              <a:rPr lang="en-US"/>
              <a:pPr/>
              <a:t>25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54063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240" y="4777741"/>
            <a:ext cx="6217920" cy="46293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8B1760-4352-4019-8FBD-30B710924C2D}" type="slidenum">
              <a:rPr lang="en-CA"/>
              <a:pPr/>
              <a:t>3</a:t>
            </a:fld>
            <a:endParaRPr lang="en-CA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79E938-E1E2-4D5D-ADAD-A0F0482AAE20}" type="slidenum">
              <a:rPr lang="en-CA"/>
              <a:pPr/>
              <a:t>4</a:t>
            </a:fld>
            <a:endParaRPr lang="en-CA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78254F-BF6F-4B06-81AF-23FB429046CE}" type="slidenum">
              <a:rPr lang="en-CA"/>
              <a:pPr/>
              <a:t>5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078FD0-D9E1-41D6-BE00-54AA0240299B}" type="slidenum">
              <a:rPr lang="en-CA"/>
              <a:pPr/>
              <a:t>6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23A1F-A155-496F-AC83-242A95E684CE}" type="slidenum">
              <a:rPr lang="en-CA"/>
              <a:pPr/>
              <a:t>7</a:t>
            </a:fld>
            <a:endParaRPr lang="en-CA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6B1604-DCD2-4B9A-A3BD-BC1E43662B90}" type="slidenum">
              <a:rPr lang="en-CA"/>
              <a:pPr/>
              <a:t>8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8F652C-94C4-4B93-9DA0-EE1EADD571FE}" type="slidenum">
              <a:rPr lang="en-CA"/>
              <a:pPr/>
              <a:t>9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CDFC4-5D33-4E50-919A-8ACA591E38F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54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675266-F914-409B-AB27-EB023EAA749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4004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34A6A1-CD0B-47C0-A8D7-3DF8D1AD75A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01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EB7A6E-981F-4154-9AC1-538A803F0EB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172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F3D163-2F6C-4B18-B6F2-E29188A12FF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52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67AD07-4CD2-4EB5-87CC-94EA0D16E4D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5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7CB2F4-0919-4C99-8A16-BA5E2E84FF0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620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E938A2-6F76-46E1-89B1-732D7EBAD29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98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ABB0E8-F48F-4A76-A31C-E9ECA0F3B6C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356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57B367-BA34-4637-A734-483AC6A88C8D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89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A34778-9191-4DE2-83AC-6E734400C742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280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63DA9C48-41DD-41E9-A224-8913F109CBE3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prize.org/educational_games/medicine/landstein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9072562" cy="1354137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8.3 – The Lymphatic System &amp; Immunity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597378"/>
            <a:ext cx="3962400" cy="3660775"/>
          </a:xfrm>
          <a:ln/>
        </p:spPr>
        <p:txBody>
          <a:bodyPr lIns="90000" tIns="74880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The lymphatic system is a network of vessels, glands, and nodes spread throughout the body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12" y="1417637"/>
            <a:ext cx="5984300" cy="602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715962"/>
          </a:xfrm>
          <a:ln/>
        </p:spPr>
        <p:txBody>
          <a:bodyPr/>
          <a:lstStyle/>
          <a:p>
            <a:r>
              <a:rPr lang="en-CA" dirty="0" smtClean="0"/>
              <a:t>Antibodies</a:t>
            </a: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55637"/>
            <a:ext cx="10080625" cy="5334000"/>
          </a:xfrm>
          <a:ln/>
        </p:spPr>
        <p:txBody>
          <a:bodyPr lIns="90000" tIns="72360" rIns="90000" bIns="46800"/>
          <a:lstStyle/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CA" dirty="0"/>
              <a:t>Antibodies can bind to toxins, changing their shape and preventing them from entering </a:t>
            </a:r>
            <a:r>
              <a:rPr lang="en-CA" dirty="0" smtClean="0"/>
              <a:t>cells</a:t>
            </a:r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endParaRPr lang="en-CA" dirty="0"/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CA" dirty="0"/>
              <a:t>Antibodies also work in the same manner on </a:t>
            </a:r>
            <a:r>
              <a:rPr lang="en-CA" dirty="0" smtClean="0"/>
              <a:t>viruses</a:t>
            </a:r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endParaRPr lang="en-CA" dirty="0"/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CA" dirty="0"/>
              <a:t>However, viruses quickly mutate and prevent the same antibodies from working for very </a:t>
            </a:r>
            <a:r>
              <a:rPr lang="en-CA" dirty="0" smtClean="0"/>
              <a:t>long</a:t>
            </a:r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endParaRPr lang="en-CA" dirty="0"/>
          </a:p>
          <a:p>
            <a:pPr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CA" dirty="0"/>
              <a:t>HIV can actually “hide” inside the T cells that are supposed to signal its presence</a:t>
            </a:r>
          </a:p>
          <a:p>
            <a:pPr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CA" sz="29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niaid.nih.gov/SiteCollectionImages/topics/hivaids/hivReplication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2" y="146832"/>
            <a:ext cx="6248400" cy="73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61037"/>
            <a:ext cx="3200400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don’t have to know this in any detail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4512" y="427037"/>
            <a:ext cx="3200400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HIV invading a white blood cell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8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4032" y="122238"/>
            <a:ext cx="9072562" cy="609600"/>
          </a:xfrm>
          <a:ln/>
        </p:spPr>
        <p:txBody>
          <a:bodyPr lIns="90000" tIns="856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Recognizing Antigens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319" y="707353"/>
            <a:ext cx="9952294" cy="1752600"/>
          </a:xfrm>
          <a:ln/>
        </p:spPr>
        <p:txBody>
          <a:bodyPr lIns="90000" tIns="109080" rIns="90000" bIns="46800"/>
          <a:lstStyle/>
          <a:p>
            <a:pPr marL="430213" indent="-323850">
              <a:lnSpc>
                <a:spcPct val="83000"/>
              </a:lnSpc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When an invader is destroyed by a macrophage, its antigens go to the macrophage surface</a:t>
            </a:r>
          </a:p>
          <a:p>
            <a:pPr marL="430213" indent="-323850">
              <a:lnSpc>
                <a:spcPct val="83000"/>
              </a:lnSpc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The macrophage then couples with </a:t>
            </a:r>
            <a:r>
              <a:rPr lang="en-CA" sz="2900" dirty="0">
                <a:solidFill>
                  <a:srgbClr val="FF9900"/>
                </a:solidFill>
              </a:rPr>
              <a:t>helper T </a:t>
            </a:r>
            <a:r>
              <a:rPr lang="en-CA" sz="2900" dirty="0" smtClean="0">
                <a:solidFill>
                  <a:srgbClr val="FF9900"/>
                </a:solidFill>
              </a:rPr>
              <a:t>-cells</a:t>
            </a:r>
            <a:r>
              <a:rPr lang="en-CA" sz="2900" dirty="0"/>
              <a:t>, which read the antigen shape and release </a:t>
            </a:r>
            <a:r>
              <a:rPr lang="en-CA" sz="2900" dirty="0" err="1"/>
              <a:t>lymphokine</a:t>
            </a:r>
            <a:endParaRPr lang="en-CA" sz="2900" dirty="0"/>
          </a:p>
          <a:p>
            <a:pPr marL="430213" indent="-323850">
              <a:lnSpc>
                <a:spcPct val="83000"/>
              </a:lnSpc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9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458161"/>
            <a:ext cx="7226300" cy="504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0" y="122237"/>
            <a:ext cx="5040312" cy="6934199"/>
          </a:xfrm>
          <a:ln/>
        </p:spPr>
        <p:txBody>
          <a:bodyPr lIns="90000" tIns="106920" rIns="90000" bIns="46800" anchor="t"/>
          <a:lstStyle/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b="0" i="0" dirty="0"/>
              <a:t>This chemical causes B cells to divide and start to produce </a:t>
            </a:r>
            <a:r>
              <a:rPr lang="en-CA" sz="2800" b="0" i="0" dirty="0" smtClean="0"/>
              <a:t>antibodies</a:t>
            </a:r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b="0" i="0" dirty="0"/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b="0" i="0" dirty="0"/>
              <a:t>The helper T cells also activate </a:t>
            </a:r>
            <a:r>
              <a:rPr lang="en-CA" sz="2800" b="0" i="0" dirty="0">
                <a:solidFill>
                  <a:srgbClr val="FF9900"/>
                </a:solidFill>
              </a:rPr>
              <a:t>killer T </a:t>
            </a:r>
            <a:r>
              <a:rPr lang="en-CA" sz="2800" b="0" i="0" dirty="0" smtClean="0">
                <a:solidFill>
                  <a:srgbClr val="FF9900"/>
                </a:solidFill>
              </a:rPr>
              <a:t>cells</a:t>
            </a:r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b="0" i="0" dirty="0">
              <a:solidFill>
                <a:srgbClr val="FF9900"/>
              </a:solidFill>
            </a:endParaRPr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b="0" i="0" dirty="0"/>
              <a:t>The killer T cells destroy invading cells and body cells that are infected by viruses by puncturing their cell membranes </a:t>
            </a:r>
            <a:endParaRPr lang="en-CA" sz="2800" b="0" i="0" dirty="0" smtClean="0"/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800" b="0" i="0" dirty="0"/>
          </a:p>
          <a:p>
            <a:pPr marL="430213" indent="-323850" algn="l">
              <a:lnSpc>
                <a:spcPct val="83000"/>
              </a:lnSpc>
              <a:spcBef>
                <a:spcPts val="7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800" b="0" i="0" dirty="0"/>
              <a:t>Killer T cells can also destroy cancer cells if they have antigens that are different from normal body cells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427037"/>
            <a:ext cx="4919704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7800" cy="811212"/>
          </a:xfrm>
        </p:spPr>
        <p:txBody>
          <a:bodyPr/>
          <a:lstStyle/>
          <a:p>
            <a:r>
              <a:rPr lang="en-US" dirty="0" smtClean="0"/>
              <a:t>After Infection</a:t>
            </a:r>
            <a:endParaRPr lang="en-US" dirty="0"/>
          </a:p>
        </p:txBody>
      </p:sp>
      <p:sp>
        <p:nvSpPr>
          <p:cNvPr id="15361" name="Rectangle 1"/>
          <p:cNvSpPr>
            <a:spLocks noGrp="1" noChangeArrowheads="1"/>
          </p:cNvSpPr>
          <p:nvPr>
            <p:ph idx="1"/>
          </p:nvPr>
        </p:nvSpPr>
        <p:spPr>
          <a:xfrm>
            <a:off x="1" y="1036637"/>
            <a:ext cx="10080624" cy="3886200"/>
          </a:xfrm>
          <a:ln/>
        </p:spPr>
        <p:txBody>
          <a:bodyPr lIns="90000" tIns="74880" rIns="90000" bIns="46800" anchor="t"/>
          <a:lstStyle/>
          <a:p>
            <a:pPr marL="430213" indent="-323850" algn="l"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i="0" dirty="0"/>
              <a:t>Once an infection is fought off, </a:t>
            </a:r>
            <a:r>
              <a:rPr lang="en-CA" sz="3200" b="0" i="0" dirty="0">
                <a:solidFill>
                  <a:srgbClr val="FF9900"/>
                </a:solidFill>
              </a:rPr>
              <a:t>suppressor T cells</a:t>
            </a:r>
            <a:r>
              <a:rPr lang="en-CA" sz="3200" b="0" i="0" dirty="0"/>
              <a:t> signal the immune system to shut down</a:t>
            </a:r>
          </a:p>
          <a:p>
            <a:pPr marL="430213" indent="-323850" algn="l"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i="0" dirty="0"/>
              <a:t>Phagocytes clean up any dead or injured B and T cells that remain</a:t>
            </a:r>
          </a:p>
          <a:p>
            <a:pPr marL="430213" indent="-323850" algn="l"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200" b="0" i="0" dirty="0"/>
              <a:t>Finally, </a:t>
            </a:r>
            <a:r>
              <a:rPr lang="en-CA" sz="3200" b="0" i="0" dirty="0">
                <a:solidFill>
                  <a:srgbClr val="FF9900"/>
                </a:solidFill>
              </a:rPr>
              <a:t>memory T cells</a:t>
            </a:r>
            <a:r>
              <a:rPr lang="en-CA" sz="3200" b="0" i="0" dirty="0"/>
              <a:t> produce copies of the invader antigens so that they can be more easily identified in the future</a:t>
            </a:r>
          </a:p>
          <a:p>
            <a:pPr marL="430213" indent="-323850" algn="l">
              <a:spcBef>
                <a:spcPts val="800"/>
              </a:spcBef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200" b="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19099" y="122237"/>
            <a:ext cx="9407525" cy="58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4400" b="1" i="1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Problems Can Arise…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655637"/>
            <a:ext cx="9993312" cy="370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0213" indent="-323850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862013"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Allergies </a:t>
            </a:r>
            <a:r>
              <a:rPr lang="en-US" sz="3200" dirty="0">
                <a:solidFill>
                  <a:srgbClr val="FFFFFF"/>
                </a:solidFill>
                <a:latin typeface="Wingdings" charset="2"/>
                <a:cs typeface="Arial Unicode MS" charset="0"/>
              </a:rPr>
              <a:t></a:t>
            </a:r>
            <a:r>
              <a:rPr lang="en-US" sz="32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Immune system attacks harmless materials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US" sz="28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Immune response may be so violent that it becomes dangerous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Autoimmune Disease </a:t>
            </a:r>
            <a:r>
              <a:rPr lang="en-US" sz="3200" dirty="0">
                <a:solidFill>
                  <a:srgbClr val="FFFFFF"/>
                </a:solidFill>
                <a:latin typeface="Wingdings" charset="2"/>
                <a:cs typeface="Arial Unicode MS" charset="0"/>
              </a:rPr>
              <a:t></a:t>
            </a:r>
            <a:r>
              <a:rPr lang="en-US" sz="32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immune system attacks body’s own cells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US" sz="28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Mutated T and B cells, or suppressor-T fails to do its job</a:t>
            </a:r>
          </a:p>
          <a:p>
            <a:pPr lvl="1">
              <a:lnSpc>
                <a:spcPct val="100000"/>
              </a:lnSpc>
              <a:spcBef>
                <a:spcPts val="700"/>
              </a:spcBef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US" sz="28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Example: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rheumatoid arthritis </a:t>
            </a:r>
            <a:r>
              <a:rPr lang="en-US" sz="2800" dirty="0">
                <a:solidFill>
                  <a:srgbClr val="FFFFFF"/>
                </a:solidFill>
                <a:latin typeface="Wingdings" charset="2"/>
                <a:cs typeface="Arial Unicode MS" charset="0"/>
              </a:rPr>
              <a:t></a:t>
            </a:r>
            <a:r>
              <a:rPr lang="en-US" sz="28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immune response against bones &amp; connective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tissue</a:t>
            </a:r>
            <a:br>
              <a:rPr lang="en-US" sz="28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</a:br>
            <a:r>
              <a:rPr lang="en-US" sz="2800" dirty="0" smtClean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around </a:t>
            </a:r>
            <a:r>
              <a:rPr lang="en-US" sz="2800" dirty="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the joints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526" y="4008436"/>
            <a:ext cx="5323737" cy="336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91809" y="14082"/>
            <a:ext cx="9408583" cy="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Blood Clotting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036637"/>
            <a:ext cx="10080625" cy="537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0000"/>
              </a:lnSpc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Prevent blood loss</a:t>
            </a:r>
          </a:p>
          <a:p>
            <a:pPr>
              <a:lnSpc>
                <a:spcPct val="90000"/>
              </a:lnSpc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Provide support to weakened vessels</a:t>
            </a:r>
          </a:p>
          <a:p>
            <a:pPr>
              <a:lnSpc>
                <a:spcPct val="90000"/>
              </a:lnSpc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Platelets</a:t>
            </a:r>
          </a:p>
          <a:p>
            <a:pPr lvl="1">
              <a:lnSpc>
                <a:spcPct val="90000"/>
              </a:lnSpc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Fragile – burst when they touch a broken vessel wall</a:t>
            </a:r>
          </a:p>
          <a:p>
            <a:pPr lvl="1">
              <a:lnSpc>
                <a:spcPct val="90000"/>
              </a:lnSpc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Release </a:t>
            </a:r>
            <a:r>
              <a:rPr lang="en-US" sz="3100" i="1" dirty="0" err="1">
                <a:latin typeface="Arial" charset="0"/>
              </a:rPr>
              <a:t>thromboplastin</a:t>
            </a:r>
            <a:endParaRPr lang="en-US" sz="3100" i="1" dirty="0"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Fibrinogen converts into fibrin threads – wrap around damaged area </a:t>
            </a:r>
            <a:r>
              <a:rPr lang="en-US" sz="3100" dirty="0">
                <a:latin typeface="Wingdings" charset="2"/>
              </a:rPr>
              <a:t></a:t>
            </a:r>
            <a:r>
              <a:rPr lang="en-US" sz="3100" dirty="0">
                <a:latin typeface="Arial" charset="0"/>
              </a:rPr>
              <a:t> clot</a:t>
            </a:r>
          </a:p>
          <a:p>
            <a:pPr>
              <a:lnSpc>
                <a:spcPct val="90000"/>
              </a:lnSpc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Invading microbes and erythrocytes can’t pass, but leukocytes can</a:t>
            </a:r>
          </a:p>
        </p:txBody>
      </p:sp>
    </p:spTree>
    <p:extLst>
      <p:ext uri="{BB962C8B-B14F-4D97-AF65-F5344CB8AC3E}">
        <p14:creationId xmlns:p14="http://schemas.microsoft.com/office/powerpoint/2010/main" val="1594877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94267" y="14082"/>
            <a:ext cx="9408583" cy="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Problems with Clotting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55637"/>
            <a:ext cx="999331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Thrombus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A blood clot that seals a blood vessel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(</a:t>
            </a:r>
            <a:r>
              <a:rPr lang="en-US" sz="3100" dirty="0" err="1">
                <a:latin typeface="Arial" charset="0"/>
              </a:rPr>
              <a:t>eg</a:t>
            </a:r>
            <a:r>
              <a:rPr lang="en-US" sz="3100" dirty="0">
                <a:latin typeface="Arial" charset="0"/>
              </a:rPr>
              <a:t>. Cerebral thrombosis – clot in the brain – may cause a stroke</a:t>
            </a:r>
            <a:r>
              <a:rPr lang="en-US" sz="3100" dirty="0" smtClean="0">
                <a:latin typeface="Arial" charset="0"/>
              </a:rPr>
              <a:t>)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endParaRPr lang="en-US" sz="3100" dirty="0" smtClean="0">
              <a:latin typeface="Arial" charset="0"/>
            </a:endParaRPr>
          </a:p>
          <a:p>
            <a:pPr marL="457200" lvl="1" indent="0">
              <a:spcBef>
                <a:spcPts val="772"/>
              </a:spcBef>
              <a:buClr>
                <a:srgbClr val="FFD41F"/>
              </a:buClr>
              <a:buSzPct val="75000"/>
            </a:pPr>
            <a:endParaRPr lang="en-US" sz="3100" dirty="0">
              <a:latin typeface="Arial" charset="0"/>
            </a:endParaRP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Embolus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A dislodged clot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May travel </a:t>
            </a:r>
            <a:r>
              <a:rPr lang="en-US" sz="3100" dirty="0" smtClean="0">
                <a:latin typeface="Arial" charset="0"/>
              </a:rPr>
              <a:t>to</a:t>
            </a:r>
          </a:p>
          <a:p>
            <a:pPr marL="457200" lvl="1" indent="0">
              <a:spcBef>
                <a:spcPts val="772"/>
              </a:spcBef>
              <a:buClr>
                <a:srgbClr val="FFD41F"/>
              </a:buClr>
              <a:buSzPct val="75000"/>
            </a:pPr>
            <a:r>
              <a:rPr lang="en-US" sz="3100" dirty="0" smtClean="0">
                <a:latin typeface="Arial" charset="0"/>
              </a:rPr>
              <a:t>Lodge</a:t>
            </a:r>
            <a:r>
              <a:rPr lang="en-US" sz="3100" dirty="0" smtClean="0">
                <a:latin typeface="Arial" charset="0"/>
              </a:rPr>
              <a:t> </a:t>
            </a:r>
            <a:r>
              <a:rPr lang="en-US" sz="3100" dirty="0" smtClean="0">
                <a:latin typeface="Arial" charset="0"/>
              </a:rPr>
              <a:t>elsewhere</a:t>
            </a:r>
          </a:p>
          <a:p>
            <a:pPr marL="457200" lvl="1" indent="0">
              <a:spcBef>
                <a:spcPts val="772"/>
              </a:spcBef>
              <a:buClr>
                <a:srgbClr val="FFD41F"/>
              </a:buClr>
              <a:buSzPct val="75000"/>
            </a:pPr>
            <a:r>
              <a:rPr lang="en-US" sz="3100" dirty="0" smtClean="0">
                <a:latin typeface="Arial" charset="0"/>
              </a:rPr>
              <a:t>(</a:t>
            </a:r>
            <a:r>
              <a:rPr lang="en-US" sz="3100" dirty="0" err="1" smtClean="0">
                <a:latin typeface="Arial" charset="0"/>
              </a:rPr>
              <a:t>eg</a:t>
            </a:r>
            <a:r>
              <a:rPr lang="en-US" sz="3100" dirty="0">
                <a:latin typeface="Arial" charset="0"/>
              </a:rPr>
              <a:t>. </a:t>
            </a:r>
            <a:r>
              <a:rPr lang="en-US" sz="3100" dirty="0" smtClean="0">
                <a:latin typeface="Arial" charset="0"/>
              </a:rPr>
              <a:t>A vital </a:t>
            </a:r>
            <a:r>
              <a:rPr lang="en-US" sz="3100" dirty="0">
                <a:latin typeface="Arial" charset="0"/>
              </a:rPr>
              <a:t>organ)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532" y="2560637"/>
            <a:ext cx="636778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728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3733800" cy="733900"/>
          </a:xfrm>
          <a:ln/>
        </p:spPr>
        <p:txBody>
          <a:bodyPr/>
          <a:lstStyle/>
          <a:p>
            <a:pPr>
              <a:tabLst>
                <a:tab pos="0" algn="l"/>
                <a:tab pos="1007943" algn="l"/>
                <a:tab pos="2015886" algn="l"/>
                <a:tab pos="3023829" algn="l"/>
                <a:tab pos="4031772" algn="l"/>
                <a:tab pos="5039716" algn="l"/>
                <a:tab pos="6047659" algn="l"/>
                <a:tab pos="7055602" algn="l"/>
                <a:tab pos="8063545" algn="l"/>
                <a:tab pos="9071488" algn="l"/>
                <a:tab pos="10079431" algn="l"/>
                <a:tab pos="11087374" algn="l"/>
              </a:tabLst>
            </a:pPr>
            <a:r>
              <a:rPr lang="en-CA" dirty="0"/>
              <a:t>Blood Types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" y="731837"/>
            <a:ext cx="4735511" cy="6705599"/>
          </a:xfrm>
          <a:ln/>
        </p:spPr>
        <p:txBody>
          <a:bodyPr/>
          <a:lstStyle/>
          <a:p>
            <a:pPr marL="376229" indent="-376229">
              <a:buClr>
                <a:srgbClr val="FFD41F"/>
              </a:buClr>
              <a:buSzPct val="75000"/>
              <a:buFont typeface="Wingdings" charset="2"/>
              <a:buChar char="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CA" dirty="0"/>
              <a:t>Early blood transfusion experiments often led to the death of the </a:t>
            </a:r>
            <a:r>
              <a:rPr lang="en-CA" dirty="0" smtClean="0"/>
              <a:t>patient</a:t>
            </a:r>
          </a:p>
          <a:p>
            <a:pPr marL="0" indent="0">
              <a:buClr>
                <a:srgbClr val="FFD41F"/>
              </a:buClr>
              <a:buSzPct val="75000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CA" dirty="0"/>
          </a:p>
          <a:p>
            <a:pPr marL="376229" indent="-376229">
              <a:buClr>
                <a:srgbClr val="FFD41F"/>
              </a:buClr>
              <a:buSzPct val="75000"/>
              <a:buFont typeface="Wingdings" charset="2"/>
              <a:buChar char="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CA" dirty="0"/>
              <a:t>It wasn’t until the 20</a:t>
            </a:r>
            <a:r>
              <a:rPr lang="en-CA" baseline="30000" dirty="0"/>
              <a:t>th</a:t>
            </a:r>
            <a:r>
              <a:rPr lang="en-CA" dirty="0"/>
              <a:t> century that doctors realized that there were different blood </a:t>
            </a:r>
            <a:r>
              <a:rPr lang="en-CA" dirty="0" smtClean="0"/>
              <a:t>groups</a:t>
            </a:r>
          </a:p>
          <a:p>
            <a:pPr marL="0" indent="0">
              <a:buClr>
                <a:srgbClr val="FFD41F"/>
              </a:buClr>
              <a:buSzPct val="75000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CA" dirty="0"/>
          </a:p>
          <a:p>
            <a:pPr marL="376229" indent="-376229">
              <a:buClr>
                <a:srgbClr val="FFD41F"/>
              </a:buClr>
              <a:buSzPct val="75000"/>
              <a:buFont typeface="Wingdings" charset="2"/>
              <a:buChar char="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r>
              <a:rPr lang="en-CA" dirty="0"/>
              <a:t>The glycoproteins on the surface of blood cells can differ from one person to another</a:t>
            </a:r>
          </a:p>
          <a:p>
            <a:pPr marL="376229" indent="-376229">
              <a:buClr>
                <a:srgbClr val="FFD41F"/>
              </a:buClr>
              <a:buSzPct val="75000"/>
              <a:tabLst>
                <a:tab pos="1004443" algn="l"/>
                <a:tab pos="2012386" algn="l"/>
                <a:tab pos="3020330" algn="l"/>
                <a:tab pos="4028273" algn="l"/>
                <a:tab pos="5036216" algn="l"/>
                <a:tab pos="6044159" algn="l"/>
                <a:tab pos="7052102" algn="l"/>
                <a:tab pos="8060045" algn="l"/>
                <a:tab pos="9067988" algn="l"/>
                <a:tab pos="10075931" algn="l"/>
                <a:tab pos="11083875" algn="l"/>
              </a:tabLst>
            </a:pPr>
            <a:endParaRPr lang="en-CA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2" t="34213" r="30557" b="8322"/>
          <a:stretch>
            <a:fillRect/>
          </a:stretch>
        </p:blipFill>
        <p:spPr bwMode="auto">
          <a:xfrm>
            <a:off x="4832049" y="0"/>
            <a:ext cx="5248576" cy="755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012" t="34213" r="30557" b="832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931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20026" y="61860"/>
            <a:ext cx="9408583" cy="54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Blood Groups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1" y="731837"/>
            <a:ext cx="10080625" cy="159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 smtClean="0">
                <a:latin typeface="Arial" charset="0"/>
              </a:rPr>
              <a:t>Glycoproteins </a:t>
            </a:r>
            <a:r>
              <a:rPr lang="en-US" sz="3100" dirty="0">
                <a:latin typeface="Arial" charset="0"/>
              </a:rPr>
              <a:t>– markers on cell membranes; act as antigens</a:t>
            </a:r>
          </a:p>
          <a:p>
            <a:pPr>
              <a:spcBef>
                <a:spcPts val="661"/>
              </a:spcBef>
              <a:buClrTx/>
              <a:buSzTx/>
            </a:pPr>
            <a:endParaRPr lang="en-US" dirty="0">
              <a:latin typeface="Arial" charset="0"/>
            </a:endParaRPr>
          </a:p>
        </p:txBody>
      </p:sp>
      <p:graphicFrame>
        <p:nvGraphicFramePr>
          <p:cNvPr id="81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017661"/>
              </p:ext>
            </p:extLst>
          </p:nvPr>
        </p:nvGraphicFramePr>
        <p:xfrm>
          <a:off x="163512" y="1892952"/>
          <a:ext cx="6134131" cy="3611845"/>
        </p:xfrm>
        <a:graphic>
          <a:graphicData uri="http://schemas.openxmlformats.org/drawingml/2006/table">
            <a:tbl>
              <a:tblPr/>
              <a:tblGrid>
                <a:gridCol w="3067941"/>
                <a:gridCol w="3066190"/>
              </a:tblGrid>
              <a:tr h="72271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Glycoprotein</a:t>
                      </a:r>
                    </a:p>
                  </a:txBody>
                  <a:tcPr marL="100806" marR="100806" marT="27222" marB="50398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Blood Type</a:t>
                      </a:r>
                    </a:p>
                  </a:txBody>
                  <a:tcPr marL="100806" marR="100806" marT="27222" marB="50398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1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</a:t>
                      </a:r>
                    </a:p>
                  </a:txBody>
                  <a:tcPr marL="100806" marR="100806" marT="27222" marB="50398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</a:t>
                      </a:r>
                    </a:p>
                  </a:txBody>
                  <a:tcPr marL="100806" marR="100806" marT="27222" marB="50398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6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</a:t>
                      </a:r>
                    </a:p>
                  </a:txBody>
                  <a:tcPr marL="100806" marR="100806" marT="27222" marB="50398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</a:t>
                      </a:r>
                    </a:p>
                  </a:txBody>
                  <a:tcPr marL="100806" marR="100806" marT="27222" marB="50398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1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 + B</a:t>
                      </a:r>
                    </a:p>
                  </a:txBody>
                  <a:tcPr marL="100806" marR="100806" marT="27222" marB="50398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AB</a:t>
                      </a:r>
                    </a:p>
                  </a:txBody>
                  <a:tcPr marL="100806" marR="100806" marT="27222" marB="50398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2719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Neither A nor B</a:t>
                      </a:r>
                    </a:p>
                  </a:txBody>
                  <a:tcPr marL="100806" marR="100806" marT="27222" marB="50398" anchor="ctr" horzOverflow="overflow">
                    <a:lnL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O</a:t>
                      </a:r>
                    </a:p>
                  </a:txBody>
                  <a:tcPr marL="100806" marR="100806" marT="27222" marB="50398" anchor="ctr" horzOverflow="overflow">
                    <a:lnL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488112" y="4008437"/>
            <a:ext cx="2667374" cy="1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51588" rIns="99207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dirty="0"/>
              <a:t>*Universal acceptor</a:t>
            </a:r>
          </a:p>
          <a:p>
            <a:pPr>
              <a:buClr>
                <a:srgbClr val="FFFFFF"/>
              </a:buClr>
            </a:pPr>
            <a:endParaRPr lang="en-US" dirty="0"/>
          </a:p>
          <a:p>
            <a:pPr>
              <a:buClrTx/>
              <a:buSzTx/>
              <a:buFontTx/>
              <a:buNone/>
            </a:pPr>
            <a:r>
              <a:rPr lang="en-US" dirty="0"/>
              <a:t>*Universal donor</a:t>
            </a:r>
          </a:p>
          <a:p>
            <a:pPr>
              <a:buClrTx/>
              <a:buSzTx/>
              <a:buFontTx/>
              <a:buNone/>
            </a:pPr>
            <a:r>
              <a:rPr lang="en-US" dirty="0"/>
              <a:t>	WHY?</a:t>
            </a:r>
          </a:p>
        </p:txBody>
      </p:sp>
      <p:sp>
        <p:nvSpPr>
          <p:cNvPr id="8234" name="Text Box 4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1949538" y="6071734"/>
            <a:ext cx="3188349" cy="447676"/>
          </a:xfrm>
          <a:prstGeom prst="rect">
            <a:avLst/>
          </a:prstGeom>
          <a:solidFill>
            <a:srgbClr val="FF64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207" tIns="51588" rIns="99207" bIns="5158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r>
              <a:rPr lang="en-US" dirty="0"/>
              <a:t>Blood typing simulation</a:t>
            </a:r>
          </a:p>
        </p:txBody>
      </p:sp>
    </p:spTree>
    <p:extLst>
      <p:ext uri="{BB962C8B-B14F-4D97-AF65-F5344CB8AC3E}">
        <p14:creationId xmlns:p14="http://schemas.microsoft.com/office/powerpoint/2010/main" val="624869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5459412" cy="1354137"/>
          </a:xfrm>
          <a:ln/>
        </p:spPr>
        <p:txBody>
          <a:bodyPr lIns="90000" tIns="82080" rIns="90000" bIns="46800"/>
          <a:lstStyle/>
          <a:p>
            <a:pPr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/>
              <a:t>The Lymphatic System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486" y="1646237"/>
            <a:ext cx="6002972" cy="5257800"/>
          </a:xfrm>
          <a:ln/>
        </p:spPr>
        <p:txBody>
          <a:bodyPr lIns="90000" tIns="106920" rIns="90000" bIns="46800"/>
          <a:lstStyle/>
          <a:p>
            <a:pPr marL="430213" indent="-323850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000" dirty="0"/>
              <a:t>The lymphatic system connects to our circulatory system at the </a:t>
            </a:r>
            <a:r>
              <a:rPr lang="en-CA" sz="3000" dirty="0" err="1"/>
              <a:t>subclavian</a:t>
            </a:r>
            <a:r>
              <a:rPr lang="en-CA" sz="3000" dirty="0"/>
              <a:t> </a:t>
            </a:r>
            <a:r>
              <a:rPr lang="en-CA" sz="3000" dirty="0" smtClean="0"/>
              <a:t>veins</a:t>
            </a:r>
          </a:p>
          <a:p>
            <a:pPr marL="430213" indent="-323850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000" dirty="0"/>
          </a:p>
          <a:p>
            <a:pPr marL="430213" indent="-323850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000" dirty="0"/>
              <a:t>Lymph works with white blood cells to protect the body from infection (lymphocytes mature in the lymph nodes</a:t>
            </a:r>
            <a:r>
              <a:rPr lang="en-CA" sz="3000" dirty="0" smtClean="0"/>
              <a:t>)</a:t>
            </a:r>
          </a:p>
          <a:p>
            <a:pPr marL="430213" indent="-323850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3000" dirty="0"/>
          </a:p>
          <a:p>
            <a:pPr marL="430213" indent="-323850">
              <a:lnSpc>
                <a:spcPct val="83000"/>
              </a:lnSpc>
              <a:spcBef>
                <a:spcPts val="7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3000" dirty="0"/>
              <a:t>The lymph nodes also contain macrophages which trap and destroy bacteria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73" y="136525"/>
            <a:ext cx="3985577" cy="73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20026" y="122237"/>
            <a:ext cx="9408583" cy="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When Transfusions Don’t Work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196" y="822888"/>
            <a:ext cx="10080625" cy="20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Antibodies attach to antigen markers </a:t>
            </a:r>
            <a:r>
              <a:rPr lang="en-US" sz="3500" dirty="0">
                <a:latin typeface="Wingdings" charset="2"/>
              </a:rPr>
              <a:t></a:t>
            </a:r>
            <a:r>
              <a:rPr lang="en-US" sz="3500" dirty="0">
                <a:latin typeface="Arial" charset="0"/>
              </a:rPr>
              <a:t> causes blood to </a:t>
            </a:r>
            <a:r>
              <a:rPr lang="en-US" sz="3500" i="1" dirty="0">
                <a:latin typeface="Arial" charset="0"/>
              </a:rPr>
              <a:t>agglutinate</a:t>
            </a:r>
            <a:r>
              <a:rPr lang="en-US" sz="3500" dirty="0">
                <a:latin typeface="Arial" charset="0"/>
              </a:rPr>
              <a:t> (clump)</a:t>
            </a: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Agglutination leads to clogged blood vessels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2484437"/>
            <a:ext cx="65532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882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5" t="64078" b="2931"/>
          <a:stretch>
            <a:fillRect/>
          </a:stretch>
        </p:blipFill>
        <p:spPr bwMode="auto">
          <a:xfrm>
            <a:off x="0" y="1242447"/>
            <a:ext cx="10080625" cy="631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675" t="64078" b="29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4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20026" y="122237"/>
            <a:ext cx="9408583" cy="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Rhesus Factor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" y="822888"/>
            <a:ext cx="10080624" cy="638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85% of Canadians are Rh</a:t>
            </a:r>
            <a:r>
              <a:rPr lang="en-US" sz="3500" dirty="0" smtClean="0">
                <a:latin typeface="Arial" charset="0"/>
              </a:rPr>
              <a:t>+</a:t>
            </a: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endParaRPr lang="en-US" sz="3500" dirty="0">
              <a:latin typeface="Arial" charset="0"/>
            </a:endParaRP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Rh- can donate to, but not receive blood from Rh</a:t>
            </a:r>
            <a:r>
              <a:rPr lang="en-US" sz="3500" dirty="0" smtClean="0">
                <a:latin typeface="Arial" charset="0"/>
              </a:rPr>
              <a:t>+</a:t>
            </a: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endParaRPr lang="en-US" sz="3500" dirty="0">
              <a:latin typeface="Arial" charset="0"/>
            </a:endParaRP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i="1" dirty="0" err="1">
                <a:latin typeface="Arial" charset="0"/>
              </a:rPr>
              <a:t>Erythroblastosis</a:t>
            </a:r>
            <a:r>
              <a:rPr lang="en-US" sz="3500" i="1" dirty="0">
                <a:latin typeface="Arial" charset="0"/>
              </a:rPr>
              <a:t> </a:t>
            </a:r>
            <a:r>
              <a:rPr lang="en-US" sz="3500" i="1" dirty="0" err="1">
                <a:latin typeface="Arial" charset="0"/>
              </a:rPr>
              <a:t>fetalis</a:t>
            </a:r>
            <a:endParaRPr lang="en-US" sz="3500" i="1" dirty="0">
              <a:latin typeface="Arial" charset="0"/>
            </a:endParaRP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Rh- mother, Rh+ fetus </a:t>
            </a:r>
            <a:r>
              <a:rPr lang="en-US" sz="3100" dirty="0">
                <a:latin typeface="Wingdings" charset="2"/>
              </a:rPr>
              <a:t></a:t>
            </a:r>
            <a:r>
              <a:rPr lang="en-US" sz="3100" dirty="0">
                <a:latin typeface="Arial" charset="0"/>
              </a:rPr>
              <a:t> first pregnancy safe, fetus of subsequent pregnancies at </a:t>
            </a:r>
            <a:r>
              <a:rPr lang="en-US" sz="3100" dirty="0" smtClean="0">
                <a:latin typeface="Arial" charset="0"/>
              </a:rPr>
              <a:t>risk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endParaRPr lang="en-US" sz="3100" dirty="0">
              <a:latin typeface="Arial" charset="0"/>
            </a:endParaRP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Blood separated by placenta, but antibodies may cross over</a:t>
            </a:r>
          </a:p>
        </p:txBody>
      </p:sp>
    </p:spTree>
    <p:extLst>
      <p:ext uri="{BB962C8B-B14F-4D97-AF65-F5344CB8AC3E}">
        <p14:creationId xmlns:p14="http://schemas.microsoft.com/office/powerpoint/2010/main" val="917745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07" b="3870"/>
          <a:stretch>
            <a:fillRect/>
          </a:stretch>
        </p:blipFill>
        <p:spPr bwMode="auto">
          <a:xfrm>
            <a:off x="0" y="1140951"/>
            <a:ext cx="10080625" cy="641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18607" b="38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0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20026" y="122237"/>
            <a:ext cx="9408583" cy="62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400" i="1" dirty="0" err="1">
                <a:solidFill>
                  <a:schemeClr val="bg1"/>
                </a:solidFill>
                <a:latin typeface="Arial" charset="0"/>
              </a:rPr>
              <a:t>Erythroblastosis</a:t>
            </a:r>
            <a:r>
              <a:rPr lang="en-US" sz="4400" i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400" i="1" dirty="0" err="1">
                <a:solidFill>
                  <a:schemeClr val="bg1"/>
                </a:solidFill>
                <a:latin typeface="Arial" charset="0"/>
              </a:rPr>
              <a:t>fetalis</a:t>
            </a:r>
            <a:r>
              <a:rPr lang="en-US" sz="4400" dirty="0">
                <a:solidFill>
                  <a:schemeClr val="bg1"/>
                </a:solidFill>
                <a:latin typeface="Arial" charset="0"/>
              </a:rPr>
              <a:t>: Treatment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8486" y="959771"/>
            <a:ext cx="10080625" cy="487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Transfusion of Rh- </a:t>
            </a:r>
            <a:r>
              <a:rPr lang="en-US" sz="3500" dirty="0" smtClean="0">
                <a:latin typeface="Arial" charset="0"/>
              </a:rPr>
              <a:t>blood</a:t>
            </a: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 smtClean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 smtClean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 smtClean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 smtClean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 smtClean="0">
              <a:latin typeface="Arial" charset="0"/>
            </a:endParaRPr>
          </a:p>
          <a:p>
            <a:pPr marL="0" indent="0">
              <a:spcBef>
                <a:spcPts val="882"/>
              </a:spcBef>
              <a:buClr>
                <a:srgbClr val="FFD41F"/>
              </a:buClr>
              <a:buSzPct val="75000"/>
            </a:pPr>
            <a:endParaRPr lang="en-US" sz="3500" dirty="0">
              <a:latin typeface="Arial" charset="0"/>
            </a:endParaRP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>
                <a:latin typeface="Arial" charset="0"/>
              </a:rPr>
              <a:t>Inject mother with drug to inhibit formation of Rh+ antibodies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1543124"/>
            <a:ext cx="594360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034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20026" y="122237"/>
            <a:ext cx="9408583" cy="7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4900" dirty="0">
                <a:solidFill>
                  <a:schemeClr val="bg1"/>
                </a:solidFill>
                <a:latin typeface="Arial" charset="0"/>
              </a:rPr>
              <a:t>Artificial Blood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570" y="731838"/>
            <a:ext cx="100806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0794" tIns="50397" rIns="100794" bIns="50397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500" dirty="0" err="1">
                <a:latin typeface="Arial" charset="0"/>
              </a:rPr>
              <a:t>Fluosol</a:t>
            </a:r>
            <a:endParaRPr lang="en-US" sz="3500" dirty="0">
              <a:latin typeface="Arial" charset="0"/>
            </a:endParaRP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Carries O</a:t>
            </a:r>
            <a:r>
              <a:rPr lang="en-US" sz="3100" baseline="-25000" dirty="0">
                <a:latin typeface="Arial" charset="0"/>
              </a:rPr>
              <a:t>2</a:t>
            </a:r>
            <a:r>
              <a:rPr lang="en-US" sz="3100" dirty="0">
                <a:latin typeface="Arial" charset="0"/>
              </a:rPr>
              <a:t> and CO</a:t>
            </a:r>
            <a:r>
              <a:rPr lang="en-US" sz="3100" baseline="-25000" dirty="0">
                <a:latin typeface="Arial" charset="0"/>
              </a:rPr>
              <a:t>2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No blood matching required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100" dirty="0">
                <a:latin typeface="Arial" charset="0"/>
              </a:rPr>
              <a:t>Not good for clotting or </a:t>
            </a:r>
            <a:r>
              <a:rPr lang="en-US" sz="3100" dirty="0" smtClean="0">
                <a:latin typeface="Arial" charset="0"/>
              </a:rPr>
              <a:t>immunity</a:t>
            </a:r>
          </a:p>
          <a:p>
            <a:pPr lvl="1">
              <a:spcBef>
                <a:spcPts val="77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endParaRPr lang="en-US" sz="3100" dirty="0">
              <a:latin typeface="Arial" charset="0"/>
            </a:endParaRPr>
          </a:p>
          <a:p>
            <a:pPr>
              <a:spcBef>
                <a:spcPts val="882"/>
              </a:spcBef>
              <a:buClr>
                <a:srgbClr val="FFD41F"/>
              </a:buClr>
              <a:buSzPct val="75000"/>
              <a:buFont typeface="Wingdings" charset="2"/>
              <a:buChar char=""/>
            </a:pPr>
            <a:r>
              <a:rPr lang="en-US" sz="3200" dirty="0">
                <a:latin typeface="Arial" charset="0"/>
              </a:rPr>
              <a:t>Used to maintain oxygen levels </a:t>
            </a:r>
            <a:r>
              <a:rPr lang="en-US" sz="3200" dirty="0" smtClean="0">
                <a:latin typeface="Arial" charset="0"/>
              </a:rPr>
              <a:t>until erythrocytes </a:t>
            </a:r>
            <a:r>
              <a:rPr lang="en-US" sz="3200" dirty="0">
                <a:latin typeface="Arial" charset="0"/>
              </a:rPr>
              <a:t>could be replenished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4008437"/>
            <a:ext cx="555303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40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5113"/>
            <a:ext cx="8088312" cy="714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38879"/>
            <a:ext cx="7094015" cy="747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2" y="122237"/>
            <a:ext cx="9072562" cy="735012"/>
          </a:xfrm>
          <a:ln/>
        </p:spPr>
        <p:txBody>
          <a:bodyPr lIns="90000" tIns="856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The Human Defense System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08038"/>
            <a:ext cx="10080625" cy="3124200"/>
          </a:xfrm>
          <a:ln/>
        </p:spPr>
        <p:txBody>
          <a:bodyPr lIns="90000" tIns="74880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The first line of defense for the body is to prevent organisms from entering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The skin and mucus that line the respiratory passages serve to keep out most microbes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Stomach acids, oils in the skin and enzymes in tears also break down bacteria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2" y="3475037"/>
            <a:ext cx="51054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3932237"/>
            <a:ext cx="3962400" cy="335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22237"/>
            <a:ext cx="9072562" cy="735012"/>
          </a:xfrm>
          <a:ln/>
        </p:spPr>
        <p:txBody>
          <a:bodyPr lIns="90000" tIns="856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Non-Specific Defenses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808832"/>
            <a:ext cx="10080625" cy="1904206"/>
          </a:xfrm>
          <a:ln/>
        </p:spPr>
        <p:txBody>
          <a:bodyPr lIns="90000" tIns="74880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This is also known as </a:t>
            </a:r>
            <a:r>
              <a:rPr lang="en-CA" dirty="0">
                <a:solidFill>
                  <a:srgbClr val="FF9900"/>
                </a:solidFill>
              </a:rPr>
              <a:t>cell-mediated immunity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Neutrophils, monocytes, and macrophages all kill bacteria by engulfing them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2" y="1914991"/>
            <a:ext cx="5619750" cy="552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22237"/>
            <a:ext cx="9993312" cy="1009649"/>
          </a:xfrm>
          <a:ln/>
        </p:spPr>
        <p:txBody>
          <a:bodyPr lIns="90000" tIns="820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4000" dirty="0"/>
              <a:t>Specific Defenses (Antibody-Mediated Immunity)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65088" y="1189037"/>
            <a:ext cx="10080625" cy="2168524"/>
          </a:xfrm>
          <a:ln/>
        </p:spPr>
        <p:txBody>
          <a:bodyPr lIns="90000" tIns="74880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Antibodies are proteins that recognize foreign substances and either neutralize or destroy them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/>
              <a:t>Lymphocytes are primarily responsible for this immune response</a:t>
            </a:r>
          </a:p>
        </p:txBody>
      </p:sp>
      <p:pic>
        <p:nvPicPr>
          <p:cNvPr id="2052" name="Picture 4" descr="http://www.cbv.ns.ca/young/bio12a/blood/pics/Lymphocy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3170237"/>
            <a:ext cx="473162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biology.arizona.edu/immunology/tutorials/antibody/graphics/antibody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2" y="2789237"/>
            <a:ext cx="4419600" cy="43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735011"/>
          </a:xfrm>
          <a:ln/>
        </p:spPr>
        <p:txBody>
          <a:bodyPr lIns="90000" tIns="856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T and B cells (Lymphocytes)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1" y="808038"/>
            <a:ext cx="10080625" cy="1676400"/>
          </a:xfrm>
          <a:ln/>
        </p:spPr>
        <p:txBody>
          <a:bodyPr lIns="90000" tIns="74880" rIns="90000" bIns="46800"/>
          <a:lstStyle/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>
                <a:solidFill>
                  <a:srgbClr val="FF9900"/>
                </a:solidFill>
              </a:rPr>
              <a:t>T cells</a:t>
            </a:r>
            <a:r>
              <a:rPr lang="en-CA" dirty="0"/>
              <a:t> are produced in the thymus gland and signal an attack from foreign invaders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dirty="0">
                <a:solidFill>
                  <a:srgbClr val="FF9900"/>
                </a:solidFill>
              </a:rPr>
              <a:t>B cells</a:t>
            </a:r>
            <a:r>
              <a:rPr lang="en-CA" dirty="0"/>
              <a:t> produce the Y-shaped antibodies</a:t>
            </a:r>
          </a:p>
          <a:p>
            <a:pPr marL="430213" indent="-323850"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2484437"/>
            <a:ext cx="6410325" cy="503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2" y="122237"/>
            <a:ext cx="9072562" cy="658812"/>
          </a:xfrm>
          <a:ln/>
        </p:spPr>
        <p:txBody>
          <a:bodyPr lIns="90000" tIns="8568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dirty="0"/>
              <a:t>Antigens and Antibodies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08037"/>
            <a:ext cx="5116511" cy="5791200"/>
          </a:xfrm>
          <a:ln/>
        </p:spPr>
        <p:txBody>
          <a:bodyPr lIns="90000" tIns="72360" rIns="90000" bIns="46800"/>
          <a:lstStyle/>
          <a:p>
            <a:pPr marL="430213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Antibodies are Y-shaped </a:t>
            </a:r>
            <a:r>
              <a:rPr lang="en-CA" sz="2900" dirty="0" smtClean="0"/>
              <a:t>proteins</a:t>
            </a:r>
          </a:p>
          <a:p>
            <a:pPr marL="430213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900" dirty="0"/>
          </a:p>
          <a:p>
            <a:pPr marL="430213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An antibody attaches to specific antigens because they have similar </a:t>
            </a:r>
            <a:r>
              <a:rPr lang="en-CA" sz="2900" dirty="0" smtClean="0"/>
              <a:t>shapes</a:t>
            </a:r>
          </a:p>
          <a:p>
            <a:pPr marL="430213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900" dirty="0"/>
          </a:p>
          <a:p>
            <a:pPr marL="430213" indent="-323850">
              <a:spcBef>
                <a:spcPts val="725"/>
              </a:spcBef>
              <a:spcAft>
                <a:spcPct val="0"/>
              </a:spcAft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en-CA" sz="2900" dirty="0"/>
              <a:t>Often the antigen-antibody complex makes the invader more visible to wandering macrophages, which engulf the bacteria</a:t>
            </a:r>
          </a:p>
          <a:p>
            <a:pPr marL="430213" indent="-323850">
              <a:spcBef>
                <a:spcPts val="725"/>
              </a:spcBef>
              <a:spcAft>
                <a:spcPct val="0"/>
              </a:spcAft>
              <a:buClrTx/>
              <a:buSzTx/>
              <a:buFontTx/>
              <a:buNone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en-CA" sz="29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1" y="960437"/>
            <a:ext cx="4968473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34708</TotalTime>
  <Words>844</Words>
  <Application>Microsoft Office PowerPoint</Application>
  <PresentationFormat>Custom</PresentationFormat>
  <Paragraphs>157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8.3 – The Lymphatic System &amp; Immunity</vt:lpstr>
      <vt:lpstr>The Lymphatic System</vt:lpstr>
      <vt:lpstr>PowerPoint Presentation</vt:lpstr>
      <vt:lpstr>PowerPoint Presentation</vt:lpstr>
      <vt:lpstr>The Human Defense System</vt:lpstr>
      <vt:lpstr>Non-Specific Defenses</vt:lpstr>
      <vt:lpstr>Specific Defenses (Antibody-Mediated Immunity)</vt:lpstr>
      <vt:lpstr>T and B cells (Lymphocytes)</vt:lpstr>
      <vt:lpstr>Antigens and Antibodies</vt:lpstr>
      <vt:lpstr>Antibodies</vt:lpstr>
      <vt:lpstr>PowerPoint Presentation</vt:lpstr>
      <vt:lpstr>Recognizing Antigens</vt:lpstr>
      <vt:lpstr>PowerPoint Presentation</vt:lpstr>
      <vt:lpstr>After Infection</vt:lpstr>
      <vt:lpstr>PowerPoint Presentation</vt:lpstr>
      <vt:lpstr>PowerPoint Presentation</vt:lpstr>
      <vt:lpstr>PowerPoint Presentation</vt:lpstr>
      <vt:lpstr>Blood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 – The Lymphatic System &amp; Immunity</dc:title>
  <dc:creator>Standring, Daniel</dc:creator>
  <cp:lastModifiedBy>Standring, Daniel</cp:lastModifiedBy>
  <cp:revision>9</cp:revision>
  <cp:lastPrinted>1601-01-01T00:00:00Z</cp:lastPrinted>
  <dcterms:created xsi:type="dcterms:W3CDTF">2009-10-23T23:09:51Z</dcterms:created>
  <dcterms:modified xsi:type="dcterms:W3CDTF">2012-12-18T15:36:42Z</dcterms:modified>
</cp:coreProperties>
</file>