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1"/>
  </p:handoutMasterIdLst>
  <p:sldIdLst>
    <p:sldId id="256" r:id="rId2"/>
    <p:sldId id="259" r:id="rId3"/>
    <p:sldId id="261" r:id="rId4"/>
    <p:sldId id="260" r:id="rId5"/>
    <p:sldId id="263" r:id="rId6"/>
    <p:sldId id="262" r:id="rId7"/>
    <p:sldId id="265" r:id="rId8"/>
    <p:sldId id="264" r:id="rId9"/>
    <p:sldId id="258" r:id="rId10"/>
  </p:sldIdLst>
  <p:sldSz cx="9144000" cy="6858000" type="screen4x3"/>
  <p:notesSz cx="9305925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505"/>
    <a:srgbClr val="99CC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2568" cy="35221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1204" y="0"/>
            <a:ext cx="4032568" cy="35221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F71C30DC-4C54-4DD9-93B3-068FD3291769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67711"/>
            <a:ext cx="4032568" cy="35221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1204" y="6667711"/>
            <a:ext cx="4032568" cy="352214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9B218E12-F9A5-4ABC-B244-061D300CD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39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B83C59-5098-4372-81DE-09A12DD7B9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7712-0F80-4F9F-8762-4EB394AC0B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5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7B465-A39A-47CE-A67F-135AD9538A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9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C8112-55FB-4039-BD2A-BD31A1BD63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3F2F7-6C72-4263-8B01-B604420144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9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F920E-4F9F-490B-9C0E-90FE880458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8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24D46-9B1D-42E7-B330-828920947C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0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78B3E-D316-4118-AD80-433776F425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3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A5F62-57C7-4334-B3AA-16039469E6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1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E20C0-E0E1-4AAC-96EF-8F6D7A734B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2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A3E04-5810-4486-8BE6-04D1CC3997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C7DC1ED9-E555-4551-9DC1-040B6420C16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5800" y="1447800"/>
            <a:ext cx="84582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8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Acids </a:t>
            </a:r>
            <a:r>
              <a:rPr lang="en-US" sz="8800" dirty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and Bases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9966FF"/>
                </a:solidFill>
              </a:rPr>
              <a:t>Properties of acids and bases:</a:t>
            </a:r>
            <a:br>
              <a:rPr lang="en-US" sz="4000">
                <a:solidFill>
                  <a:srgbClr val="9966FF"/>
                </a:solidFill>
              </a:rPr>
            </a:br>
            <a:endParaRPr lang="en-US" sz="4000">
              <a:solidFill>
                <a:srgbClr val="9966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562600"/>
          </a:xfrm>
        </p:spPr>
        <p:txBody>
          <a:bodyPr/>
          <a:lstStyle/>
          <a:p>
            <a:r>
              <a:rPr lang="en-US" b="1">
                <a:solidFill>
                  <a:srgbClr val="9966FF"/>
                </a:solidFill>
              </a:rPr>
              <a:t>Acids</a:t>
            </a:r>
            <a:r>
              <a:rPr lang="en-US">
                <a:solidFill>
                  <a:srgbClr val="99CCFF"/>
                </a:solidFill>
              </a:rPr>
              <a:t> are substances that dissolve to produce conducting solutions that taste sour, turn litmus red, have a low pH, react violently with metals, and neutralize bases.</a:t>
            </a:r>
          </a:p>
          <a:p>
            <a:pPr>
              <a:buFont typeface="Wingdings" panose="05000000000000000000" pitchFamily="2" charset="2"/>
              <a:buNone/>
            </a:pPr>
            <a:endParaRPr lang="en-US">
              <a:solidFill>
                <a:srgbClr val="99CCFF"/>
              </a:solidFill>
            </a:endParaRPr>
          </a:p>
          <a:p>
            <a:r>
              <a:rPr lang="en-US" b="1">
                <a:solidFill>
                  <a:srgbClr val="9966FF"/>
                </a:solidFill>
              </a:rPr>
              <a:t>Bases</a:t>
            </a:r>
            <a:r>
              <a:rPr lang="en-US">
                <a:solidFill>
                  <a:srgbClr val="99CCFF"/>
                </a:solidFill>
              </a:rPr>
              <a:t> are substances that dissolve to produce conducting solutions that taste bitter, turn litmus blue, feel slippery, are corrosive, have a high pH and neutralize acids.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017588"/>
          </a:xfrm>
        </p:spPr>
        <p:txBody>
          <a:bodyPr/>
          <a:lstStyle/>
          <a:p>
            <a:r>
              <a:rPr lang="en-US">
                <a:solidFill>
                  <a:srgbClr val="99CCFF"/>
                </a:solidFill>
              </a:rPr>
              <a:t>Review acid naming rules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486400"/>
          </a:xfrm>
        </p:spPr>
        <p:txBody>
          <a:bodyPr/>
          <a:lstStyle/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>
                <a:solidFill>
                  <a:srgbClr val="9966FF"/>
                </a:solidFill>
              </a:rPr>
              <a:t>Acid name				Ionic name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Hydro____ic acid		hydrogen ____ide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Per____ic acid      		hydrogen per____ate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____ic acid			hydrogen ____ate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____ous acid			hydrogen ____ite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Hypo____ous acid 		hydrogen hypo____ite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1139825"/>
          </a:xfrm>
        </p:spPr>
        <p:txBody>
          <a:bodyPr/>
          <a:lstStyle/>
          <a:p>
            <a:r>
              <a:rPr lang="en-US" sz="4000">
                <a:solidFill>
                  <a:srgbClr val="99CCFF"/>
                </a:solidFill>
              </a:rPr>
              <a:t>Empirical and theoretical definitions.</a:t>
            </a:r>
            <a:br>
              <a:rPr lang="en-US" sz="4000">
                <a:solidFill>
                  <a:srgbClr val="99CCFF"/>
                </a:solidFill>
              </a:rPr>
            </a:br>
            <a:endParaRPr lang="en-US" sz="4000">
              <a:solidFill>
                <a:srgbClr val="99CCFF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3657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/>
              <a:t>   </a:t>
            </a:r>
            <a:r>
              <a:rPr lang="en-US" sz="3600"/>
              <a:t>Empirical definitions are practical, observable, or experimental</a:t>
            </a:r>
            <a:endParaRPr lang="en-US"/>
          </a:p>
          <a:p>
            <a:endParaRPr lang="en-US"/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 </a:t>
            </a:r>
            <a:r>
              <a:rPr lang="en-US" sz="3600"/>
              <a:t>Theoretical definitions are explanations or ideas.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763000" cy="6248400"/>
          </a:xfrm>
        </p:spPr>
        <p:txBody>
          <a:bodyPr/>
          <a:lstStyle/>
          <a:p>
            <a:r>
              <a:rPr lang="en-US" sz="3600"/>
              <a:t>Empirical definition of an </a:t>
            </a:r>
            <a:r>
              <a:rPr lang="en-US" sz="3600" b="1">
                <a:solidFill>
                  <a:srgbClr val="99CCFF"/>
                </a:solidFill>
              </a:rPr>
              <a:t>acid</a:t>
            </a:r>
            <a:r>
              <a:rPr lang="en-US" sz="3600"/>
              <a:t> would be any solution that conducts electricity, tastes sour, reacts with metals, turns litmus red, neutralizes bases and has a low pH (below 7).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sz="3600"/>
              <a:t>  </a:t>
            </a:r>
          </a:p>
          <a:p>
            <a:r>
              <a:rPr lang="en-US" sz="3600"/>
              <a:t>An empirical definition of a </a:t>
            </a:r>
            <a:r>
              <a:rPr lang="en-US" sz="3600" b="1">
                <a:solidFill>
                  <a:srgbClr val="99CCFF"/>
                </a:solidFill>
              </a:rPr>
              <a:t>base</a:t>
            </a:r>
            <a:r>
              <a:rPr lang="en-US" sz="3600"/>
              <a:t> is any conductive solution that tastes bitter, is corrosive, turns litmus blue, neutralizes acids and has a high pH (above 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The first theoretical definition for an acid was proposed by </a:t>
            </a:r>
            <a:r>
              <a:rPr lang="en-US" sz="3600">
                <a:solidFill>
                  <a:srgbClr val="99CCFF"/>
                </a:solidFill>
              </a:rPr>
              <a:t>Arrhenius</a:t>
            </a:r>
            <a:r>
              <a:rPr lang="en-US" sz="3600"/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3600"/>
              <a:t>  </a:t>
            </a:r>
          </a:p>
          <a:p>
            <a:pPr>
              <a:lnSpc>
                <a:spcPct val="90000"/>
              </a:lnSpc>
            </a:pPr>
            <a:r>
              <a:rPr lang="en-US" sz="3600"/>
              <a:t>An </a:t>
            </a:r>
            <a:r>
              <a:rPr lang="en-US" sz="3600" b="1">
                <a:solidFill>
                  <a:srgbClr val="99CCFF"/>
                </a:solidFill>
              </a:rPr>
              <a:t>acid</a:t>
            </a:r>
            <a:r>
              <a:rPr lang="en-US" sz="3600"/>
              <a:t> is any substance that dissociates in water to increase the hydrogen ion concentration.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3600"/>
              <a:t>  </a:t>
            </a:r>
          </a:p>
          <a:p>
            <a:pPr>
              <a:lnSpc>
                <a:spcPct val="90000"/>
              </a:lnSpc>
            </a:pPr>
            <a:r>
              <a:rPr lang="en-US" sz="3600"/>
              <a:t>A </a:t>
            </a:r>
            <a:r>
              <a:rPr lang="en-US" sz="3600" b="1">
                <a:solidFill>
                  <a:srgbClr val="99CCFF"/>
                </a:solidFill>
              </a:rPr>
              <a:t>base</a:t>
            </a:r>
            <a:r>
              <a:rPr lang="en-US" sz="3600"/>
              <a:t> is any substance that dissociates in water to increase the hydroxide ion concentration.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991600" cy="3200400"/>
          </a:xfrm>
        </p:spPr>
        <p:txBody>
          <a:bodyPr/>
          <a:lstStyle/>
          <a:p>
            <a:r>
              <a:rPr lang="en-US" sz="3600"/>
              <a:t>Scientists believe that since water is very polar and hydrogen ions being small are very mobile, they will attract to the water. It is more likely that </a:t>
            </a:r>
            <a:r>
              <a:rPr lang="en-US" sz="3600" b="1">
                <a:solidFill>
                  <a:srgbClr val="99CCFF"/>
                </a:solidFill>
              </a:rPr>
              <a:t>hydronium ions</a:t>
            </a:r>
            <a:r>
              <a:rPr lang="en-US" sz="3600"/>
              <a:t> exist.  H</a:t>
            </a:r>
            <a:r>
              <a:rPr lang="en-US" sz="3600" baseline="-25000"/>
              <a:t>3</a:t>
            </a:r>
            <a:r>
              <a:rPr lang="en-US" sz="3600"/>
              <a:t>O+  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48000"/>
            <a:ext cx="4114800" cy="335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419600" y="3048000"/>
            <a:ext cx="4114800" cy="3352800"/>
          </a:xfrm>
          <a:prstGeom prst="rect">
            <a:avLst/>
          </a:prstGeom>
          <a:noFill/>
          <a:ln w="57150">
            <a:solidFill>
              <a:srgbClr val="07050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8839200" cy="6477000"/>
          </a:xfrm>
        </p:spPr>
        <p:txBody>
          <a:bodyPr/>
          <a:lstStyle/>
          <a:p>
            <a:r>
              <a:rPr lang="en-US"/>
              <a:t>Soon it was found that other substances showed properties of acid or base solutions but did not initially contain hydrogen ions or hydroxide ions.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/>
              <a:t>  </a:t>
            </a:r>
          </a:p>
          <a:p>
            <a:r>
              <a:rPr lang="en-US"/>
              <a:t>A </a:t>
            </a:r>
            <a:r>
              <a:rPr lang="en-US">
                <a:solidFill>
                  <a:srgbClr val="99CCFF"/>
                </a:solidFill>
              </a:rPr>
              <a:t>modified</a:t>
            </a:r>
            <a:r>
              <a:rPr lang="en-US"/>
              <a:t> </a:t>
            </a:r>
            <a:r>
              <a:rPr lang="en-US">
                <a:solidFill>
                  <a:srgbClr val="99CCFF"/>
                </a:solidFill>
              </a:rPr>
              <a:t>Arrhenius</a:t>
            </a:r>
            <a:r>
              <a:rPr lang="en-US"/>
              <a:t> definition was developed;  </a:t>
            </a:r>
          </a:p>
          <a:p>
            <a:pPr lvl="1"/>
            <a:r>
              <a:rPr lang="en-US"/>
              <a:t>An </a:t>
            </a:r>
            <a:r>
              <a:rPr lang="en-US" b="1"/>
              <a:t>acid</a:t>
            </a:r>
            <a:r>
              <a:rPr lang="en-US"/>
              <a:t> is any substance that </a:t>
            </a:r>
            <a:r>
              <a:rPr lang="en-US" b="1"/>
              <a:t>reacts</a:t>
            </a:r>
            <a:r>
              <a:rPr lang="en-US"/>
              <a:t> with water to produce hydronium ions.  </a:t>
            </a:r>
          </a:p>
          <a:p>
            <a:pPr lvl="1"/>
            <a:r>
              <a:rPr lang="en-US"/>
              <a:t>A </a:t>
            </a:r>
            <a:r>
              <a:rPr lang="en-US" b="1"/>
              <a:t>base</a:t>
            </a:r>
            <a:r>
              <a:rPr lang="en-US"/>
              <a:t> is any substance that </a:t>
            </a:r>
            <a:r>
              <a:rPr lang="en-US" b="1"/>
              <a:t>reacts</a:t>
            </a:r>
            <a:r>
              <a:rPr lang="en-US"/>
              <a:t> with water to produce hydroxide 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3352800" y="2362200"/>
            <a:ext cx="35433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Garamond" panose="02020404030301010803" pitchFamily="18" charset="0"/>
              </a:rPr>
              <a:t>The End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7">
      <a:dk1>
        <a:srgbClr val="A28A84"/>
      </a:dk1>
      <a:lt1>
        <a:srgbClr val="FFFFFF"/>
      </a:lt1>
      <a:dk2>
        <a:srgbClr val="765E58"/>
      </a:dk2>
      <a:lt2>
        <a:srgbClr val="DDDDDD"/>
      </a:lt2>
      <a:accent1>
        <a:srgbClr val="CC6600"/>
      </a:accent1>
      <a:accent2>
        <a:srgbClr val="CC9900"/>
      </a:accent2>
      <a:accent3>
        <a:srgbClr val="BDB6B4"/>
      </a:accent3>
      <a:accent4>
        <a:srgbClr val="DADADA"/>
      </a:accent4>
      <a:accent5>
        <a:srgbClr val="E2B8AA"/>
      </a:accent5>
      <a:accent6>
        <a:srgbClr val="B98A00"/>
      </a:accent6>
      <a:hlink>
        <a:srgbClr val="FFCC00"/>
      </a:hlink>
      <a:folHlink>
        <a:srgbClr val="FFFFBD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bit 1">
    <a:dk1>
      <a:srgbClr val="010199"/>
    </a:dk1>
    <a:lt1>
      <a:srgbClr val="FFFFFF"/>
    </a:lt1>
    <a:dk2>
      <a:srgbClr val="000000"/>
    </a:dk2>
    <a:lt2>
      <a:srgbClr val="B2B2B2"/>
    </a:lt2>
    <a:accent1>
      <a:srgbClr val="3399FF"/>
    </a:accent1>
    <a:accent2>
      <a:srgbClr val="666699"/>
    </a:accent2>
    <a:accent3>
      <a:srgbClr val="AAAAAA"/>
    </a:accent3>
    <a:accent4>
      <a:srgbClr val="DADADA"/>
    </a:accent4>
    <a:accent5>
      <a:srgbClr val="ADCAFF"/>
    </a:accent5>
    <a:accent6>
      <a:srgbClr val="5C5C8A"/>
    </a:accent6>
    <a:hlink>
      <a:srgbClr val="FFFFCC"/>
    </a:hlink>
    <a:folHlink>
      <a:srgbClr val="FFCC66"/>
    </a:folHlink>
  </a:clrScheme>
</a:themeOverride>
</file>

<file path=ppt/theme/themeOverride2.xml><?xml version="1.0" encoding="utf-8"?>
<a:themeOverride xmlns:a="http://schemas.openxmlformats.org/drawingml/2006/main">
  <a:clrScheme name="Orbit 1">
    <a:dk1>
      <a:srgbClr val="010199"/>
    </a:dk1>
    <a:lt1>
      <a:srgbClr val="FFFFFF"/>
    </a:lt1>
    <a:dk2>
      <a:srgbClr val="000000"/>
    </a:dk2>
    <a:lt2>
      <a:srgbClr val="B2B2B2"/>
    </a:lt2>
    <a:accent1>
      <a:srgbClr val="3399FF"/>
    </a:accent1>
    <a:accent2>
      <a:srgbClr val="666699"/>
    </a:accent2>
    <a:accent3>
      <a:srgbClr val="AAAAAA"/>
    </a:accent3>
    <a:accent4>
      <a:srgbClr val="DADADA"/>
    </a:accent4>
    <a:accent5>
      <a:srgbClr val="ADCAFF"/>
    </a:accent5>
    <a:accent6>
      <a:srgbClr val="5C5C8A"/>
    </a:accent6>
    <a:hlink>
      <a:srgbClr val="FFFF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313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Wingdings</vt:lpstr>
      <vt:lpstr>Tahoma</vt:lpstr>
      <vt:lpstr>Orbit</vt:lpstr>
      <vt:lpstr>PowerPoint Presentation</vt:lpstr>
      <vt:lpstr>Properties of acids and bases: </vt:lpstr>
      <vt:lpstr>Review acid naming rules</vt:lpstr>
      <vt:lpstr>Empirical and theoretical definitions.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Standring, Daniel</dc:creator>
  <cp:lastModifiedBy>Standring, Daniel</cp:lastModifiedBy>
  <cp:revision>6</cp:revision>
  <cp:lastPrinted>2013-04-08T14:37:20Z</cp:lastPrinted>
  <dcterms:created xsi:type="dcterms:W3CDTF">2007-11-14T00:03:07Z</dcterms:created>
  <dcterms:modified xsi:type="dcterms:W3CDTF">2013-04-08T15:32:55Z</dcterms:modified>
</cp:coreProperties>
</file>