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5"/>
  </p:handoutMasterIdLst>
  <p:sldIdLst>
    <p:sldId id="256" r:id="rId2"/>
    <p:sldId id="278" r:id="rId3"/>
    <p:sldId id="279" r:id="rId4"/>
    <p:sldId id="280" r:id="rId5"/>
    <p:sldId id="257" r:id="rId6"/>
    <p:sldId id="258" r:id="rId7"/>
    <p:sldId id="259" r:id="rId8"/>
    <p:sldId id="260" r:id="rId9"/>
    <p:sldId id="261" r:id="rId10"/>
    <p:sldId id="262" r:id="rId11"/>
    <p:sldId id="263" r:id="rId12"/>
    <p:sldId id="265" r:id="rId13"/>
    <p:sldId id="264" r:id="rId14"/>
    <p:sldId id="266" r:id="rId15"/>
    <p:sldId id="267" r:id="rId16"/>
    <p:sldId id="268" r:id="rId17"/>
    <p:sldId id="270" r:id="rId18"/>
    <p:sldId id="271" r:id="rId19"/>
    <p:sldId id="272" r:id="rId20"/>
    <p:sldId id="273" r:id="rId21"/>
    <p:sldId id="269" r:id="rId22"/>
    <p:sldId id="274" r:id="rId23"/>
    <p:sldId id="275" r:id="rId24"/>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8" d="100"/>
          <a:sy n="88" d="100"/>
        </p:scale>
        <p:origin x="-96" y="-3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sz="quarter" idx="1"/>
          </p:nvPr>
        </p:nvSpPr>
        <p:spPr>
          <a:xfrm>
            <a:off x="3976333" y="0"/>
            <a:ext cx="3041968" cy="466912"/>
          </a:xfrm>
          <a:prstGeom prst="rect">
            <a:avLst/>
          </a:prstGeom>
        </p:spPr>
        <p:txBody>
          <a:bodyPr vert="horz" lIns="93287" tIns="46644" rIns="93287" bIns="46644" rtlCol="0"/>
          <a:lstStyle>
            <a:lvl1pPr algn="r">
              <a:defRPr sz="1200"/>
            </a:lvl1pPr>
          </a:lstStyle>
          <a:p>
            <a:fld id="{56622183-6CC4-4FCC-958E-B7DE2C2B5831}" type="datetimeFigureOut">
              <a:rPr lang="en-US" smtClean="0"/>
              <a:t>10/8/2013</a:t>
            </a:fld>
            <a:endParaRPr lang="en-US"/>
          </a:p>
        </p:txBody>
      </p:sp>
      <p:sp>
        <p:nvSpPr>
          <p:cNvPr id="4" name="Footer Placeholder 3"/>
          <p:cNvSpPr>
            <a:spLocks noGrp="1"/>
          </p:cNvSpPr>
          <p:nvPr>
            <p:ph type="ftr" sz="quarter" idx="2"/>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014"/>
            <a:ext cx="3041968" cy="466911"/>
          </a:xfrm>
          <a:prstGeom prst="rect">
            <a:avLst/>
          </a:prstGeom>
        </p:spPr>
        <p:txBody>
          <a:bodyPr vert="horz" lIns="93287" tIns="46644" rIns="93287" bIns="46644" rtlCol="0" anchor="b"/>
          <a:lstStyle>
            <a:lvl1pPr algn="r">
              <a:defRPr sz="1200"/>
            </a:lvl1pPr>
          </a:lstStyle>
          <a:p>
            <a:fld id="{BE7BF593-5E31-4762-9092-1E14F04E0239}" type="slidenum">
              <a:rPr lang="en-US" smtClean="0"/>
              <a:t>‹#›</a:t>
            </a:fld>
            <a:endParaRPr lang="en-US"/>
          </a:p>
        </p:txBody>
      </p:sp>
    </p:spTree>
    <p:extLst>
      <p:ext uri="{BB962C8B-B14F-4D97-AF65-F5344CB8AC3E}">
        <p14:creationId xmlns:p14="http://schemas.microsoft.com/office/powerpoint/2010/main" val="320226978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10/8/2013</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10/8/2013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10/8/2013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10/8/2013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10/8/2013</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10/8/2013</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10/8/2013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10/8/2013</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10/8/2013</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10/8/2013</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10/8/2013</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10/8/2013</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10/8/2013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10/8/2013</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10/8/2013</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9101" y="1083905"/>
            <a:ext cx="3648696" cy="2316080"/>
          </a:xfrm>
        </p:spPr>
        <p:txBody>
          <a:bodyPr>
            <a:normAutofit lnSpcReduction="10000"/>
          </a:bodyPr>
          <a:lstStyle/>
          <a:p>
            <a:pPr algn="ctr"/>
            <a:r>
              <a:rPr lang="en-US" sz="5200" dirty="0" smtClean="0">
                <a:solidFill>
                  <a:schemeClr val="bg1"/>
                </a:solidFill>
              </a:rPr>
              <a:t>Oxidation Reduction Reactions</a:t>
            </a:r>
            <a:endParaRPr lang="en-US" sz="5200" dirty="0">
              <a:solidFill>
                <a:schemeClr val="bg1"/>
              </a:solidFill>
            </a:endParaRPr>
          </a:p>
        </p:txBody>
      </p:sp>
    </p:spTree>
    <p:extLst>
      <p:ext uri="{BB962C8B-B14F-4D97-AF65-F5344CB8AC3E}">
        <p14:creationId xmlns:p14="http://schemas.microsoft.com/office/powerpoint/2010/main" val="16646372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normAutofit/>
          </a:bodyPr>
          <a:lstStyle/>
          <a:p>
            <a:r>
              <a:rPr lang="en-US" sz="2400" dirty="0" smtClean="0"/>
              <a:t>Notice how in each of the previous examples the OXIDATION NUMBERS of the elements changed from the reactants to the products. </a:t>
            </a:r>
            <a:endParaRPr lang="en-US" sz="2400" dirty="0"/>
          </a:p>
          <a:p>
            <a:r>
              <a:rPr lang="en-US" sz="2400" dirty="0" smtClean="0"/>
              <a:t>If you hadn’t notice go back and check</a:t>
            </a:r>
          </a:p>
          <a:p>
            <a:r>
              <a:rPr lang="en-US" sz="2400" dirty="0" smtClean="0"/>
              <a:t>This is due to the oxidation-reduction reaction</a:t>
            </a:r>
            <a:endParaRPr lang="en-US" sz="2400" dirty="0"/>
          </a:p>
        </p:txBody>
      </p:sp>
    </p:spTree>
    <p:extLst>
      <p:ext uri="{BB962C8B-B14F-4D97-AF65-F5344CB8AC3E}">
        <p14:creationId xmlns:p14="http://schemas.microsoft.com/office/powerpoint/2010/main" val="14707936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happens</a:t>
            </a:r>
            <a:endParaRPr lang="en-US" dirty="0"/>
          </a:p>
        </p:txBody>
      </p:sp>
      <p:sp>
        <p:nvSpPr>
          <p:cNvPr id="3" name="Content Placeholder 2"/>
          <p:cNvSpPr>
            <a:spLocks noGrp="1"/>
          </p:cNvSpPr>
          <p:nvPr>
            <p:ph idx="1"/>
          </p:nvPr>
        </p:nvSpPr>
        <p:spPr/>
        <p:txBody>
          <a:bodyPr/>
          <a:lstStyle/>
          <a:p>
            <a:r>
              <a:rPr lang="en-US" dirty="0" smtClean="0"/>
              <a:t>When  an atom loses an electron it is said to be </a:t>
            </a:r>
            <a:r>
              <a:rPr lang="en-US" b="1" dirty="0" smtClean="0"/>
              <a:t>OXIDIZED</a:t>
            </a:r>
            <a:r>
              <a:rPr lang="en-US" dirty="0" smtClean="0"/>
              <a:t>. </a:t>
            </a:r>
          </a:p>
          <a:p>
            <a:r>
              <a:rPr lang="en-US" dirty="0" smtClean="0"/>
              <a:t>When an </a:t>
            </a:r>
            <a:r>
              <a:rPr lang="en-US" smtClean="0"/>
              <a:t>atom gains an </a:t>
            </a:r>
            <a:r>
              <a:rPr lang="en-US" dirty="0" smtClean="0"/>
              <a:t>electron it is said to be </a:t>
            </a:r>
            <a:r>
              <a:rPr lang="en-US" b="1" dirty="0" smtClean="0"/>
              <a:t>REDUCED</a:t>
            </a:r>
            <a:r>
              <a:rPr lang="en-US" dirty="0" smtClean="0"/>
              <a:t>.</a:t>
            </a:r>
          </a:p>
          <a:p>
            <a:r>
              <a:rPr lang="en-US" dirty="0" smtClean="0"/>
              <a:t>An easy way to remember is:</a:t>
            </a:r>
          </a:p>
          <a:p>
            <a:r>
              <a:rPr lang="en-US" b="1" dirty="0" smtClean="0"/>
              <a:t>LEO </a:t>
            </a:r>
            <a:r>
              <a:rPr lang="en-US" dirty="0" smtClean="0"/>
              <a:t>the lion says </a:t>
            </a:r>
            <a:r>
              <a:rPr lang="en-US" b="1" dirty="0" smtClean="0"/>
              <a:t>GER</a:t>
            </a:r>
          </a:p>
          <a:p>
            <a:r>
              <a:rPr lang="en-US" sz="2400" b="1" dirty="0" smtClean="0"/>
              <a:t>L</a:t>
            </a:r>
            <a:r>
              <a:rPr lang="en-US" dirty="0" smtClean="0"/>
              <a:t>oss of</a:t>
            </a:r>
            <a:r>
              <a:rPr lang="en-US" b="1" dirty="0" smtClean="0"/>
              <a:t> </a:t>
            </a:r>
            <a:r>
              <a:rPr lang="en-US" sz="2400" b="1" dirty="0" smtClean="0"/>
              <a:t>E</a:t>
            </a:r>
            <a:r>
              <a:rPr lang="en-US" dirty="0" smtClean="0"/>
              <a:t>lectrons is </a:t>
            </a:r>
            <a:r>
              <a:rPr lang="en-US" sz="2400" b="1" dirty="0" smtClean="0"/>
              <a:t>O</a:t>
            </a:r>
            <a:r>
              <a:rPr lang="en-US" dirty="0" smtClean="0"/>
              <a:t>xidation</a:t>
            </a:r>
            <a:r>
              <a:rPr lang="en-US" b="1" dirty="0" smtClean="0"/>
              <a:t>, </a:t>
            </a:r>
            <a:r>
              <a:rPr lang="en-US" sz="2400" b="1" dirty="0" smtClean="0"/>
              <a:t>G</a:t>
            </a:r>
            <a:r>
              <a:rPr lang="en-US" dirty="0" smtClean="0"/>
              <a:t>ain</a:t>
            </a:r>
            <a:r>
              <a:rPr lang="en-US" b="1" dirty="0" smtClean="0"/>
              <a:t> </a:t>
            </a:r>
            <a:r>
              <a:rPr lang="en-US" dirty="0" smtClean="0"/>
              <a:t>of</a:t>
            </a:r>
            <a:r>
              <a:rPr lang="en-US" b="1" dirty="0" smtClean="0"/>
              <a:t> </a:t>
            </a:r>
            <a:r>
              <a:rPr lang="en-US" sz="2400" b="1" dirty="0" smtClean="0"/>
              <a:t>E</a:t>
            </a:r>
            <a:r>
              <a:rPr lang="en-US" dirty="0" smtClean="0"/>
              <a:t>lectrons</a:t>
            </a:r>
            <a:r>
              <a:rPr lang="en-US" b="1" dirty="0" smtClean="0"/>
              <a:t> </a:t>
            </a:r>
            <a:r>
              <a:rPr lang="en-US" dirty="0" smtClean="0"/>
              <a:t>is</a:t>
            </a:r>
            <a:r>
              <a:rPr lang="en-US" b="1" dirty="0" smtClean="0"/>
              <a:t> </a:t>
            </a:r>
            <a:r>
              <a:rPr lang="en-US" sz="2400" b="1" dirty="0" smtClean="0"/>
              <a:t>R</a:t>
            </a:r>
            <a:r>
              <a:rPr lang="en-US" dirty="0" smtClean="0"/>
              <a:t>eduction. </a:t>
            </a:r>
            <a:endParaRPr lang="en-US" dirty="0"/>
          </a:p>
        </p:txBody>
      </p:sp>
    </p:spTree>
    <p:extLst>
      <p:ext uri="{BB962C8B-B14F-4D97-AF65-F5344CB8AC3E}">
        <p14:creationId xmlns:p14="http://schemas.microsoft.com/office/powerpoint/2010/main" val="1607219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The substance that causes another substance to oxidize by ACCEPTING its electrons is called an </a:t>
            </a:r>
            <a:r>
              <a:rPr lang="en-US" b="1" dirty="0" smtClean="0"/>
              <a:t>OXIDIZING AGENT.</a:t>
            </a:r>
            <a:endParaRPr lang="en-US" dirty="0" smtClean="0"/>
          </a:p>
          <a:p>
            <a:r>
              <a:rPr lang="en-US" dirty="0" smtClean="0"/>
              <a:t>The substance that reduces another substances by DONATING its electrons is called a </a:t>
            </a:r>
            <a:r>
              <a:rPr lang="en-US" b="1" dirty="0" smtClean="0"/>
              <a:t>REDUCING AGENT. </a:t>
            </a:r>
          </a:p>
          <a:p>
            <a:r>
              <a:rPr lang="en-US" dirty="0" smtClean="0"/>
              <a:t>In other words:</a:t>
            </a:r>
          </a:p>
          <a:p>
            <a:r>
              <a:rPr lang="en-US" dirty="0" smtClean="0"/>
              <a:t>The substance that is reduced (gains electrons) is the </a:t>
            </a:r>
            <a:r>
              <a:rPr lang="en-US" b="1" dirty="0"/>
              <a:t>OXIDIZING AGENT</a:t>
            </a:r>
            <a:r>
              <a:rPr lang="en-US" b="1" dirty="0" smtClean="0"/>
              <a:t>.</a:t>
            </a:r>
            <a:endParaRPr lang="en-US" dirty="0" smtClean="0"/>
          </a:p>
          <a:p>
            <a:r>
              <a:rPr lang="en-US" dirty="0" smtClean="0"/>
              <a:t>The substance that is oxidized (loses electrons) is the </a:t>
            </a:r>
            <a:r>
              <a:rPr lang="en-US" b="1" dirty="0"/>
              <a:t>REDUCING AGENT</a:t>
            </a:r>
            <a:endParaRPr lang="en-US" dirty="0" smtClean="0"/>
          </a:p>
          <a:p>
            <a:endParaRPr lang="en-US" dirty="0"/>
          </a:p>
        </p:txBody>
      </p:sp>
    </p:spTree>
    <p:extLst>
      <p:ext uri="{BB962C8B-B14F-4D97-AF65-F5344CB8AC3E}">
        <p14:creationId xmlns:p14="http://schemas.microsoft.com/office/powerpoint/2010/main" val="26056628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go back</a:t>
            </a:r>
            <a:endParaRPr lang="en-US" dirty="0"/>
          </a:p>
        </p:txBody>
      </p:sp>
      <p:sp>
        <p:nvSpPr>
          <p:cNvPr id="3" name="Content Placeholder 2"/>
          <p:cNvSpPr>
            <a:spLocks noGrp="1"/>
          </p:cNvSpPr>
          <p:nvPr>
            <p:ph idx="1"/>
          </p:nvPr>
        </p:nvSpPr>
        <p:spPr>
          <a:xfrm>
            <a:off x="498474" y="1392765"/>
            <a:ext cx="7556313" cy="4733398"/>
          </a:xfrm>
        </p:spPr>
        <p:txBody>
          <a:bodyPr/>
          <a:lstStyle/>
          <a:p>
            <a:r>
              <a:rPr lang="en-US" dirty="0" smtClean="0"/>
              <a:t>Let’s review our previous equations to see what is reduced and what is oxidized. </a:t>
            </a:r>
          </a:p>
          <a:p>
            <a:r>
              <a:rPr lang="en-US" dirty="0" smtClean="0"/>
              <a:t>2Ca </a:t>
            </a:r>
            <a:r>
              <a:rPr lang="en-US" dirty="0"/>
              <a:t>+ O</a:t>
            </a:r>
            <a:r>
              <a:rPr lang="en-US" baseline="-25000" dirty="0"/>
              <a:t>2</a:t>
            </a:r>
            <a:r>
              <a:rPr lang="en-US" dirty="0"/>
              <a:t> </a:t>
            </a:r>
            <a:r>
              <a:rPr lang="en-US" dirty="0">
                <a:sym typeface="Wingdings"/>
              </a:rPr>
              <a:t> 2Ca</a:t>
            </a:r>
            <a:r>
              <a:rPr lang="en-US" baseline="30000" dirty="0">
                <a:sym typeface="Wingdings"/>
              </a:rPr>
              <a:t>2+ </a:t>
            </a:r>
            <a:r>
              <a:rPr lang="en-US" dirty="0">
                <a:sym typeface="Wingdings"/>
              </a:rPr>
              <a:t>+ 2O</a:t>
            </a:r>
            <a:r>
              <a:rPr lang="en-US" baseline="30000" dirty="0">
                <a:sym typeface="Wingdings"/>
              </a:rPr>
              <a:t>2- </a:t>
            </a:r>
          </a:p>
          <a:p>
            <a:r>
              <a:rPr lang="en-US" dirty="0" smtClean="0"/>
              <a:t>Calcium: oxidized (lost electrons). It is also the reducing agent.</a:t>
            </a:r>
          </a:p>
          <a:p>
            <a:r>
              <a:rPr lang="en-US" dirty="0" smtClean="0"/>
              <a:t>Oxygen: reduced (gained electrons) It is also the oxidizing agent. </a:t>
            </a:r>
          </a:p>
          <a:p>
            <a:endParaRPr lang="en-US" dirty="0"/>
          </a:p>
        </p:txBody>
      </p:sp>
    </p:spTree>
    <p:extLst>
      <p:ext uri="{BB962C8B-B14F-4D97-AF65-F5344CB8AC3E}">
        <p14:creationId xmlns:p14="http://schemas.microsoft.com/office/powerpoint/2010/main" val="16749946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you try the other ones</a:t>
            </a:r>
            <a:endParaRPr lang="en-US" dirty="0"/>
          </a:p>
        </p:txBody>
      </p:sp>
      <p:sp>
        <p:nvSpPr>
          <p:cNvPr id="3" name="Content Placeholder 2"/>
          <p:cNvSpPr>
            <a:spLocks noGrp="1"/>
          </p:cNvSpPr>
          <p:nvPr>
            <p:ph idx="1"/>
          </p:nvPr>
        </p:nvSpPr>
        <p:spPr/>
        <p:txBody>
          <a:bodyPr/>
          <a:lstStyle/>
          <a:p>
            <a:r>
              <a:rPr lang="en-US" dirty="0"/>
              <a:t>2Na + Cl</a:t>
            </a:r>
            <a:r>
              <a:rPr lang="en-US" baseline="-25000" dirty="0"/>
              <a:t>2</a:t>
            </a:r>
            <a:r>
              <a:rPr lang="en-US" dirty="0"/>
              <a:t> </a:t>
            </a:r>
            <a:r>
              <a:rPr lang="en-US" dirty="0">
                <a:sym typeface="Wingdings"/>
              </a:rPr>
              <a:t> 2Na</a:t>
            </a:r>
            <a:r>
              <a:rPr lang="en-US" baseline="30000" dirty="0">
                <a:sym typeface="Wingdings"/>
              </a:rPr>
              <a:t>+</a:t>
            </a:r>
            <a:r>
              <a:rPr lang="en-US" dirty="0">
                <a:sym typeface="Wingdings"/>
              </a:rPr>
              <a:t> + 2Cl</a:t>
            </a:r>
            <a:r>
              <a:rPr lang="en-US" baseline="30000" dirty="0" smtClean="0">
                <a:sym typeface="Wingdings"/>
              </a:rPr>
              <a:t>-</a:t>
            </a:r>
          </a:p>
          <a:p>
            <a:r>
              <a:rPr lang="en-US" dirty="0" smtClean="0">
                <a:sym typeface="Wingdings"/>
              </a:rPr>
              <a:t>Sodium:</a:t>
            </a:r>
          </a:p>
          <a:p>
            <a:r>
              <a:rPr lang="en-US" dirty="0" smtClean="0">
                <a:sym typeface="Wingdings"/>
              </a:rPr>
              <a:t>Chlorine:</a:t>
            </a:r>
          </a:p>
          <a:p>
            <a:r>
              <a:rPr lang="en-US" dirty="0" err="1">
                <a:sym typeface="Wingdings"/>
              </a:rPr>
              <a:t>Ca</a:t>
            </a:r>
            <a:r>
              <a:rPr lang="en-US" dirty="0">
                <a:sym typeface="Wingdings"/>
              </a:rPr>
              <a:t> + Na</a:t>
            </a:r>
            <a:r>
              <a:rPr lang="en-US" baseline="30000" dirty="0">
                <a:sym typeface="Wingdings"/>
              </a:rPr>
              <a:t>+</a:t>
            </a:r>
            <a:r>
              <a:rPr lang="en-US" dirty="0">
                <a:sym typeface="Wingdings"/>
              </a:rPr>
              <a:t> + </a:t>
            </a:r>
            <a:r>
              <a:rPr lang="en-US" dirty="0" err="1">
                <a:sym typeface="Wingdings"/>
              </a:rPr>
              <a:t>Cl</a:t>
            </a:r>
            <a:r>
              <a:rPr lang="en-US" baseline="30000" dirty="0">
                <a:sym typeface="Wingdings"/>
              </a:rPr>
              <a:t>-</a:t>
            </a:r>
            <a:r>
              <a:rPr lang="en-US" dirty="0">
                <a:sym typeface="Wingdings"/>
              </a:rPr>
              <a:t>  Na + Ca</a:t>
            </a:r>
            <a:r>
              <a:rPr lang="en-US" baseline="30000" dirty="0">
                <a:sym typeface="Wingdings"/>
              </a:rPr>
              <a:t>2+ </a:t>
            </a:r>
            <a:r>
              <a:rPr lang="en-US" dirty="0">
                <a:sym typeface="Wingdings"/>
              </a:rPr>
              <a:t>+2Cl</a:t>
            </a:r>
            <a:r>
              <a:rPr lang="en-US" baseline="30000" dirty="0" smtClean="0">
                <a:sym typeface="Wingdings"/>
              </a:rPr>
              <a:t>-</a:t>
            </a:r>
          </a:p>
          <a:p>
            <a:r>
              <a:rPr lang="en-US" dirty="0" smtClean="0">
                <a:sym typeface="Wingdings"/>
              </a:rPr>
              <a:t>Calcium</a:t>
            </a:r>
          </a:p>
          <a:p>
            <a:r>
              <a:rPr lang="en-US" dirty="0" smtClean="0">
                <a:sym typeface="Wingdings"/>
              </a:rPr>
              <a:t>Sodium</a:t>
            </a:r>
          </a:p>
          <a:p>
            <a:r>
              <a:rPr lang="en-US" dirty="0" smtClean="0">
                <a:sym typeface="Wingdings"/>
              </a:rPr>
              <a:t>Chlorine</a:t>
            </a:r>
            <a:endParaRPr lang="en-US" dirty="0">
              <a:sym typeface="Wingdings"/>
            </a:endParaRPr>
          </a:p>
          <a:p>
            <a:endParaRPr lang="en-US" baseline="30000" dirty="0">
              <a:sym typeface="Wingdings"/>
            </a:endParaRPr>
          </a:p>
          <a:p>
            <a:endParaRPr lang="en-US" dirty="0"/>
          </a:p>
        </p:txBody>
      </p:sp>
    </p:spTree>
    <p:extLst>
      <p:ext uri="{BB962C8B-B14F-4D97-AF65-F5344CB8AC3E}">
        <p14:creationId xmlns:p14="http://schemas.microsoft.com/office/powerpoint/2010/main" val="18768563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a:xfrm>
            <a:off x="498474" y="1600200"/>
            <a:ext cx="7556313" cy="4525963"/>
          </a:xfrm>
        </p:spPr>
        <p:txBody>
          <a:bodyPr>
            <a:normAutofit/>
          </a:bodyPr>
          <a:lstStyle/>
          <a:p>
            <a:r>
              <a:rPr lang="en-US" sz="2200" dirty="0"/>
              <a:t>2Na + Cl</a:t>
            </a:r>
            <a:r>
              <a:rPr lang="en-US" sz="2200" baseline="-25000" dirty="0"/>
              <a:t>2</a:t>
            </a:r>
            <a:r>
              <a:rPr lang="en-US" sz="2200" dirty="0"/>
              <a:t> </a:t>
            </a:r>
            <a:r>
              <a:rPr lang="en-US" sz="2200" dirty="0">
                <a:sym typeface="Wingdings"/>
              </a:rPr>
              <a:t> 2Na</a:t>
            </a:r>
            <a:r>
              <a:rPr lang="en-US" sz="2200" baseline="30000" dirty="0">
                <a:sym typeface="Wingdings"/>
              </a:rPr>
              <a:t>+</a:t>
            </a:r>
            <a:r>
              <a:rPr lang="en-US" sz="2200" dirty="0">
                <a:sym typeface="Wingdings"/>
              </a:rPr>
              <a:t> + 2Cl</a:t>
            </a:r>
            <a:r>
              <a:rPr lang="en-US" sz="2200" baseline="30000" dirty="0">
                <a:sym typeface="Wingdings"/>
              </a:rPr>
              <a:t>-</a:t>
            </a:r>
          </a:p>
          <a:p>
            <a:r>
              <a:rPr lang="en-US" sz="2200" dirty="0">
                <a:sym typeface="Wingdings"/>
              </a:rPr>
              <a:t>Sodium</a:t>
            </a:r>
            <a:r>
              <a:rPr lang="en-US" sz="2200" dirty="0" smtClean="0">
                <a:sym typeface="Wingdings"/>
              </a:rPr>
              <a:t>: oxidized</a:t>
            </a:r>
            <a:endParaRPr lang="en-US" sz="2200" dirty="0">
              <a:sym typeface="Wingdings"/>
            </a:endParaRPr>
          </a:p>
          <a:p>
            <a:r>
              <a:rPr lang="en-US" sz="2200" dirty="0">
                <a:sym typeface="Wingdings"/>
              </a:rPr>
              <a:t>Chlorine</a:t>
            </a:r>
            <a:r>
              <a:rPr lang="en-US" sz="2200" dirty="0" smtClean="0">
                <a:sym typeface="Wingdings"/>
              </a:rPr>
              <a:t>: reduced</a:t>
            </a:r>
            <a:endParaRPr lang="en-US" sz="2200" dirty="0">
              <a:sym typeface="Wingdings"/>
            </a:endParaRPr>
          </a:p>
          <a:p>
            <a:r>
              <a:rPr lang="en-US" sz="2200" dirty="0" err="1">
                <a:sym typeface="Wingdings"/>
              </a:rPr>
              <a:t>Ca</a:t>
            </a:r>
            <a:r>
              <a:rPr lang="en-US" sz="2200" dirty="0">
                <a:sym typeface="Wingdings"/>
              </a:rPr>
              <a:t> + Na</a:t>
            </a:r>
            <a:r>
              <a:rPr lang="en-US" sz="2200" baseline="30000" dirty="0">
                <a:sym typeface="Wingdings"/>
              </a:rPr>
              <a:t>+</a:t>
            </a:r>
            <a:r>
              <a:rPr lang="en-US" sz="2200" dirty="0">
                <a:sym typeface="Wingdings"/>
              </a:rPr>
              <a:t> + </a:t>
            </a:r>
            <a:r>
              <a:rPr lang="en-US" sz="2200" dirty="0" smtClean="0">
                <a:sym typeface="Wingdings"/>
              </a:rPr>
              <a:t>2Cl</a:t>
            </a:r>
            <a:r>
              <a:rPr lang="en-US" sz="2200" baseline="30000" dirty="0" smtClean="0">
                <a:sym typeface="Wingdings"/>
              </a:rPr>
              <a:t>-</a:t>
            </a:r>
            <a:r>
              <a:rPr lang="en-US" sz="2200" dirty="0" smtClean="0">
                <a:sym typeface="Wingdings"/>
              </a:rPr>
              <a:t> </a:t>
            </a:r>
            <a:r>
              <a:rPr lang="en-US" sz="2200" dirty="0">
                <a:sym typeface="Wingdings"/>
              </a:rPr>
              <a:t> Na + Ca</a:t>
            </a:r>
            <a:r>
              <a:rPr lang="en-US" sz="2200" baseline="30000" dirty="0">
                <a:sym typeface="Wingdings"/>
              </a:rPr>
              <a:t>2+ </a:t>
            </a:r>
            <a:r>
              <a:rPr lang="en-US" sz="2200" dirty="0">
                <a:sym typeface="Wingdings"/>
              </a:rPr>
              <a:t>+2Cl</a:t>
            </a:r>
            <a:r>
              <a:rPr lang="en-US" sz="2200" baseline="30000" dirty="0">
                <a:sym typeface="Wingdings"/>
              </a:rPr>
              <a:t>-</a:t>
            </a:r>
          </a:p>
          <a:p>
            <a:r>
              <a:rPr lang="en-US" sz="2200" dirty="0" smtClean="0">
                <a:sym typeface="Wingdings"/>
              </a:rPr>
              <a:t>Calcium: oxidized</a:t>
            </a:r>
            <a:endParaRPr lang="en-US" sz="2200" dirty="0">
              <a:sym typeface="Wingdings"/>
            </a:endParaRPr>
          </a:p>
          <a:p>
            <a:r>
              <a:rPr lang="en-US" sz="2200" dirty="0" smtClean="0">
                <a:sym typeface="Wingdings"/>
              </a:rPr>
              <a:t>Sodium: reduced</a:t>
            </a:r>
            <a:endParaRPr lang="en-US" sz="2200" dirty="0">
              <a:sym typeface="Wingdings"/>
            </a:endParaRPr>
          </a:p>
          <a:p>
            <a:r>
              <a:rPr lang="en-US" sz="2200" dirty="0" smtClean="0">
                <a:sym typeface="Wingdings"/>
              </a:rPr>
              <a:t>Chlorine: neither… oxidation number stayed the same</a:t>
            </a:r>
            <a:endParaRPr lang="en-US" sz="2200" dirty="0">
              <a:sym typeface="Wingdings"/>
            </a:endParaRPr>
          </a:p>
          <a:p>
            <a:endParaRPr lang="en-US" sz="2200" dirty="0"/>
          </a:p>
        </p:txBody>
      </p:sp>
    </p:spTree>
    <p:extLst>
      <p:ext uri="{BB962C8B-B14F-4D97-AF65-F5344CB8AC3E}">
        <p14:creationId xmlns:p14="http://schemas.microsoft.com/office/powerpoint/2010/main" val="38725972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498474" y="1981200"/>
            <a:ext cx="7817667" cy="4144963"/>
          </a:xfrm>
        </p:spPr>
        <p:txBody>
          <a:bodyPr/>
          <a:lstStyle/>
          <a:p>
            <a:r>
              <a:rPr lang="en-US" dirty="0" smtClean="0"/>
              <a:t>Oxidation and Reduction always occur together!!!</a:t>
            </a:r>
            <a:endParaRPr lang="en-US" dirty="0"/>
          </a:p>
          <a:p>
            <a:r>
              <a:rPr lang="en-US" dirty="0" smtClean="0"/>
              <a:t>In order to know which atom is reduced and which is oxidized you ALWAYS have to write the</a:t>
            </a:r>
          </a:p>
          <a:p>
            <a:pPr marL="0" indent="0" algn="ctr">
              <a:buNone/>
            </a:pPr>
            <a:r>
              <a:rPr lang="en-US" dirty="0" smtClean="0"/>
              <a:t> </a:t>
            </a:r>
            <a:r>
              <a:rPr lang="en-US" sz="3500" b="1" dirty="0" smtClean="0"/>
              <a:t>NET IONIC EQUATION</a:t>
            </a:r>
          </a:p>
          <a:p>
            <a:pPr marL="0" indent="0" algn="ctr">
              <a:buNone/>
            </a:pPr>
            <a:endParaRPr lang="en-US" sz="3500" b="1" dirty="0"/>
          </a:p>
        </p:txBody>
      </p:sp>
    </p:spTree>
    <p:extLst>
      <p:ext uri="{BB962C8B-B14F-4D97-AF65-F5344CB8AC3E}">
        <p14:creationId xmlns:p14="http://schemas.microsoft.com/office/powerpoint/2010/main" val="176767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Half Reactions</a:t>
            </a:r>
            <a:endParaRPr lang="en-US" dirty="0"/>
          </a:p>
        </p:txBody>
      </p:sp>
      <p:sp>
        <p:nvSpPr>
          <p:cNvPr id="3" name="Content Placeholder 2"/>
          <p:cNvSpPr>
            <a:spLocks noGrp="1"/>
          </p:cNvSpPr>
          <p:nvPr>
            <p:ph idx="1"/>
          </p:nvPr>
        </p:nvSpPr>
        <p:spPr/>
        <p:txBody>
          <a:bodyPr>
            <a:normAutofit/>
          </a:bodyPr>
          <a:lstStyle/>
          <a:p>
            <a:r>
              <a:rPr lang="en-US" sz="2500" dirty="0" smtClean="0"/>
              <a:t>In order to know how many electrons were gained or lost by the atoms, half reactions can be written.</a:t>
            </a:r>
          </a:p>
          <a:p>
            <a:r>
              <a:rPr lang="en-US" sz="2500" dirty="0" smtClean="0"/>
              <a:t>A half-reaction is one of the two parts of a redox reaction. </a:t>
            </a:r>
          </a:p>
          <a:p>
            <a:r>
              <a:rPr lang="en-US" sz="2500" dirty="0" smtClean="0"/>
              <a:t>Either the oxidation half or the reduction half. </a:t>
            </a:r>
            <a:endParaRPr lang="en-US" sz="2500" dirty="0"/>
          </a:p>
        </p:txBody>
      </p:sp>
    </p:spTree>
    <p:extLst>
      <p:ext uri="{BB962C8B-B14F-4D97-AF65-F5344CB8AC3E}">
        <p14:creationId xmlns:p14="http://schemas.microsoft.com/office/powerpoint/2010/main" val="3198536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498474" y="1297184"/>
            <a:ext cx="7556313" cy="4828980"/>
          </a:xfrm>
        </p:spPr>
        <p:txBody>
          <a:bodyPr/>
          <a:lstStyle/>
          <a:p>
            <a:r>
              <a:rPr lang="en-US" dirty="0" smtClean="0"/>
              <a:t>Let’s do half-reactions with the reactions we previously used.</a:t>
            </a:r>
          </a:p>
          <a:p>
            <a:r>
              <a:rPr lang="en-US" dirty="0" smtClean="0"/>
              <a:t>First let’s write the net ionic equation of the synthesis of calcium oxide:</a:t>
            </a:r>
          </a:p>
          <a:p>
            <a:r>
              <a:rPr lang="en-US" dirty="0" smtClean="0"/>
              <a:t>2Ca </a:t>
            </a:r>
            <a:r>
              <a:rPr lang="en-US" dirty="0"/>
              <a:t>+ O</a:t>
            </a:r>
            <a:r>
              <a:rPr lang="en-US" baseline="-25000" dirty="0"/>
              <a:t>2</a:t>
            </a:r>
            <a:r>
              <a:rPr lang="en-US" dirty="0"/>
              <a:t> </a:t>
            </a:r>
            <a:r>
              <a:rPr lang="en-US" dirty="0">
                <a:sym typeface="Wingdings"/>
              </a:rPr>
              <a:t> 2Ca</a:t>
            </a:r>
            <a:r>
              <a:rPr lang="en-US" baseline="30000" dirty="0">
                <a:sym typeface="Wingdings"/>
              </a:rPr>
              <a:t>2+ </a:t>
            </a:r>
            <a:r>
              <a:rPr lang="en-US" dirty="0">
                <a:sym typeface="Wingdings"/>
              </a:rPr>
              <a:t>+ 2O</a:t>
            </a:r>
            <a:r>
              <a:rPr lang="en-US" baseline="30000" dirty="0">
                <a:sym typeface="Wingdings"/>
              </a:rPr>
              <a:t>2- </a:t>
            </a:r>
            <a:endParaRPr lang="en-US" baseline="30000" dirty="0" smtClean="0">
              <a:sym typeface="Wingdings"/>
            </a:endParaRPr>
          </a:p>
          <a:p>
            <a:r>
              <a:rPr lang="en-US" dirty="0" smtClean="0">
                <a:sym typeface="Wingdings"/>
              </a:rPr>
              <a:t>Now let’s do the half reactions:</a:t>
            </a:r>
          </a:p>
          <a:p>
            <a:r>
              <a:rPr lang="en-US" dirty="0" smtClean="0">
                <a:sym typeface="Wingdings"/>
              </a:rPr>
              <a:t>Oxidation: 2Ca  2Ca</a:t>
            </a:r>
            <a:r>
              <a:rPr lang="en-US" baseline="30000" dirty="0" smtClean="0">
                <a:sym typeface="Wingdings"/>
              </a:rPr>
              <a:t>2+ </a:t>
            </a:r>
            <a:r>
              <a:rPr lang="en-US" dirty="0" smtClean="0">
                <a:sym typeface="Wingdings"/>
              </a:rPr>
              <a:t>+ 4e</a:t>
            </a:r>
            <a:r>
              <a:rPr lang="en-US" baseline="30000" dirty="0" smtClean="0">
                <a:sym typeface="Wingdings"/>
              </a:rPr>
              <a:t>-</a:t>
            </a:r>
          </a:p>
          <a:p>
            <a:r>
              <a:rPr lang="en-US" dirty="0" smtClean="0">
                <a:sym typeface="Wingdings"/>
              </a:rPr>
              <a:t>Reduction: O</a:t>
            </a:r>
            <a:r>
              <a:rPr lang="en-US" baseline="-25000" dirty="0" smtClean="0">
                <a:sym typeface="Wingdings"/>
              </a:rPr>
              <a:t>2</a:t>
            </a:r>
            <a:r>
              <a:rPr lang="en-US" dirty="0" smtClean="0">
                <a:sym typeface="Wingdings"/>
              </a:rPr>
              <a:t> + 4e</a:t>
            </a:r>
            <a:r>
              <a:rPr lang="en-US" baseline="30000" dirty="0" smtClean="0">
                <a:sym typeface="Wingdings"/>
              </a:rPr>
              <a:t>-</a:t>
            </a:r>
            <a:r>
              <a:rPr lang="en-US" dirty="0" smtClean="0">
                <a:sym typeface="Wingdings"/>
              </a:rPr>
              <a:t>  2O</a:t>
            </a:r>
            <a:r>
              <a:rPr lang="en-US" baseline="30000" dirty="0" smtClean="0">
                <a:sym typeface="Wingdings"/>
              </a:rPr>
              <a:t>2-</a:t>
            </a:r>
          </a:p>
          <a:p>
            <a:r>
              <a:rPr lang="en-US" dirty="0" smtClean="0">
                <a:sym typeface="Wingdings"/>
              </a:rPr>
              <a:t>Notice that electrons are added in the half reactions in order for the reaction to be balanced. </a:t>
            </a:r>
          </a:p>
          <a:p>
            <a:endParaRPr lang="en-US" dirty="0">
              <a:sym typeface="Wingdings"/>
            </a:endParaRPr>
          </a:p>
          <a:p>
            <a:endParaRPr lang="en-US" dirty="0"/>
          </a:p>
        </p:txBody>
      </p:sp>
    </p:spTree>
    <p:extLst>
      <p:ext uri="{BB962C8B-B14F-4D97-AF65-F5344CB8AC3E}">
        <p14:creationId xmlns:p14="http://schemas.microsoft.com/office/powerpoint/2010/main" val="9344761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you try it!</a:t>
            </a:r>
            <a:endParaRPr lang="en-US" dirty="0"/>
          </a:p>
        </p:txBody>
      </p:sp>
      <p:sp>
        <p:nvSpPr>
          <p:cNvPr id="3" name="Content Placeholder 2"/>
          <p:cNvSpPr>
            <a:spLocks noGrp="1"/>
          </p:cNvSpPr>
          <p:nvPr>
            <p:ph idx="1"/>
          </p:nvPr>
        </p:nvSpPr>
        <p:spPr/>
        <p:txBody>
          <a:bodyPr/>
          <a:lstStyle/>
          <a:p>
            <a:r>
              <a:rPr lang="en-US" dirty="0" smtClean="0"/>
              <a:t>2Na </a:t>
            </a:r>
            <a:r>
              <a:rPr lang="en-US" dirty="0"/>
              <a:t>+ Cl</a:t>
            </a:r>
            <a:r>
              <a:rPr lang="en-US" baseline="-25000" dirty="0"/>
              <a:t>2</a:t>
            </a:r>
            <a:r>
              <a:rPr lang="en-US" dirty="0"/>
              <a:t> </a:t>
            </a:r>
            <a:r>
              <a:rPr lang="en-US" dirty="0">
                <a:sym typeface="Wingdings"/>
              </a:rPr>
              <a:t> 2Na</a:t>
            </a:r>
            <a:r>
              <a:rPr lang="en-US" baseline="30000" dirty="0">
                <a:sym typeface="Wingdings"/>
              </a:rPr>
              <a:t>+</a:t>
            </a:r>
            <a:r>
              <a:rPr lang="en-US" dirty="0">
                <a:sym typeface="Wingdings"/>
              </a:rPr>
              <a:t> + 2Cl</a:t>
            </a:r>
            <a:r>
              <a:rPr lang="en-US" baseline="30000" dirty="0" smtClean="0">
                <a:sym typeface="Wingdings"/>
              </a:rPr>
              <a:t>-</a:t>
            </a:r>
          </a:p>
          <a:p>
            <a:r>
              <a:rPr lang="en-US" dirty="0" smtClean="0">
                <a:sym typeface="Wingdings"/>
              </a:rPr>
              <a:t>Oxidation:</a:t>
            </a:r>
          </a:p>
          <a:p>
            <a:r>
              <a:rPr lang="en-US" dirty="0" smtClean="0">
                <a:sym typeface="Wingdings"/>
              </a:rPr>
              <a:t>Reduction:</a:t>
            </a:r>
          </a:p>
          <a:p>
            <a:r>
              <a:rPr lang="en-US" dirty="0" err="1">
                <a:sym typeface="Wingdings"/>
              </a:rPr>
              <a:t>Ca</a:t>
            </a:r>
            <a:r>
              <a:rPr lang="en-US" dirty="0">
                <a:sym typeface="Wingdings"/>
              </a:rPr>
              <a:t> + </a:t>
            </a:r>
            <a:r>
              <a:rPr lang="en-US" dirty="0" smtClean="0">
                <a:sym typeface="Wingdings"/>
              </a:rPr>
              <a:t>2Na</a:t>
            </a:r>
            <a:r>
              <a:rPr lang="en-US" baseline="30000" dirty="0">
                <a:sym typeface="Wingdings"/>
              </a:rPr>
              <a:t>+</a:t>
            </a:r>
            <a:r>
              <a:rPr lang="en-US" dirty="0">
                <a:sym typeface="Wingdings"/>
              </a:rPr>
              <a:t> + </a:t>
            </a:r>
            <a:r>
              <a:rPr lang="en-US" dirty="0" smtClean="0">
                <a:sym typeface="Wingdings"/>
              </a:rPr>
              <a:t>2Cl</a:t>
            </a:r>
            <a:r>
              <a:rPr lang="en-US" baseline="30000" dirty="0" smtClean="0">
                <a:sym typeface="Wingdings"/>
              </a:rPr>
              <a:t>-</a:t>
            </a:r>
            <a:r>
              <a:rPr lang="en-US" dirty="0" smtClean="0">
                <a:sym typeface="Wingdings"/>
              </a:rPr>
              <a:t> </a:t>
            </a:r>
            <a:r>
              <a:rPr lang="en-US" dirty="0">
                <a:sym typeface="Wingdings"/>
              </a:rPr>
              <a:t> </a:t>
            </a:r>
            <a:r>
              <a:rPr lang="en-US" dirty="0" smtClean="0">
                <a:sym typeface="Wingdings"/>
              </a:rPr>
              <a:t>2Na </a:t>
            </a:r>
            <a:r>
              <a:rPr lang="en-US" dirty="0">
                <a:sym typeface="Wingdings"/>
              </a:rPr>
              <a:t>+ Ca</a:t>
            </a:r>
            <a:r>
              <a:rPr lang="en-US" baseline="30000" dirty="0">
                <a:sym typeface="Wingdings"/>
              </a:rPr>
              <a:t>2+ </a:t>
            </a:r>
            <a:r>
              <a:rPr lang="en-US" dirty="0">
                <a:sym typeface="Wingdings"/>
              </a:rPr>
              <a:t>+2Cl</a:t>
            </a:r>
            <a:r>
              <a:rPr lang="en-US" baseline="30000" dirty="0" smtClean="0">
                <a:sym typeface="Wingdings"/>
              </a:rPr>
              <a:t>-</a:t>
            </a:r>
          </a:p>
          <a:p>
            <a:r>
              <a:rPr lang="en-US" dirty="0">
                <a:sym typeface="Wingdings"/>
              </a:rPr>
              <a:t>Oxidation:</a:t>
            </a:r>
          </a:p>
          <a:p>
            <a:r>
              <a:rPr lang="en-US" dirty="0">
                <a:sym typeface="Wingdings"/>
              </a:rPr>
              <a:t>Reduction:</a:t>
            </a:r>
          </a:p>
          <a:p>
            <a:endParaRPr lang="en-US" baseline="30000" dirty="0">
              <a:sym typeface="Wingdings"/>
            </a:endParaRPr>
          </a:p>
          <a:p>
            <a:endParaRPr lang="en-US" baseline="30000" dirty="0">
              <a:sym typeface="Wingdings"/>
            </a:endParaRPr>
          </a:p>
          <a:p>
            <a:endParaRPr lang="en-US" dirty="0"/>
          </a:p>
        </p:txBody>
      </p:sp>
    </p:spTree>
    <p:extLst>
      <p:ext uri="{BB962C8B-B14F-4D97-AF65-F5344CB8AC3E}">
        <p14:creationId xmlns:p14="http://schemas.microsoft.com/office/powerpoint/2010/main" val="2737576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sz="half" idx="1"/>
          </p:nvPr>
        </p:nvSpPr>
        <p:spPr>
          <a:xfrm>
            <a:off x="533400" y="762000"/>
            <a:ext cx="8305800" cy="2057400"/>
          </a:xfrm>
        </p:spPr>
        <p:txBody>
          <a:bodyPr/>
          <a:lstStyle/>
          <a:p>
            <a:r>
              <a:rPr lang="en-US" sz="4000"/>
              <a:t>Oxidation numbers are values that demonstrate the oxidation state of each atom. </a:t>
            </a:r>
          </a:p>
        </p:txBody>
      </p:sp>
      <p:sp>
        <p:nvSpPr>
          <p:cNvPr id="4101" name="Rectangle 5"/>
          <p:cNvSpPr>
            <a:spLocks noGrp="1" noChangeArrowheads="1"/>
          </p:cNvSpPr>
          <p:nvPr>
            <p:ph type="body" sz="half" idx="2"/>
          </p:nvPr>
        </p:nvSpPr>
        <p:spPr>
          <a:xfrm>
            <a:off x="533400" y="3581400"/>
            <a:ext cx="8229600" cy="2057400"/>
          </a:xfrm>
        </p:spPr>
        <p:txBody>
          <a:bodyPr/>
          <a:lstStyle/>
          <a:p>
            <a:r>
              <a:rPr lang="en-US" sz="4000"/>
              <a:t>These values are assigned based on arbitrary rules agreed upon by chemists.</a:t>
            </a:r>
          </a:p>
        </p:txBody>
      </p:sp>
    </p:spTree>
    <p:extLst>
      <p:ext uri="{BB962C8B-B14F-4D97-AF65-F5344CB8AC3E}">
        <p14:creationId xmlns:p14="http://schemas.microsoft.com/office/powerpoint/2010/main" val="33616003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r>
              <a:rPr lang="en-US" dirty="0"/>
              <a:t>2Na + Cl</a:t>
            </a:r>
            <a:r>
              <a:rPr lang="en-US" baseline="-25000" dirty="0"/>
              <a:t>2</a:t>
            </a:r>
            <a:r>
              <a:rPr lang="en-US" dirty="0"/>
              <a:t> </a:t>
            </a:r>
            <a:r>
              <a:rPr lang="en-US" dirty="0">
                <a:sym typeface="Wingdings"/>
              </a:rPr>
              <a:t> 2Na</a:t>
            </a:r>
            <a:r>
              <a:rPr lang="en-US" baseline="30000" dirty="0">
                <a:sym typeface="Wingdings"/>
              </a:rPr>
              <a:t>+</a:t>
            </a:r>
            <a:r>
              <a:rPr lang="en-US" dirty="0">
                <a:sym typeface="Wingdings"/>
              </a:rPr>
              <a:t> + 2Cl</a:t>
            </a:r>
            <a:r>
              <a:rPr lang="en-US" baseline="30000" dirty="0">
                <a:sym typeface="Wingdings"/>
              </a:rPr>
              <a:t>-</a:t>
            </a:r>
          </a:p>
          <a:p>
            <a:r>
              <a:rPr lang="en-US" dirty="0">
                <a:sym typeface="Wingdings"/>
              </a:rPr>
              <a:t>Oxidation</a:t>
            </a:r>
            <a:r>
              <a:rPr lang="en-US" dirty="0" smtClean="0">
                <a:sym typeface="Wingdings"/>
              </a:rPr>
              <a:t>: 2Na  2Na</a:t>
            </a:r>
            <a:r>
              <a:rPr lang="en-US" baseline="30000" dirty="0" smtClean="0">
                <a:sym typeface="Wingdings"/>
              </a:rPr>
              <a:t>+</a:t>
            </a:r>
            <a:r>
              <a:rPr lang="en-US" dirty="0" smtClean="0">
                <a:sym typeface="Wingdings"/>
              </a:rPr>
              <a:t> + 2e</a:t>
            </a:r>
            <a:r>
              <a:rPr lang="en-US" baseline="30000" dirty="0" smtClean="0">
                <a:sym typeface="Wingdings"/>
              </a:rPr>
              <a:t>-</a:t>
            </a:r>
            <a:endParaRPr lang="en-US" baseline="30000" dirty="0">
              <a:sym typeface="Wingdings"/>
            </a:endParaRPr>
          </a:p>
          <a:p>
            <a:r>
              <a:rPr lang="en-US" dirty="0">
                <a:sym typeface="Wingdings"/>
              </a:rPr>
              <a:t>Reduction</a:t>
            </a:r>
            <a:r>
              <a:rPr lang="en-US" dirty="0" smtClean="0">
                <a:sym typeface="Wingdings"/>
              </a:rPr>
              <a:t>: Cl</a:t>
            </a:r>
            <a:r>
              <a:rPr lang="en-US" baseline="-25000" dirty="0" smtClean="0">
                <a:sym typeface="Wingdings"/>
              </a:rPr>
              <a:t>2</a:t>
            </a:r>
            <a:r>
              <a:rPr lang="en-US" dirty="0" smtClean="0">
                <a:sym typeface="Wingdings"/>
              </a:rPr>
              <a:t> + 2e</a:t>
            </a:r>
            <a:r>
              <a:rPr lang="en-US" baseline="30000" dirty="0" smtClean="0">
                <a:sym typeface="Wingdings"/>
              </a:rPr>
              <a:t>-</a:t>
            </a:r>
            <a:r>
              <a:rPr lang="en-US" dirty="0" smtClean="0">
                <a:sym typeface="Wingdings"/>
              </a:rPr>
              <a:t>  2Cl</a:t>
            </a:r>
            <a:r>
              <a:rPr lang="en-US" baseline="30000" dirty="0" smtClean="0">
                <a:sym typeface="Wingdings"/>
              </a:rPr>
              <a:t>-</a:t>
            </a:r>
            <a:r>
              <a:rPr lang="en-US" dirty="0" smtClean="0">
                <a:sym typeface="Wingdings"/>
              </a:rPr>
              <a:t> </a:t>
            </a:r>
            <a:endParaRPr lang="en-US" dirty="0">
              <a:sym typeface="Wingdings"/>
            </a:endParaRPr>
          </a:p>
          <a:p>
            <a:r>
              <a:rPr lang="en-US" dirty="0" err="1">
                <a:sym typeface="Wingdings"/>
              </a:rPr>
              <a:t>Ca</a:t>
            </a:r>
            <a:r>
              <a:rPr lang="en-US" dirty="0">
                <a:sym typeface="Wingdings"/>
              </a:rPr>
              <a:t> + </a:t>
            </a:r>
            <a:r>
              <a:rPr lang="en-US" dirty="0" smtClean="0">
                <a:sym typeface="Wingdings"/>
              </a:rPr>
              <a:t>2Na</a:t>
            </a:r>
            <a:r>
              <a:rPr lang="en-US" baseline="30000" dirty="0">
                <a:sym typeface="Wingdings"/>
              </a:rPr>
              <a:t>+</a:t>
            </a:r>
            <a:r>
              <a:rPr lang="en-US" dirty="0">
                <a:sym typeface="Wingdings"/>
              </a:rPr>
              <a:t> + </a:t>
            </a:r>
            <a:r>
              <a:rPr lang="en-US" dirty="0" smtClean="0">
                <a:sym typeface="Wingdings"/>
              </a:rPr>
              <a:t>2Cl</a:t>
            </a:r>
            <a:r>
              <a:rPr lang="en-US" baseline="30000" dirty="0" smtClean="0">
                <a:sym typeface="Wingdings"/>
              </a:rPr>
              <a:t>-</a:t>
            </a:r>
            <a:r>
              <a:rPr lang="en-US" dirty="0" smtClean="0">
                <a:sym typeface="Wingdings"/>
              </a:rPr>
              <a:t> </a:t>
            </a:r>
            <a:r>
              <a:rPr lang="en-US" dirty="0">
                <a:sym typeface="Wingdings"/>
              </a:rPr>
              <a:t> </a:t>
            </a:r>
            <a:r>
              <a:rPr lang="en-US" dirty="0" smtClean="0">
                <a:sym typeface="Wingdings"/>
              </a:rPr>
              <a:t>2Na </a:t>
            </a:r>
            <a:r>
              <a:rPr lang="en-US" dirty="0">
                <a:sym typeface="Wingdings"/>
              </a:rPr>
              <a:t>+ Ca</a:t>
            </a:r>
            <a:r>
              <a:rPr lang="en-US" baseline="30000" dirty="0">
                <a:sym typeface="Wingdings"/>
              </a:rPr>
              <a:t>2+ </a:t>
            </a:r>
            <a:r>
              <a:rPr lang="en-US" dirty="0">
                <a:sym typeface="Wingdings"/>
              </a:rPr>
              <a:t>+2Cl</a:t>
            </a:r>
            <a:r>
              <a:rPr lang="en-US" baseline="30000" dirty="0">
                <a:sym typeface="Wingdings"/>
              </a:rPr>
              <a:t>-</a:t>
            </a:r>
          </a:p>
          <a:p>
            <a:r>
              <a:rPr lang="en-US" dirty="0">
                <a:sym typeface="Wingdings"/>
              </a:rPr>
              <a:t>Oxidation</a:t>
            </a:r>
            <a:r>
              <a:rPr lang="en-US" dirty="0" smtClean="0">
                <a:sym typeface="Wingdings"/>
              </a:rPr>
              <a:t>: </a:t>
            </a:r>
            <a:r>
              <a:rPr lang="en-US" dirty="0" err="1" smtClean="0">
                <a:sym typeface="Wingdings"/>
              </a:rPr>
              <a:t>Ca</a:t>
            </a:r>
            <a:r>
              <a:rPr lang="en-US" dirty="0" smtClean="0">
                <a:sym typeface="Wingdings"/>
              </a:rPr>
              <a:t>  Ca</a:t>
            </a:r>
            <a:r>
              <a:rPr lang="en-US" baseline="30000" dirty="0" smtClean="0">
                <a:sym typeface="Wingdings"/>
              </a:rPr>
              <a:t>2+ </a:t>
            </a:r>
            <a:r>
              <a:rPr lang="en-US" dirty="0" smtClean="0">
                <a:sym typeface="Wingdings"/>
              </a:rPr>
              <a:t>+ 2e</a:t>
            </a:r>
            <a:r>
              <a:rPr lang="en-US" baseline="30000" dirty="0" smtClean="0">
                <a:sym typeface="Wingdings"/>
              </a:rPr>
              <a:t>-</a:t>
            </a:r>
            <a:endParaRPr lang="en-US" baseline="30000" dirty="0">
              <a:sym typeface="Wingdings"/>
            </a:endParaRPr>
          </a:p>
          <a:p>
            <a:r>
              <a:rPr lang="en-US" dirty="0">
                <a:sym typeface="Wingdings"/>
              </a:rPr>
              <a:t>Reduction</a:t>
            </a:r>
            <a:r>
              <a:rPr lang="en-US" dirty="0" smtClean="0">
                <a:sym typeface="Wingdings"/>
              </a:rPr>
              <a:t>: 2Na</a:t>
            </a:r>
            <a:r>
              <a:rPr lang="en-US" baseline="30000" dirty="0">
                <a:sym typeface="Wingdings"/>
              </a:rPr>
              <a:t>+</a:t>
            </a:r>
            <a:r>
              <a:rPr lang="en-US" dirty="0">
                <a:sym typeface="Wingdings"/>
              </a:rPr>
              <a:t> + </a:t>
            </a:r>
            <a:r>
              <a:rPr lang="en-US" dirty="0" smtClean="0">
                <a:sym typeface="Wingdings"/>
              </a:rPr>
              <a:t>2e</a:t>
            </a:r>
            <a:r>
              <a:rPr lang="en-US" baseline="30000" dirty="0" smtClean="0">
                <a:sym typeface="Wingdings"/>
              </a:rPr>
              <a:t>- </a:t>
            </a:r>
            <a:r>
              <a:rPr lang="en-US" dirty="0" smtClean="0">
                <a:sym typeface="Wingdings"/>
              </a:rPr>
              <a:t> 2Na</a:t>
            </a:r>
            <a:endParaRPr lang="en-US" dirty="0">
              <a:sym typeface="Wingdings"/>
            </a:endParaRPr>
          </a:p>
          <a:p>
            <a:endParaRPr lang="en-US" dirty="0">
              <a:sym typeface="Wingdings"/>
            </a:endParaRPr>
          </a:p>
          <a:p>
            <a:endParaRPr lang="en-US" dirty="0"/>
          </a:p>
        </p:txBody>
      </p:sp>
    </p:spTree>
    <p:extLst>
      <p:ext uri="{BB962C8B-B14F-4D97-AF65-F5344CB8AC3E}">
        <p14:creationId xmlns:p14="http://schemas.microsoft.com/office/powerpoint/2010/main" val="15757982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Balancing a redox reaction</a:t>
            </a:r>
            <a:endParaRPr lang="en-US" dirty="0"/>
          </a:p>
        </p:txBody>
      </p:sp>
      <p:sp>
        <p:nvSpPr>
          <p:cNvPr id="3" name="Content Placeholder 2"/>
          <p:cNvSpPr>
            <a:spLocks noGrp="1"/>
          </p:cNvSpPr>
          <p:nvPr>
            <p:ph idx="1"/>
          </p:nvPr>
        </p:nvSpPr>
        <p:spPr>
          <a:xfrm>
            <a:off x="498474" y="1201602"/>
            <a:ext cx="7556313" cy="4924562"/>
          </a:xfrm>
        </p:spPr>
        <p:txBody>
          <a:bodyPr>
            <a:normAutofit fontScale="92500" lnSpcReduction="10000"/>
          </a:bodyPr>
          <a:lstStyle/>
          <a:p>
            <a:r>
              <a:rPr lang="en-US" sz="2200" dirty="0" smtClean="0"/>
              <a:t>There are various ways in which redox can be used to balance equations, but we will focus on one of them. </a:t>
            </a:r>
          </a:p>
          <a:p>
            <a:r>
              <a:rPr lang="en-US" sz="2200" dirty="0" smtClean="0"/>
              <a:t>The steps to balancing a redox reaction are the following:</a:t>
            </a:r>
          </a:p>
          <a:p>
            <a:r>
              <a:rPr lang="en-US" sz="2200" dirty="0" smtClean="0"/>
              <a:t>1. Write the net ionic equation for the reaction, and omit spectator ions. </a:t>
            </a:r>
          </a:p>
          <a:p>
            <a:r>
              <a:rPr lang="en-US" sz="2200" dirty="0" smtClean="0"/>
              <a:t>2. Write the oxidation reduction half reactions for the net ionic equation. </a:t>
            </a:r>
          </a:p>
          <a:p>
            <a:r>
              <a:rPr lang="en-US" sz="2200" dirty="0" smtClean="0"/>
              <a:t>3. Balance the charges in each half reaction.</a:t>
            </a:r>
          </a:p>
          <a:p>
            <a:r>
              <a:rPr lang="en-US" sz="2200" dirty="0" smtClean="0"/>
              <a:t>4. Adjust the coefficients so that the number of electrons lost in oxidation equals the number of electrons gained in reduction. </a:t>
            </a:r>
          </a:p>
          <a:p>
            <a:r>
              <a:rPr lang="en-US" sz="2200" dirty="0" smtClean="0"/>
              <a:t>5. Add the balanced half-reactions and return spectator ions. </a:t>
            </a:r>
          </a:p>
          <a:p>
            <a:endParaRPr lang="en-US" sz="2200" dirty="0" smtClean="0"/>
          </a:p>
        </p:txBody>
      </p:sp>
    </p:spTree>
    <p:extLst>
      <p:ext uri="{BB962C8B-B14F-4D97-AF65-F5344CB8AC3E}">
        <p14:creationId xmlns:p14="http://schemas.microsoft.com/office/powerpoint/2010/main" val="19033964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498474" y="1201602"/>
            <a:ext cx="7556313" cy="4924562"/>
          </a:xfrm>
        </p:spPr>
        <p:txBody>
          <a:bodyPr>
            <a:normAutofit lnSpcReduction="10000"/>
          </a:bodyPr>
          <a:lstStyle/>
          <a:p>
            <a:r>
              <a:rPr lang="en-US" dirty="0" smtClean="0"/>
              <a:t>Let’s do an example with the equations we have used. </a:t>
            </a:r>
          </a:p>
          <a:p>
            <a:r>
              <a:rPr lang="en-US" dirty="0" smtClean="0"/>
              <a:t>Let’s do the single replacement reaction of calcium and sodium chloride. We have already done steps 1, 2 and 3 (In this the spectator ion was chlorine because its oxidation state did not change).  Here are the half-reactions.</a:t>
            </a:r>
          </a:p>
          <a:p>
            <a:r>
              <a:rPr lang="en-US" dirty="0">
                <a:sym typeface="Wingdings"/>
              </a:rPr>
              <a:t>Oxidation: </a:t>
            </a:r>
            <a:r>
              <a:rPr lang="en-US" dirty="0" err="1">
                <a:sym typeface="Wingdings"/>
              </a:rPr>
              <a:t>Ca</a:t>
            </a:r>
            <a:r>
              <a:rPr lang="en-US" dirty="0">
                <a:sym typeface="Wingdings"/>
              </a:rPr>
              <a:t>  Ca</a:t>
            </a:r>
            <a:r>
              <a:rPr lang="en-US" baseline="30000" dirty="0">
                <a:sym typeface="Wingdings"/>
              </a:rPr>
              <a:t>2+ </a:t>
            </a:r>
            <a:r>
              <a:rPr lang="en-US" dirty="0">
                <a:sym typeface="Wingdings"/>
              </a:rPr>
              <a:t>+ 2e</a:t>
            </a:r>
            <a:r>
              <a:rPr lang="en-US" baseline="30000" dirty="0">
                <a:sym typeface="Wingdings"/>
              </a:rPr>
              <a:t>-</a:t>
            </a:r>
          </a:p>
          <a:p>
            <a:r>
              <a:rPr lang="en-US" dirty="0">
                <a:sym typeface="Wingdings"/>
              </a:rPr>
              <a:t>Reduction: Na</a:t>
            </a:r>
            <a:r>
              <a:rPr lang="en-US" baseline="30000" dirty="0">
                <a:sym typeface="Wingdings"/>
              </a:rPr>
              <a:t>+</a:t>
            </a:r>
            <a:r>
              <a:rPr lang="en-US" dirty="0">
                <a:sym typeface="Wingdings"/>
              </a:rPr>
              <a:t> + e</a:t>
            </a:r>
            <a:r>
              <a:rPr lang="en-US" baseline="30000" dirty="0">
                <a:sym typeface="Wingdings"/>
              </a:rPr>
              <a:t>- </a:t>
            </a:r>
            <a:r>
              <a:rPr lang="en-US" dirty="0">
                <a:sym typeface="Wingdings"/>
              </a:rPr>
              <a:t> Na</a:t>
            </a:r>
          </a:p>
          <a:p>
            <a:r>
              <a:rPr lang="en-US" dirty="0" smtClean="0">
                <a:sym typeface="Wingdings"/>
              </a:rPr>
              <a:t>Now we need to adjust the number of electrons so that the number of electrons gained equals the number lost. In order to do this we multiply the reduction reaction by 2.</a:t>
            </a:r>
          </a:p>
          <a:p>
            <a:r>
              <a:rPr lang="en-US" dirty="0">
                <a:sym typeface="Wingdings"/>
              </a:rPr>
              <a:t>Oxidation: </a:t>
            </a:r>
            <a:r>
              <a:rPr lang="en-US" dirty="0" err="1">
                <a:sym typeface="Wingdings"/>
              </a:rPr>
              <a:t>Ca</a:t>
            </a:r>
            <a:r>
              <a:rPr lang="en-US" dirty="0">
                <a:sym typeface="Wingdings"/>
              </a:rPr>
              <a:t>  Ca</a:t>
            </a:r>
            <a:r>
              <a:rPr lang="en-US" baseline="30000" dirty="0">
                <a:sym typeface="Wingdings"/>
              </a:rPr>
              <a:t>2+ </a:t>
            </a:r>
            <a:r>
              <a:rPr lang="en-US" dirty="0">
                <a:sym typeface="Wingdings"/>
              </a:rPr>
              <a:t>+ 2e</a:t>
            </a:r>
            <a:r>
              <a:rPr lang="en-US" baseline="30000" dirty="0">
                <a:sym typeface="Wingdings"/>
              </a:rPr>
              <a:t>-</a:t>
            </a:r>
          </a:p>
          <a:p>
            <a:r>
              <a:rPr lang="en-US" dirty="0">
                <a:sym typeface="Wingdings"/>
              </a:rPr>
              <a:t>Reduction: </a:t>
            </a:r>
            <a:r>
              <a:rPr lang="en-US" dirty="0" smtClean="0">
                <a:sym typeface="Wingdings"/>
              </a:rPr>
              <a:t>(Na</a:t>
            </a:r>
            <a:r>
              <a:rPr lang="en-US" baseline="30000" dirty="0">
                <a:sym typeface="Wingdings"/>
              </a:rPr>
              <a:t>+</a:t>
            </a:r>
            <a:r>
              <a:rPr lang="en-US" dirty="0">
                <a:sym typeface="Wingdings"/>
              </a:rPr>
              <a:t> + e</a:t>
            </a:r>
            <a:r>
              <a:rPr lang="en-US" baseline="30000" dirty="0">
                <a:sym typeface="Wingdings"/>
              </a:rPr>
              <a:t>- </a:t>
            </a:r>
            <a:r>
              <a:rPr lang="en-US" dirty="0">
                <a:sym typeface="Wingdings"/>
              </a:rPr>
              <a:t> </a:t>
            </a:r>
            <a:r>
              <a:rPr lang="en-US" dirty="0" smtClean="0">
                <a:sym typeface="Wingdings"/>
              </a:rPr>
              <a:t>Na)2</a:t>
            </a:r>
            <a:endParaRPr lang="en-US" dirty="0">
              <a:sym typeface="Wingdings"/>
            </a:endParaRPr>
          </a:p>
          <a:p>
            <a:endParaRPr lang="en-US" dirty="0">
              <a:sym typeface="Wingdings"/>
            </a:endParaRPr>
          </a:p>
          <a:p>
            <a:endParaRPr lang="en-US" dirty="0"/>
          </a:p>
        </p:txBody>
      </p:sp>
    </p:spTree>
    <p:extLst>
      <p:ext uri="{BB962C8B-B14F-4D97-AF65-F5344CB8AC3E}">
        <p14:creationId xmlns:p14="http://schemas.microsoft.com/office/powerpoint/2010/main" val="5547361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498474" y="1843364"/>
            <a:ext cx="7556313" cy="4282799"/>
          </a:xfrm>
        </p:spPr>
        <p:txBody>
          <a:bodyPr>
            <a:normAutofit/>
          </a:bodyPr>
          <a:lstStyle/>
          <a:p>
            <a:r>
              <a:rPr lang="en-US" sz="2200" dirty="0" smtClean="0"/>
              <a:t>Now the half reactions look like this:</a:t>
            </a:r>
          </a:p>
          <a:p>
            <a:r>
              <a:rPr lang="en-US" sz="2200" dirty="0">
                <a:sym typeface="Wingdings"/>
              </a:rPr>
              <a:t>Oxidation: </a:t>
            </a:r>
            <a:r>
              <a:rPr lang="en-US" sz="2200" dirty="0" err="1">
                <a:sym typeface="Wingdings"/>
              </a:rPr>
              <a:t>Ca</a:t>
            </a:r>
            <a:r>
              <a:rPr lang="en-US" sz="2200" dirty="0">
                <a:sym typeface="Wingdings"/>
              </a:rPr>
              <a:t>  Ca</a:t>
            </a:r>
            <a:r>
              <a:rPr lang="en-US" sz="2200" baseline="30000" dirty="0">
                <a:sym typeface="Wingdings"/>
              </a:rPr>
              <a:t>2+ </a:t>
            </a:r>
            <a:r>
              <a:rPr lang="en-US" sz="2200" dirty="0">
                <a:sym typeface="Wingdings"/>
              </a:rPr>
              <a:t>+ 2e</a:t>
            </a:r>
            <a:r>
              <a:rPr lang="en-US" sz="2200" baseline="30000" dirty="0">
                <a:sym typeface="Wingdings"/>
              </a:rPr>
              <a:t>-</a:t>
            </a:r>
          </a:p>
          <a:p>
            <a:r>
              <a:rPr lang="en-US" sz="2200" dirty="0">
                <a:sym typeface="Wingdings"/>
              </a:rPr>
              <a:t>Reduction: </a:t>
            </a:r>
            <a:r>
              <a:rPr lang="en-US" sz="2200" dirty="0" smtClean="0">
                <a:sym typeface="Wingdings"/>
              </a:rPr>
              <a:t>2Na</a:t>
            </a:r>
            <a:r>
              <a:rPr lang="en-US" sz="2200" baseline="30000" dirty="0">
                <a:sym typeface="Wingdings"/>
              </a:rPr>
              <a:t>+</a:t>
            </a:r>
            <a:r>
              <a:rPr lang="en-US" sz="2200" dirty="0">
                <a:sym typeface="Wingdings"/>
              </a:rPr>
              <a:t> + </a:t>
            </a:r>
            <a:r>
              <a:rPr lang="en-US" sz="2200" dirty="0" smtClean="0">
                <a:sym typeface="Wingdings"/>
              </a:rPr>
              <a:t>2e</a:t>
            </a:r>
            <a:r>
              <a:rPr lang="en-US" sz="2200" baseline="30000" dirty="0">
                <a:sym typeface="Wingdings"/>
              </a:rPr>
              <a:t>- </a:t>
            </a:r>
            <a:r>
              <a:rPr lang="en-US" sz="2200" dirty="0">
                <a:sym typeface="Wingdings"/>
              </a:rPr>
              <a:t> </a:t>
            </a:r>
            <a:r>
              <a:rPr lang="en-US" sz="2200" dirty="0" smtClean="0">
                <a:sym typeface="Wingdings"/>
              </a:rPr>
              <a:t>2Na</a:t>
            </a:r>
          </a:p>
          <a:p>
            <a:r>
              <a:rPr lang="en-US" sz="2200" dirty="0" smtClean="0">
                <a:sym typeface="Wingdings"/>
              </a:rPr>
              <a:t>All that is left to do is step 5</a:t>
            </a:r>
          </a:p>
          <a:p>
            <a:r>
              <a:rPr lang="en-US" sz="2200" dirty="0" err="1" smtClean="0">
                <a:sym typeface="Wingdings"/>
              </a:rPr>
              <a:t>Ca</a:t>
            </a:r>
            <a:r>
              <a:rPr lang="en-US" sz="2200" dirty="0" smtClean="0">
                <a:sym typeface="Wingdings"/>
              </a:rPr>
              <a:t> + 2NaCl  </a:t>
            </a:r>
            <a:r>
              <a:rPr lang="en-US" sz="2200" dirty="0">
                <a:sym typeface="Wingdings"/>
              </a:rPr>
              <a:t>2</a:t>
            </a:r>
            <a:r>
              <a:rPr lang="en-US" sz="2200" dirty="0" smtClean="0">
                <a:sym typeface="Wingdings"/>
              </a:rPr>
              <a:t>Na + CaCl</a:t>
            </a:r>
            <a:r>
              <a:rPr lang="en-US" sz="2200" baseline="-25000" dirty="0" smtClean="0">
                <a:sym typeface="Wingdings"/>
              </a:rPr>
              <a:t>2</a:t>
            </a:r>
            <a:endParaRPr lang="en-US" sz="2200" baseline="-25000" dirty="0">
              <a:sym typeface="Wingdings"/>
            </a:endParaRPr>
          </a:p>
          <a:p>
            <a:endParaRPr lang="en-US" sz="2200" dirty="0"/>
          </a:p>
        </p:txBody>
      </p:sp>
    </p:spTree>
    <p:extLst>
      <p:ext uri="{BB962C8B-B14F-4D97-AF65-F5344CB8AC3E}">
        <p14:creationId xmlns:p14="http://schemas.microsoft.com/office/powerpoint/2010/main" val="73409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4800600" cy="1066800"/>
          </a:xfrm>
        </p:spPr>
        <p:txBody>
          <a:bodyPr/>
          <a:lstStyle/>
          <a:p>
            <a:r>
              <a:rPr lang="en-US"/>
              <a:t>  These rules are: </a:t>
            </a:r>
          </a:p>
        </p:txBody>
      </p:sp>
      <p:sp>
        <p:nvSpPr>
          <p:cNvPr id="6149" name="Text Box 5"/>
          <p:cNvSpPr txBox="1">
            <a:spLocks noChangeArrowheads="1"/>
          </p:cNvSpPr>
          <p:nvPr/>
        </p:nvSpPr>
        <p:spPr bwMode="auto">
          <a:xfrm>
            <a:off x="1050925" y="3617913"/>
            <a:ext cx="70262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150" name="Text Box 6"/>
          <p:cNvSpPr txBox="1">
            <a:spLocks noChangeArrowheads="1"/>
          </p:cNvSpPr>
          <p:nvPr/>
        </p:nvSpPr>
        <p:spPr bwMode="auto">
          <a:xfrm>
            <a:off x="1355725" y="3465513"/>
            <a:ext cx="68738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6151" name="Text Box 7"/>
          <p:cNvSpPr txBox="1">
            <a:spLocks noChangeArrowheads="1"/>
          </p:cNvSpPr>
          <p:nvPr/>
        </p:nvSpPr>
        <p:spPr bwMode="auto">
          <a:xfrm>
            <a:off x="914400" y="2422525"/>
            <a:ext cx="824706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i="1"/>
              <a:t>Unless it is with fluorine and then has an oxidation number of  +2 .</a:t>
            </a:r>
          </a:p>
          <a:p>
            <a:r>
              <a:rPr lang="en-US" sz="2000" i="1"/>
              <a:t>Or if it is in hydrogen peroxide and then has an oxidation number of  -1.</a:t>
            </a:r>
            <a:r>
              <a:rPr lang="en-US" sz="2000"/>
              <a:t> </a:t>
            </a:r>
          </a:p>
          <a:p>
            <a:endParaRPr lang="en-US" sz="2000"/>
          </a:p>
        </p:txBody>
      </p:sp>
      <p:sp>
        <p:nvSpPr>
          <p:cNvPr id="6152" name="Text Box 8"/>
          <p:cNvSpPr txBox="1">
            <a:spLocks noChangeArrowheads="1"/>
          </p:cNvSpPr>
          <p:nvPr/>
        </p:nvSpPr>
        <p:spPr bwMode="auto">
          <a:xfrm>
            <a:off x="381000" y="3427413"/>
            <a:ext cx="8382000"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buFont typeface="Wingdings" panose="05000000000000000000" pitchFamily="2" charset="2"/>
              <a:buAutoNum type="arabicPeriod" startAt="2"/>
            </a:pPr>
            <a:r>
              <a:rPr lang="en-US" sz="2800"/>
              <a:t>Hydrogen is the least attractive element (except  for metal hydrides, group I or II metals) and always has an oxidation number of  +1.</a:t>
            </a:r>
          </a:p>
        </p:txBody>
      </p:sp>
      <p:sp>
        <p:nvSpPr>
          <p:cNvPr id="6153" name="Text Box 9"/>
          <p:cNvSpPr txBox="1">
            <a:spLocks noChangeArrowheads="1"/>
          </p:cNvSpPr>
          <p:nvPr/>
        </p:nvSpPr>
        <p:spPr bwMode="auto">
          <a:xfrm>
            <a:off x="746125" y="1027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155" name="Text Box 11"/>
          <p:cNvSpPr txBox="1">
            <a:spLocks noChangeArrowheads="1"/>
          </p:cNvSpPr>
          <p:nvPr/>
        </p:nvSpPr>
        <p:spPr bwMode="auto">
          <a:xfrm>
            <a:off x="304800" y="1095375"/>
            <a:ext cx="84582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20000"/>
              </a:spcBef>
              <a:buFont typeface="Wingdings" panose="05000000000000000000" pitchFamily="2" charset="2"/>
              <a:buAutoNum type="arabicPeriod"/>
            </a:pPr>
            <a:r>
              <a:rPr lang="en-US" sz="2800"/>
              <a:t>Oxygen is the most attractive element (except fluorine) and always gains two electrons so it has an oxidation number of  -2.</a:t>
            </a:r>
            <a:endParaRPr lang="en-US" sz="2800" i="1"/>
          </a:p>
          <a:p>
            <a:endParaRPr lang="en-US" sz="2800"/>
          </a:p>
        </p:txBody>
      </p:sp>
      <p:sp>
        <p:nvSpPr>
          <p:cNvPr id="6156" name="Text Box 12"/>
          <p:cNvSpPr txBox="1">
            <a:spLocks noChangeArrowheads="1"/>
          </p:cNvSpPr>
          <p:nvPr/>
        </p:nvSpPr>
        <p:spPr bwMode="auto">
          <a:xfrm>
            <a:off x="365125" y="5149850"/>
            <a:ext cx="83978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buFont typeface="Wingdings" panose="05000000000000000000" pitchFamily="2" charset="2"/>
              <a:buAutoNum type="arabicPeriod" startAt="3"/>
            </a:pPr>
            <a:r>
              <a:rPr lang="en-US" sz="2800"/>
              <a:t>Simple ions have an oxidation number equal to their charge.</a:t>
            </a:r>
          </a:p>
        </p:txBody>
      </p:sp>
    </p:spTree>
    <p:extLst>
      <p:ext uri="{BB962C8B-B14F-4D97-AF65-F5344CB8AC3E}">
        <p14:creationId xmlns:p14="http://schemas.microsoft.com/office/powerpoint/2010/main" val="3753808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517525" y="598488"/>
            <a:ext cx="83105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buFontTx/>
              <a:buAutoNum type="arabicPeriod" startAt="4"/>
            </a:pPr>
            <a:r>
              <a:rPr lang="en-US" sz="2800"/>
              <a:t>Pure elements have an oxidation number of zero.</a:t>
            </a:r>
          </a:p>
        </p:txBody>
      </p:sp>
      <p:sp>
        <p:nvSpPr>
          <p:cNvPr id="7173" name="Text Box 5"/>
          <p:cNvSpPr txBox="1">
            <a:spLocks noChangeArrowheads="1"/>
          </p:cNvSpPr>
          <p:nvPr/>
        </p:nvSpPr>
        <p:spPr bwMode="auto">
          <a:xfrm>
            <a:off x="517525" y="1568450"/>
            <a:ext cx="81692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buFontTx/>
              <a:buAutoNum type="arabicPeriod" startAt="5"/>
            </a:pPr>
            <a:r>
              <a:rPr lang="en-US" sz="2800"/>
              <a:t>Oxidation numbers agree with laws of conservation of charge.</a:t>
            </a:r>
          </a:p>
        </p:txBody>
      </p:sp>
      <p:sp>
        <p:nvSpPr>
          <p:cNvPr id="7174" name="Text Box 6"/>
          <p:cNvSpPr txBox="1">
            <a:spLocks noChangeArrowheads="1"/>
          </p:cNvSpPr>
          <p:nvPr/>
        </p:nvSpPr>
        <p:spPr bwMode="auto">
          <a:xfrm>
            <a:off x="228600" y="3352800"/>
            <a:ext cx="8401050"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b="1"/>
              <a:t>Example</a:t>
            </a:r>
            <a:r>
              <a:rPr lang="en-US" sz="2800"/>
              <a:t>	</a:t>
            </a:r>
          </a:p>
          <a:p>
            <a:r>
              <a:rPr lang="en-US" sz="2800"/>
              <a:t>	</a:t>
            </a:r>
          </a:p>
          <a:p>
            <a:r>
              <a:rPr lang="en-US" sz="2800"/>
              <a:t>Individual oxidation numbers	      </a:t>
            </a:r>
            <a:r>
              <a:rPr lang="en-US" sz="2000"/>
              <a:t>+1      ?  -2</a:t>
            </a:r>
          </a:p>
          <a:p>
            <a:r>
              <a:rPr lang="en-US" sz="2800"/>
              <a:t>		     			       Na</a:t>
            </a:r>
            <a:r>
              <a:rPr lang="en-US" sz="2800" baseline="-25000">
                <a:effectLst>
                  <a:outerShdw blurRad="38100" dist="38100" dir="2700000" algn="tl">
                    <a:srgbClr val="FFFFFF"/>
                  </a:outerShdw>
                </a:effectLst>
              </a:rPr>
              <a:t>2</a:t>
            </a:r>
            <a:r>
              <a:rPr lang="en-US" sz="2800"/>
              <a:t>SO</a:t>
            </a:r>
            <a:r>
              <a:rPr lang="en-US" sz="2800" baseline="-25000"/>
              <a:t>4</a:t>
            </a:r>
          </a:p>
          <a:p>
            <a:r>
              <a:rPr lang="en-US" sz="2800"/>
              <a:t>total oxidation numbers	      </a:t>
            </a:r>
            <a:r>
              <a:rPr lang="en-US" sz="2000"/>
              <a:t>+2      ?  -8  =  0</a:t>
            </a:r>
            <a:r>
              <a:rPr lang="en-US" sz="2800"/>
              <a:t>	</a:t>
            </a:r>
          </a:p>
          <a:p>
            <a:r>
              <a:rPr lang="en-US" sz="2800"/>
              <a:t>					 net charge is zero</a:t>
            </a:r>
          </a:p>
        </p:txBody>
      </p:sp>
    </p:spTree>
    <p:extLst>
      <p:ext uri="{BB962C8B-B14F-4D97-AF65-F5344CB8AC3E}">
        <p14:creationId xmlns:p14="http://schemas.microsoft.com/office/powerpoint/2010/main" val="7586162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redox reactions? </a:t>
            </a:r>
            <a:endParaRPr lang="en-US" dirty="0"/>
          </a:p>
        </p:txBody>
      </p:sp>
      <p:sp>
        <p:nvSpPr>
          <p:cNvPr id="3" name="Content Placeholder 2"/>
          <p:cNvSpPr>
            <a:spLocks noGrp="1"/>
          </p:cNvSpPr>
          <p:nvPr>
            <p:ph idx="1"/>
          </p:nvPr>
        </p:nvSpPr>
        <p:spPr>
          <a:xfrm>
            <a:off x="498474" y="1981201"/>
            <a:ext cx="7556313" cy="2230582"/>
          </a:xfrm>
        </p:spPr>
        <p:txBody>
          <a:bodyPr>
            <a:normAutofit/>
          </a:bodyPr>
          <a:lstStyle/>
          <a:p>
            <a:r>
              <a:rPr lang="en-US" sz="3000" dirty="0" smtClean="0"/>
              <a:t>Any time electrons are transferred from one atom to another the reaction is called an oxidation-reduction reaction or redox reaction. </a:t>
            </a:r>
          </a:p>
          <a:p>
            <a:endParaRPr lang="en-US" sz="3000" dirty="0"/>
          </a:p>
        </p:txBody>
      </p:sp>
    </p:spTree>
    <p:extLst>
      <p:ext uri="{BB962C8B-B14F-4D97-AF65-F5344CB8AC3E}">
        <p14:creationId xmlns:p14="http://schemas.microsoft.com/office/powerpoint/2010/main" val="27512139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 ionic equation</a:t>
            </a:r>
            <a:endParaRPr lang="en-US" dirty="0"/>
          </a:p>
        </p:txBody>
      </p:sp>
      <p:sp>
        <p:nvSpPr>
          <p:cNvPr id="3" name="Content Placeholder 2"/>
          <p:cNvSpPr>
            <a:spLocks noGrp="1"/>
          </p:cNvSpPr>
          <p:nvPr>
            <p:ph idx="1"/>
          </p:nvPr>
        </p:nvSpPr>
        <p:spPr>
          <a:xfrm>
            <a:off x="307298" y="1366745"/>
            <a:ext cx="8459471" cy="4805114"/>
          </a:xfrm>
        </p:spPr>
        <p:txBody>
          <a:bodyPr>
            <a:noAutofit/>
          </a:bodyPr>
          <a:lstStyle/>
          <a:p>
            <a:r>
              <a:rPr lang="en-US" sz="2200" dirty="0" smtClean="0"/>
              <a:t>A net ionic equation is a reaction written in terms of its ions.</a:t>
            </a:r>
          </a:p>
          <a:p>
            <a:r>
              <a:rPr lang="en-US" sz="2200" dirty="0" smtClean="0"/>
              <a:t>Examples:</a:t>
            </a:r>
          </a:p>
          <a:p>
            <a:r>
              <a:rPr lang="en-US" sz="2200" dirty="0" smtClean="0"/>
              <a:t>First let’s look at the complete chemical equation (the complete reaction)</a:t>
            </a:r>
          </a:p>
          <a:p>
            <a:r>
              <a:rPr lang="en-US" sz="2200" dirty="0" smtClean="0"/>
              <a:t>2Ca + O</a:t>
            </a:r>
            <a:r>
              <a:rPr lang="en-US" sz="2200" baseline="-25000" dirty="0" smtClean="0"/>
              <a:t>2</a:t>
            </a:r>
            <a:r>
              <a:rPr lang="en-US" sz="2200" dirty="0" smtClean="0"/>
              <a:t> </a:t>
            </a:r>
            <a:r>
              <a:rPr lang="en-US" sz="2200" dirty="0" smtClean="0">
                <a:sym typeface="Wingdings"/>
              </a:rPr>
              <a:t> 2CaO </a:t>
            </a:r>
          </a:p>
          <a:p>
            <a:r>
              <a:rPr lang="en-US" sz="2200" dirty="0" smtClean="0">
                <a:sym typeface="Wingdings"/>
              </a:rPr>
              <a:t>Now let’s look at the net ionic equation:</a:t>
            </a:r>
          </a:p>
          <a:p>
            <a:r>
              <a:rPr lang="en-US" sz="2200" dirty="0" err="1"/>
              <a:t>Ca</a:t>
            </a:r>
            <a:r>
              <a:rPr lang="en-US" sz="2200" dirty="0"/>
              <a:t> + O</a:t>
            </a:r>
            <a:r>
              <a:rPr lang="en-US" sz="2200" baseline="-25000" dirty="0"/>
              <a:t>2</a:t>
            </a:r>
            <a:r>
              <a:rPr lang="en-US" sz="2200" dirty="0"/>
              <a:t> </a:t>
            </a:r>
            <a:r>
              <a:rPr lang="en-US" sz="2200" dirty="0">
                <a:sym typeface="Wingdings"/>
              </a:rPr>
              <a:t> </a:t>
            </a:r>
            <a:r>
              <a:rPr lang="en-US" sz="2200" dirty="0" smtClean="0">
                <a:sym typeface="Wingdings"/>
              </a:rPr>
              <a:t>2Ca</a:t>
            </a:r>
            <a:r>
              <a:rPr lang="en-US" sz="2200" baseline="30000" dirty="0" smtClean="0">
                <a:sym typeface="Wingdings"/>
              </a:rPr>
              <a:t>2+ </a:t>
            </a:r>
            <a:r>
              <a:rPr lang="en-US" sz="2200" dirty="0" smtClean="0">
                <a:sym typeface="Wingdings"/>
              </a:rPr>
              <a:t>+ 2O</a:t>
            </a:r>
            <a:r>
              <a:rPr lang="en-US" sz="2200" baseline="30000" dirty="0" smtClean="0">
                <a:sym typeface="Wingdings"/>
              </a:rPr>
              <a:t>2- </a:t>
            </a:r>
          </a:p>
          <a:p>
            <a:r>
              <a:rPr lang="en-US" sz="2200" dirty="0" smtClean="0">
                <a:sym typeface="Wingdings"/>
              </a:rPr>
              <a:t>Notice how in the net ionic equation the product shows the individual oxidation numbers of the compound calcium oxide</a:t>
            </a:r>
            <a:endParaRPr lang="en-US" sz="2200" dirty="0">
              <a:sym typeface="Wingdings"/>
            </a:endParaRPr>
          </a:p>
          <a:p>
            <a:endParaRPr lang="en-US" sz="2200" dirty="0"/>
          </a:p>
        </p:txBody>
      </p:sp>
    </p:spTree>
    <p:extLst>
      <p:ext uri="{BB962C8B-B14F-4D97-AF65-F5344CB8AC3E}">
        <p14:creationId xmlns:p14="http://schemas.microsoft.com/office/powerpoint/2010/main" val="2352906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you try one</a:t>
            </a:r>
            <a:endParaRPr lang="en-US" dirty="0"/>
          </a:p>
        </p:txBody>
      </p:sp>
      <p:sp>
        <p:nvSpPr>
          <p:cNvPr id="3" name="Content Placeholder 2"/>
          <p:cNvSpPr>
            <a:spLocks noGrp="1"/>
          </p:cNvSpPr>
          <p:nvPr>
            <p:ph idx="1"/>
          </p:nvPr>
        </p:nvSpPr>
        <p:spPr/>
        <p:txBody>
          <a:bodyPr>
            <a:normAutofit/>
          </a:bodyPr>
          <a:lstStyle/>
          <a:p>
            <a:r>
              <a:rPr lang="en-US" sz="3200" dirty="0" smtClean="0"/>
              <a:t>Synthesis reaction of sodium chloride</a:t>
            </a:r>
          </a:p>
          <a:p>
            <a:r>
              <a:rPr lang="en-US" sz="3200" dirty="0" smtClean="0"/>
              <a:t>First write the complete chemical equation:</a:t>
            </a:r>
          </a:p>
          <a:p>
            <a:r>
              <a:rPr lang="en-US" sz="3200" dirty="0" smtClean="0"/>
              <a:t>Then write the net ionic equation</a:t>
            </a:r>
            <a:endParaRPr lang="en-US" sz="3200" dirty="0"/>
          </a:p>
        </p:txBody>
      </p:sp>
    </p:spTree>
    <p:extLst>
      <p:ext uri="{BB962C8B-B14F-4D97-AF65-F5344CB8AC3E}">
        <p14:creationId xmlns:p14="http://schemas.microsoft.com/office/powerpoint/2010/main" val="1866258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normAutofit/>
          </a:bodyPr>
          <a:lstStyle/>
          <a:p>
            <a:r>
              <a:rPr lang="en-US" sz="2500" dirty="0" smtClean="0"/>
              <a:t>Complete chemical equation:</a:t>
            </a:r>
          </a:p>
          <a:p>
            <a:r>
              <a:rPr lang="en-US" sz="2500" dirty="0" smtClean="0"/>
              <a:t>2Na + Cl</a:t>
            </a:r>
            <a:r>
              <a:rPr lang="en-US" sz="2500" baseline="-25000" dirty="0" smtClean="0"/>
              <a:t>2</a:t>
            </a:r>
            <a:r>
              <a:rPr lang="en-US" sz="2500" dirty="0" smtClean="0"/>
              <a:t> </a:t>
            </a:r>
            <a:r>
              <a:rPr lang="en-US" sz="2500" dirty="0" smtClean="0">
                <a:sym typeface="Wingdings"/>
              </a:rPr>
              <a:t> 2NaCl</a:t>
            </a:r>
          </a:p>
          <a:p>
            <a:r>
              <a:rPr lang="en-US" sz="2500" dirty="0" smtClean="0">
                <a:sym typeface="Wingdings"/>
              </a:rPr>
              <a:t>Net ionic equation:</a:t>
            </a:r>
          </a:p>
          <a:p>
            <a:r>
              <a:rPr lang="en-US" sz="2500" dirty="0"/>
              <a:t>2Na + Cl</a:t>
            </a:r>
            <a:r>
              <a:rPr lang="en-US" sz="2500" baseline="-25000" dirty="0"/>
              <a:t>2</a:t>
            </a:r>
            <a:r>
              <a:rPr lang="en-US" sz="2500" dirty="0"/>
              <a:t> </a:t>
            </a:r>
            <a:r>
              <a:rPr lang="en-US" sz="2500" dirty="0">
                <a:sym typeface="Wingdings"/>
              </a:rPr>
              <a:t> </a:t>
            </a:r>
            <a:r>
              <a:rPr lang="en-US" sz="2500" dirty="0" smtClean="0">
                <a:sym typeface="Wingdings"/>
              </a:rPr>
              <a:t>2Na</a:t>
            </a:r>
            <a:r>
              <a:rPr lang="en-US" sz="2500" baseline="30000" dirty="0" smtClean="0">
                <a:sym typeface="Wingdings"/>
              </a:rPr>
              <a:t>+</a:t>
            </a:r>
            <a:r>
              <a:rPr lang="en-US" sz="2500" dirty="0" smtClean="0">
                <a:sym typeface="Wingdings"/>
              </a:rPr>
              <a:t> + 2Cl</a:t>
            </a:r>
            <a:r>
              <a:rPr lang="en-US" sz="2500" baseline="30000" dirty="0" smtClean="0">
                <a:sym typeface="Wingdings"/>
              </a:rPr>
              <a:t>-</a:t>
            </a:r>
          </a:p>
          <a:p>
            <a:r>
              <a:rPr lang="en-US" sz="2800" dirty="0">
                <a:sym typeface="Wingdings"/>
              </a:rPr>
              <a:t>What happened to the oxidation numbers? Did they change?</a:t>
            </a:r>
            <a:endParaRPr lang="en-US" sz="2800" dirty="0"/>
          </a:p>
          <a:p>
            <a:endParaRPr lang="en-US" sz="2500" baseline="30000" dirty="0">
              <a:sym typeface="Wingdings"/>
            </a:endParaRPr>
          </a:p>
          <a:p>
            <a:endParaRPr lang="en-US" sz="2500" dirty="0"/>
          </a:p>
        </p:txBody>
      </p:sp>
    </p:spTree>
    <p:extLst>
      <p:ext uri="{BB962C8B-B14F-4D97-AF65-F5344CB8AC3E}">
        <p14:creationId xmlns:p14="http://schemas.microsoft.com/office/powerpoint/2010/main" val="33903647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try it with single displacement reactions</a:t>
            </a:r>
            <a:endParaRPr lang="en-US" dirty="0"/>
          </a:p>
        </p:txBody>
      </p:sp>
      <p:sp>
        <p:nvSpPr>
          <p:cNvPr id="3" name="Content Placeholder 2"/>
          <p:cNvSpPr>
            <a:spLocks noGrp="1"/>
          </p:cNvSpPr>
          <p:nvPr>
            <p:ph idx="1"/>
          </p:nvPr>
        </p:nvSpPr>
        <p:spPr>
          <a:xfrm>
            <a:off x="498474" y="1981200"/>
            <a:ext cx="7556313" cy="4641273"/>
          </a:xfrm>
        </p:spPr>
        <p:txBody>
          <a:bodyPr>
            <a:normAutofit/>
          </a:bodyPr>
          <a:lstStyle/>
          <a:p>
            <a:r>
              <a:rPr lang="en-US" sz="2200" dirty="0" smtClean="0"/>
              <a:t>Single displacement reaction between Calcium and sodium chloride</a:t>
            </a:r>
          </a:p>
          <a:p>
            <a:r>
              <a:rPr lang="en-US" sz="2200" dirty="0" smtClean="0"/>
              <a:t>Complete chemical equation:</a:t>
            </a:r>
          </a:p>
          <a:p>
            <a:r>
              <a:rPr lang="en-US" sz="2200" dirty="0" err="1" smtClean="0"/>
              <a:t>Ca</a:t>
            </a:r>
            <a:r>
              <a:rPr lang="en-US" sz="2200" dirty="0" smtClean="0"/>
              <a:t> + 2NaCl </a:t>
            </a:r>
            <a:r>
              <a:rPr lang="en-US" sz="2200" dirty="0" smtClean="0">
                <a:sym typeface="Wingdings"/>
              </a:rPr>
              <a:t> 2Na + CaCl</a:t>
            </a:r>
            <a:r>
              <a:rPr lang="en-US" sz="2200" baseline="-25000" dirty="0" smtClean="0">
                <a:sym typeface="Wingdings"/>
              </a:rPr>
              <a:t>2</a:t>
            </a:r>
          </a:p>
          <a:p>
            <a:r>
              <a:rPr lang="en-US" sz="2200" dirty="0">
                <a:sym typeface="Wingdings"/>
              </a:rPr>
              <a:t>Net ionic </a:t>
            </a:r>
            <a:r>
              <a:rPr lang="en-US" sz="2200" dirty="0" smtClean="0">
                <a:sym typeface="Wingdings"/>
              </a:rPr>
              <a:t>equation (a): </a:t>
            </a:r>
          </a:p>
          <a:p>
            <a:r>
              <a:rPr lang="en-US" sz="2200" dirty="0" err="1" smtClean="0">
                <a:sym typeface="Wingdings"/>
              </a:rPr>
              <a:t>Ca</a:t>
            </a:r>
            <a:r>
              <a:rPr lang="en-US" sz="2200" dirty="0" smtClean="0">
                <a:sym typeface="Wingdings"/>
              </a:rPr>
              <a:t> </a:t>
            </a:r>
            <a:r>
              <a:rPr lang="en-US" sz="2200" dirty="0" smtClean="0">
                <a:sym typeface="Wingdings"/>
              </a:rPr>
              <a:t>+ 2Na</a:t>
            </a:r>
            <a:r>
              <a:rPr lang="en-US" sz="2200" baseline="30000" dirty="0" smtClean="0">
                <a:sym typeface="Wingdings"/>
              </a:rPr>
              <a:t>+</a:t>
            </a:r>
            <a:r>
              <a:rPr lang="en-US" sz="2200" dirty="0" smtClean="0">
                <a:sym typeface="Wingdings"/>
              </a:rPr>
              <a:t> + 2Cl</a:t>
            </a:r>
            <a:r>
              <a:rPr lang="en-US" sz="2200" baseline="30000" dirty="0" smtClean="0">
                <a:sym typeface="Wingdings"/>
              </a:rPr>
              <a:t>-</a:t>
            </a:r>
            <a:r>
              <a:rPr lang="en-US" sz="2200" dirty="0" smtClean="0">
                <a:sym typeface="Wingdings"/>
              </a:rPr>
              <a:t>  2Na + Ca</a:t>
            </a:r>
            <a:r>
              <a:rPr lang="en-US" sz="2200" baseline="30000" dirty="0" smtClean="0">
                <a:sym typeface="Wingdings"/>
              </a:rPr>
              <a:t>2+ </a:t>
            </a:r>
            <a:r>
              <a:rPr lang="en-US" sz="2200" dirty="0" smtClean="0">
                <a:sym typeface="Wingdings"/>
              </a:rPr>
              <a:t>+</a:t>
            </a:r>
            <a:r>
              <a:rPr lang="en-US" sz="2200" dirty="0" smtClean="0">
                <a:sym typeface="Wingdings"/>
              </a:rPr>
              <a:t>2Cl</a:t>
            </a:r>
            <a:r>
              <a:rPr lang="en-US" sz="2200" baseline="30000" dirty="0" smtClean="0">
                <a:sym typeface="Wingdings"/>
              </a:rPr>
              <a:t>-</a:t>
            </a:r>
          </a:p>
          <a:p>
            <a:r>
              <a:rPr lang="en-US" sz="2200" dirty="0">
                <a:sym typeface="Wingdings"/>
              </a:rPr>
              <a:t>Net ionic equation </a:t>
            </a:r>
            <a:r>
              <a:rPr lang="en-US" sz="2200" dirty="0" smtClean="0">
                <a:sym typeface="Wingdings"/>
              </a:rPr>
              <a:t>(b):  (Get rid of spectator ions.)</a:t>
            </a:r>
            <a:endParaRPr lang="en-US" sz="2200" dirty="0">
              <a:sym typeface="Wingdings"/>
            </a:endParaRPr>
          </a:p>
          <a:p>
            <a:r>
              <a:rPr lang="en-US" sz="2200" dirty="0" err="1">
                <a:sym typeface="Wingdings"/>
              </a:rPr>
              <a:t>Ca</a:t>
            </a:r>
            <a:r>
              <a:rPr lang="en-US" sz="2200" dirty="0">
                <a:sym typeface="Wingdings"/>
              </a:rPr>
              <a:t> + 2Na</a:t>
            </a:r>
            <a:r>
              <a:rPr lang="en-US" sz="2200" baseline="30000" dirty="0" smtClean="0">
                <a:sym typeface="Wingdings"/>
              </a:rPr>
              <a:t>+</a:t>
            </a:r>
            <a:r>
              <a:rPr lang="en-US" sz="2200" dirty="0" smtClean="0">
                <a:sym typeface="Wingdings"/>
              </a:rPr>
              <a:t> </a:t>
            </a:r>
            <a:r>
              <a:rPr lang="en-US" sz="2200" dirty="0">
                <a:sym typeface="Wingdings"/>
              </a:rPr>
              <a:t> 2Na + Ca</a:t>
            </a:r>
            <a:r>
              <a:rPr lang="en-US" sz="2200" baseline="30000" dirty="0">
                <a:sym typeface="Wingdings"/>
              </a:rPr>
              <a:t>2</a:t>
            </a:r>
            <a:r>
              <a:rPr lang="en-US" sz="2200" baseline="30000" dirty="0" smtClean="0">
                <a:sym typeface="Wingdings"/>
              </a:rPr>
              <a:t>+</a:t>
            </a:r>
            <a:endParaRPr lang="en-US" sz="2200" baseline="30000" dirty="0">
              <a:sym typeface="Wingdings"/>
            </a:endParaRPr>
          </a:p>
        </p:txBody>
      </p:sp>
      <p:cxnSp>
        <p:nvCxnSpPr>
          <p:cNvPr id="5" name="Straight Connector 4"/>
          <p:cNvCxnSpPr/>
          <p:nvPr/>
        </p:nvCxnSpPr>
        <p:spPr>
          <a:xfrm flipH="1">
            <a:off x="5061527" y="4645891"/>
            <a:ext cx="517238" cy="378691"/>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2369127" y="4682836"/>
            <a:ext cx="517238" cy="378691"/>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29898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strVal val="#ppt_x"/>
                                          </p:val>
                                        </p:tav>
                                        <p:tav tm="100000">
                                          <p:val>
                                            <p:strVal val="#ppt_x"/>
                                          </p:val>
                                        </p:tav>
                                      </p:tavLst>
                                    </p:anim>
                                    <p:anim calcmode="lin" valueType="num">
                                      <p:cBhvr>
                                        <p:cTn id="2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Advantage.thmx</Template>
  <TotalTime>570</TotalTime>
  <Words>1172</Words>
  <Application>Microsoft Office PowerPoint</Application>
  <PresentationFormat>On-screen Show (4:3)</PresentationFormat>
  <Paragraphs>135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Advantage</vt:lpstr>
      <vt:lpstr>PowerPoint Presentation</vt:lpstr>
      <vt:lpstr>PowerPoint Presentation</vt:lpstr>
      <vt:lpstr>  These rules are: </vt:lpstr>
      <vt:lpstr>PowerPoint Presentation</vt:lpstr>
      <vt:lpstr>What are redox reactions? </vt:lpstr>
      <vt:lpstr>Net ionic equation</vt:lpstr>
      <vt:lpstr>Now you try one</vt:lpstr>
      <vt:lpstr>Answer</vt:lpstr>
      <vt:lpstr>Now try it with single displacement reactions</vt:lpstr>
      <vt:lpstr>NOTE</vt:lpstr>
      <vt:lpstr>What happens</vt:lpstr>
      <vt:lpstr>Continued…</vt:lpstr>
      <vt:lpstr>Let’s go back</vt:lpstr>
      <vt:lpstr>Now you try the other ones</vt:lpstr>
      <vt:lpstr>Answer</vt:lpstr>
      <vt:lpstr>Cont.…</vt:lpstr>
      <vt:lpstr>Half Reactions</vt:lpstr>
      <vt:lpstr>Examples</vt:lpstr>
      <vt:lpstr>Now you try it!</vt:lpstr>
      <vt:lpstr>Answers:</vt:lpstr>
      <vt:lpstr>Balancing a redox reaction</vt:lpstr>
      <vt:lpstr>Example</vt:lpstr>
      <vt:lpstr>Cont.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November 23rd, 2011</dc:title>
  <dc:creator>Fernanda Pelaez</dc:creator>
  <cp:lastModifiedBy>Windows User</cp:lastModifiedBy>
  <cp:revision>97</cp:revision>
  <cp:lastPrinted>2013-03-13T18:08:23Z</cp:lastPrinted>
  <dcterms:created xsi:type="dcterms:W3CDTF">2011-11-23T23:16:44Z</dcterms:created>
  <dcterms:modified xsi:type="dcterms:W3CDTF">2013-10-08T22:05:50Z</dcterms:modified>
</cp:coreProperties>
</file>