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</p:sldMasterIdLst>
  <p:handoutMasterIdLst>
    <p:handoutMasterId r:id="rId11"/>
  </p:handoutMasterIdLst>
  <p:sldIdLst>
    <p:sldId id="256" r:id="rId3"/>
    <p:sldId id="257" r:id="rId4"/>
    <p:sldId id="259" r:id="rId5"/>
    <p:sldId id="261" r:id="rId6"/>
    <p:sldId id="258" r:id="rId7"/>
    <p:sldId id="260" r:id="rId8"/>
    <p:sldId id="262" r:id="rId9"/>
    <p:sldId id="263" r:id="rId10"/>
  </p:sldIdLst>
  <p:sldSz cx="9144000" cy="6858000" type="screen4x3"/>
  <p:notesSz cx="9305925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4" y="1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FBEFA4B-1918-4CDC-BDB7-39B950F5A76A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4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A4687E3-A971-45A0-BA41-6F54EAF6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1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50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50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50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51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DCC23C-2FED-4F1F-9A8A-B9BA5D4FB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0ACEB1-019C-4F9B-9E9E-2D6BD572A5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1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2DA6C7-F439-4A6C-BF24-3E8F8A76D2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4D93D2-CC61-490A-98F0-594AA0B6FD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4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35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7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8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B3F220-3446-4C4D-9019-664A0ED8B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626E9-A4AD-46AF-8FF1-BE549CFFC4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98952-A12F-431A-BAFC-1B661C468F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5B1F1-8872-459D-83AB-483D58A4D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03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B2F9CA-97F9-403C-85FF-1C0B2A8C34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1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0A8684-9867-4E13-8EC7-59B2E83643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10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91BB13-2E08-43E9-BEAB-9D2628BB0F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F2DEFD-9159-43B6-8B8D-60446A0C6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9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3BF63B-E3FC-4E0D-B6AB-846569DCF1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59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B337-8E19-4C8B-8A53-5C6B672DBD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5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E01B2-2458-4C66-BB44-6D7DD5491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29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49B71-7646-4787-A52D-11D9BE4960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0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ADC0B1-69E3-4A13-B765-6D497B8795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4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314A1E-B6D9-4DFE-A565-D9C4802DF2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59A917-2CCF-4A8A-9939-72678EBEE4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7381A8-9583-4D59-A8F3-5674EC01B7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6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687A2-4EDA-4ED6-B3B4-3E2EAC5B16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36163-1FB4-4AFF-9908-007954ECFB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9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D4B534-982A-486E-848D-7C4200645D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2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8A0AE26-841F-476E-A232-BDD439BCC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48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48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8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5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01C32695-6CAB-406D-9AB8-6C0A9AE577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362200"/>
            <a:ext cx="4724400" cy="2209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3800" dirty="0" smtClean="0">
                <a:solidFill>
                  <a:schemeClr val="accent1">
                    <a:lumMod val="25000"/>
                  </a:schemeClr>
                </a:solidFill>
              </a:rPr>
              <a:t>pH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to="4.0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20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3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6" presetID="21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0" grpId="3"/>
      <p:bldP spid="2050" grpId="4"/>
      <p:bldP spid="2050" gr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Dissociation of Water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15400" cy="4533900"/>
          </a:xfrm>
        </p:spPr>
        <p:txBody>
          <a:bodyPr/>
          <a:lstStyle/>
          <a:p>
            <a:r>
              <a:rPr lang="en-US" sz="3600" dirty="0"/>
              <a:t>Pure water has trace amounts of H3O+ and OH- ions, coming from the slight dissociation of water.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600" dirty="0"/>
              <a:t>    </a:t>
            </a:r>
          </a:p>
          <a:p>
            <a:r>
              <a:rPr lang="en-US" sz="3600" dirty="0"/>
              <a:t>Placing an acid in water will increase the [H3O+] and a base will increase [OH-].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9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228600"/>
            <a:ext cx="9144000" cy="4267200"/>
          </a:xfrm>
        </p:spPr>
        <p:txBody>
          <a:bodyPr/>
          <a:lstStyle/>
          <a:p>
            <a:r>
              <a:rPr lang="en-US" sz="2800" dirty="0"/>
              <a:t>Measuring the hydrogen ion concentration in a solution can be done with a conductivity tester.  </a:t>
            </a:r>
          </a:p>
          <a:p>
            <a:r>
              <a:rPr lang="en-US" sz="2800" dirty="0"/>
              <a:t>A pH meter was developed to accurately measure acidity in solutions.  </a:t>
            </a:r>
          </a:p>
          <a:p>
            <a:r>
              <a:rPr lang="en-US" sz="2800" dirty="0"/>
              <a:t>Other means was to use special indicators on paper that turns specific </a:t>
            </a:r>
            <a:r>
              <a:rPr lang="en-US" sz="2800" dirty="0" smtClean="0"/>
              <a:t>colors </a:t>
            </a:r>
            <a:r>
              <a:rPr lang="en-US" sz="2800" dirty="0"/>
              <a:t>when in a solution with a given pH.  </a:t>
            </a:r>
          </a:p>
          <a:p>
            <a:r>
              <a:rPr lang="en-US" sz="2800" dirty="0"/>
              <a:t>The indicators are not as accurate as meters, but are </a:t>
            </a:r>
            <a:r>
              <a:rPr lang="en-US" sz="2800" dirty="0" smtClean="0"/>
              <a:t>quite </a:t>
            </a:r>
            <a:r>
              <a:rPr lang="en-US" sz="2800" dirty="0"/>
              <a:t>useful.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4876800"/>
            <a:ext cx="1524000" cy="1676400"/>
          </a:xfrm>
          <a:noFill/>
          <a:ln/>
        </p:spPr>
      </p:pic>
      <p:pic>
        <p:nvPicPr>
          <p:cNvPr id="15367" name="Picture 7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4876800"/>
            <a:ext cx="1676400" cy="1676400"/>
          </a:xfrm>
          <a:noFill/>
          <a:ln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21336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2667000" cy="944563"/>
          </a:xfrm>
        </p:spPr>
        <p:txBody>
          <a:bodyPr/>
          <a:lstStyle/>
          <a:p>
            <a:r>
              <a:rPr lang="en-US"/>
              <a:t>pH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pH or </a:t>
            </a:r>
            <a:r>
              <a:rPr lang="en-US" sz="3000" i="1" dirty="0"/>
              <a:t>power of hydrogen</a:t>
            </a:r>
            <a:r>
              <a:rPr lang="en-US" sz="3000" dirty="0"/>
              <a:t> simplifies comparing values that have as vast a range as hydrogen ion </a:t>
            </a:r>
            <a:r>
              <a:rPr lang="en-US" sz="3000" dirty="0" smtClean="0"/>
              <a:t>( or the hydronium ion) concentration </a:t>
            </a:r>
            <a:r>
              <a:rPr lang="en-US" sz="3000" dirty="0"/>
              <a:t>in solutions.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0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pH is the hydrogen ion concentration expressed in an exponent form.  (logarithm scale)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0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pH scale usually ranges from 1 to 14 but in fact can go as low as -1and as high as 15.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0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The lower the pH, the more acidic a solution.  The higher the pH the more basic it is.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4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" y="1400175"/>
            <a:ext cx="8839200" cy="5181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19400" y="3048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1"/>
                </a:solidFill>
                <a:latin typeface="Engravers MT" panose="02090707080505020304" pitchFamily="18" charset="0"/>
              </a:rPr>
              <a:t>pH </a:t>
            </a:r>
            <a:r>
              <a:rPr lang="en-US" sz="4400" b="1">
                <a:solidFill>
                  <a:schemeClr val="accent1"/>
                </a:solidFill>
                <a:latin typeface="Engravers MT" panose="02090707080505020304" pitchFamily="18" charset="0"/>
              </a:rPr>
              <a:t>Scale</a:t>
            </a:r>
          </a:p>
        </p:txBody>
      </p:sp>
      <p:pic>
        <p:nvPicPr>
          <p:cNvPr id="14347" name="Picture 1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263" y="1447800"/>
            <a:ext cx="87630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8901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pH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r>
              <a:rPr lang="en-US" sz="2800" dirty="0"/>
              <a:t>pH is calculated as follows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      pH = - log [H</a:t>
            </a:r>
            <a:r>
              <a:rPr lang="en-US" sz="2800" baseline="-25000" dirty="0"/>
              <a:t>3</a:t>
            </a:r>
            <a:r>
              <a:rPr lang="en-US" sz="2800" dirty="0"/>
              <a:t>O+]	    or		[H</a:t>
            </a:r>
            <a:r>
              <a:rPr lang="en-US" sz="2800" baseline="-25000" dirty="0"/>
              <a:t>3</a:t>
            </a:r>
            <a:r>
              <a:rPr lang="en-US" sz="2800" dirty="0"/>
              <a:t>O+] = 10 </a:t>
            </a:r>
            <a:r>
              <a:rPr lang="en-US" sz="2800" baseline="30000" dirty="0"/>
              <a:t>–pH</a:t>
            </a:r>
          </a:p>
          <a:p>
            <a:pPr>
              <a:buFont typeface="Wingdings" panose="05000000000000000000" pitchFamily="2" charset="2"/>
              <a:buNone/>
            </a:pPr>
            <a:endParaRPr lang="en-US" sz="2800" dirty="0"/>
          </a:p>
          <a:p>
            <a:r>
              <a:rPr lang="en-US" sz="2800" dirty="0"/>
              <a:t>*Rounding: [H</a:t>
            </a:r>
            <a:r>
              <a:rPr lang="en-US" sz="2800" baseline="-25000" dirty="0"/>
              <a:t>3</a:t>
            </a:r>
            <a:r>
              <a:rPr lang="en-US" sz="2800" dirty="0"/>
              <a:t>O+] significant digits convert to pH </a:t>
            </a:r>
            <a:r>
              <a:rPr lang="en-US" sz="2800" dirty="0" smtClean="0"/>
              <a:t>digits after the decimal.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[H</a:t>
            </a:r>
            <a:r>
              <a:rPr lang="en-US" sz="2800" baseline="-25000" dirty="0"/>
              <a:t>3</a:t>
            </a:r>
            <a:r>
              <a:rPr lang="en-US" sz="2800" dirty="0"/>
              <a:t>O+] of pure water is 1x 10</a:t>
            </a:r>
            <a:r>
              <a:rPr lang="en-US" sz="2800" baseline="30000" dirty="0"/>
              <a:t>-7</a:t>
            </a:r>
            <a:r>
              <a:rPr lang="en-US" sz="2800" dirty="0"/>
              <a:t> which is a pH of 7.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  </a:t>
            </a:r>
          </a:p>
          <a:p>
            <a:r>
              <a:rPr lang="en-US" sz="2800" dirty="0"/>
              <a:t>Acids have a pH below 7 while bases have a pH above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62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3200"/>
                            </p:stCondLst>
                            <p:childTnLst>
                              <p:par>
                                <p:cTn id="33" presetID="48" presetClass="entr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4800"/>
                            </p:stCondLst>
                            <p:childTnLst>
                              <p:par>
                                <p:cTn id="40" presetID="48" presetClass="entr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3600" dirty="0"/>
              <a:t>Although the pH of bases can </a:t>
            </a:r>
            <a:r>
              <a:rPr lang="en-US" sz="3600" dirty="0" smtClean="0"/>
              <a:t>be measured</a:t>
            </a:r>
            <a:r>
              <a:rPr lang="en-US" sz="3600" dirty="0"/>
              <a:t>, a </a:t>
            </a:r>
            <a:r>
              <a:rPr lang="en-US" sz="3600" dirty="0" smtClean="0"/>
              <a:t>similar </a:t>
            </a:r>
            <a:r>
              <a:rPr lang="en-US" sz="3600" dirty="0"/>
              <a:t>value was determined for bases called pOH.  		</a:t>
            </a:r>
            <a:endParaRPr lang="en-US" sz="3600" dirty="0" smtClean="0"/>
          </a:p>
          <a:p>
            <a:pPr lvl="3"/>
            <a:r>
              <a:rPr lang="en-US" sz="3600" dirty="0" smtClean="0"/>
              <a:t>pOH </a:t>
            </a:r>
            <a:r>
              <a:rPr lang="en-US" sz="3600" dirty="0"/>
              <a:t>= -log[OH-]</a:t>
            </a:r>
          </a:p>
          <a:p>
            <a:pPr>
              <a:buFont typeface="Wingdings" panose="05000000000000000000" pitchFamily="2" charset="2"/>
              <a:buNone/>
            </a:pPr>
            <a:endParaRPr lang="en-US" sz="3600" dirty="0"/>
          </a:p>
          <a:p>
            <a:r>
              <a:rPr lang="en-US" sz="3600" dirty="0"/>
              <a:t>The pH and pOH of a solution are inversely </a:t>
            </a:r>
            <a:r>
              <a:rPr lang="en-US" sz="3600" dirty="0" smtClean="0"/>
              <a:t>related.</a:t>
            </a:r>
            <a:endParaRPr lang="en-US" sz="3600" dirty="0"/>
          </a:p>
          <a:p>
            <a:pPr lvl="1"/>
            <a:r>
              <a:rPr lang="en-US" sz="3200" dirty="0" smtClean="0"/>
              <a:t>As the pH </a:t>
            </a:r>
            <a:r>
              <a:rPr lang="en-US" sz="3200" dirty="0"/>
              <a:t>of a solution goes down the pOH of that solution will go up the same amount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pH + pOH = 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6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3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3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3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981200"/>
            <a:ext cx="6781800" cy="1931988"/>
          </a:xfrm>
        </p:spPr>
        <p:txBody>
          <a:bodyPr/>
          <a:lstStyle/>
          <a:p>
            <a:r>
              <a:rPr lang="en-US" sz="8800">
                <a:solidFill>
                  <a:schemeClr val="accent1"/>
                </a:solidFill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11">
      <a:dk1>
        <a:srgbClr val="000000"/>
      </a:dk1>
      <a:lt1>
        <a:srgbClr val="EAEAEA"/>
      </a:lt1>
      <a:dk2>
        <a:srgbClr val="FF66FF"/>
      </a:dk2>
      <a:lt2>
        <a:srgbClr val="E5E5E5"/>
      </a:lt2>
      <a:accent1>
        <a:srgbClr val="CCEC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E2F4FF"/>
      </a:accent5>
      <a:accent6>
        <a:srgbClr val="C8C8C8"/>
      </a:accent6>
      <a:hlink>
        <a:srgbClr val="7200E4"/>
      </a:hlink>
      <a:folHlink>
        <a:srgbClr val="003399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10">
        <a:dk1>
          <a:srgbClr val="000000"/>
        </a:dk1>
        <a:lt1>
          <a:srgbClr val="EAEAEA"/>
        </a:lt1>
        <a:dk2>
          <a:srgbClr val="000000"/>
        </a:dk2>
        <a:lt2>
          <a:srgbClr val="E5E5E5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11">
        <a:dk1>
          <a:srgbClr val="000000"/>
        </a:dk1>
        <a:lt1>
          <a:srgbClr val="EAEAEA"/>
        </a:lt1>
        <a:dk2>
          <a:srgbClr val="FF66FF"/>
        </a:dk2>
        <a:lt2>
          <a:srgbClr val="E5E5E5"/>
        </a:lt2>
        <a:accent1>
          <a:srgbClr val="CCEC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C8C8C8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12">
        <a:dk1>
          <a:srgbClr val="000000"/>
        </a:dk1>
        <a:lt1>
          <a:srgbClr val="000000"/>
        </a:lt1>
        <a:dk2>
          <a:srgbClr val="000000"/>
        </a:dk2>
        <a:lt2>
          <a:srgbClr val="121212"/>
        </a:lt2>
        <a:accent1>
          <a:srgbClr val="000000"/>
        </a:accent1>
        <a:accent2>
          <a:srgbClr val="000000"/>
        </a:accent2>
        <a:accent3>
          <a:srgbClr val="AAAAAA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E001C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rtain Call">
  <a:themeElements>
    <a:clrScheme name="Curtain Call 9">
      <a:dk1>
        <a:srgbClr val="000000"/>
      </a:dk1>
      <a:lt1>
        <a:srgbClr val="FFFFFF"/>
      </a:lt1>
      <a:dk2>
        <a:srgbClr val="000099"/>
      </a:dk2>
      <a:lt2>
        <a:srgbClr val="DDDDDD"/>
      </a:lt2>
      <a:accent1>
        <a:srgbClr val="C6D4D4"/>
      </a:accent1>
      <a:accent2>
        <a:srgbClr val="C0C0C0"/>
      </a:accent2>
      <a:accent3>
        <a:srgbClr val="FFFFFF"/>
      </a:accent3>
      <a:accent4>
        <a:srgbClr val="000000"/>
      </a:accent4>
      <a:accent5>
        <a:srgbClr val="DFE6E6"/>
      </a:accent5>
      <a:accent6>
        <a:srgbClr val="AEAEAE"/>
      </a:accent6>
      <a:hlink>
        <a:srgbClr val="6600FF"/>
      </a:hlink>
      <a:folHlink>
        <a:srgbClr val="9900CC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gital Dots 10">
    <a:dk1>
      <a:srgbClr val="000000"/>
    </a:dk1>
    <a:lt1>
      <a:srgbClr val="EAEAEA"/>
    </a:lt1>
    <a:dk2>
      <a:srgbClr val="000000"/>
    </a:dk2>
    <a:lt2>
      <a:srgbClr val="E5E5E5"/>
    </a:lt2>
    <a:accent1>
      <a:srgbClr val="CCECFF"/>
    </a:accent1>
    <a:accent2>
      <a:srgbClr val="B2B2B2"/>
    </a:accent2>
    <a:accent3>
      <a:srgbClr val="F3F3F3"/>
    </a:accent3>
    <a:accent4>
      <a:srgbClr val="000000"/>
    </a:accent4>
    <a:accent5>
      <a:srgbClr val="E2F4FF"/>
    </a:accent5>
    <a:accent6>
      <a:srgbClr val="A1A1A1"/>
    </a:accent6>
    <a:hlink>
      <a:srgbClr val="7200E4"/>
    </a:hlink>
    <a:folHlink>
      <a:srgbClr val="0033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181</TotalTime>
  <Words>237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Tahoma</vt:lpstr>
      <vt:lpstr>Engravers MT</vt:lpstr>
      <vt:lpstr>Digital Dots</vt:lpstr>
      <vt:lpstr>Curtain Call</vt:lpstr>
      <vt:lpstr>pH</vt:lpstr>
      <vt:lpstr>Dissociation of Water</vt:lpstr>
      <vt:lpstr>PowerPoint Presentation</vt:lpstr>
      <vt:lpstr>pH</vt:lpstr>
      <vt:lpstr>PowerPoint Presentation</vt:lpstr>
      <vt:lpstr>Calculating pH</vt:lpstr>
      <vt:lpstr>PowerPoint Presentation</vt:lpstr>
      <vt:lpstr>The end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Standring, Daniel</dc:creator>
  <cp:lastModifiedBy>Standring, Daniel</cp:lastModifiedBy>
  <cp:revision>9</cp:revision>
  <cp:lastPrinted>2013-04-09T14:27:01Z</cp:lastPrinted>
  <dcterms:created xsi:type="dcterms:W3CDTF">2007-11-18T00:38:06Z</dcterms:created>
  <dcterms:modified xsi:type="dcterms:W3CDTF">2013-04-09T16:13:30Z</dcterms:modified>
</cp:coreProperties>
</file>