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5" r:id="rId1"/>
  </p:sldMasterIdLst>
  <p:sldIdLst>
    <p:sldId id="256" r:id="rId2"/>
    <p:sldId id="433" r:id="rId3"/>
    <p:sldId id="403" r:id="rId4"/>
    <p:sldId id="404" r:id="rId5"/>
    <p:sldId id="434" r:id="rId6"/>
    <p:sldId id="401" r:id="rId7"/>
    <p:sldId id="402" r:id="rId8"/>
    <p:sldId id="405" r:id="rId9"/>
    <p:sldId id="437" r:id="rId10"/>
    <p:sldId id="406" r:id="rId11"/>
    <p:sldId id="440" r:id="rId12"/>
    <p:sldId id="407" r:id="rId13"/>
    <p:sldId id="442" r:id="rId14"/>
    <p:sldId id="425" r:id="rId15"/>
    <p:sldId id="444" r:id="rId16"/>
    <p:sldId id="409" r:id="rId17"/>
    <p:sldId id="446" r:id="rId18"/>
    <p:sldId id="427" r:id="rId19"/>
    <p:sldId id="448" r:id="rId20"/>
    <p:sldId id="411" r:id="rId21"/>
    <p:sldId id="450" r:id="rId22"/>
    <p:sldId id="452" r:id="rId23"/>
    <p:sldId id="412" r:id="rId24"/>
    <p:sldId id="429" r:id="rId25"/>
    <p:sldId id="435" r:id="rId26"/>
    <p:sldId id="413" r:id="rId27"/>
    <p:sldId id="414" r:id="rId28"/>
    <p:sldId id="454" r:id="rId29"/>
    <p:sldId id="415" r:id="rId30"/>
    <p:sldId id="456" r:id="rId31"/>
    <p:sldId id="417" r:id="rId32"/>
    <p:sldId id="458" r:id="rId33"/>
    <p:sldId id="418" r:id="rId34"/>
    <p:sldId id="460" r:id="rId35"/>
    <p:sldId id="419" r:id="rId36"/>
    <p:sldId id="462" r:id="rId37"/>
    <p:sldId id="416" r:id="rId38"/>
    <p:sldId id="466" r:id="rId39"/>
    <p:sldId id="420" r:id="rId40"/>
    <p:sldId id="464" r:id="rId41"/>
    <p:sldId id="421" r:id="rId42"/>
    <p:sldId id="468" r:id="rId43"/>
    <p:sldId id="422" r:id="rId44"/>
    <p:sldId id="470" r:id="rId45"/>
    <p:sldId id="423" r:id="rId46"/>
    <p:sldId id="473" r:id="rId47"/>
    <p:sldId id="359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9D987-F3F6-4D8A-A620-C4051895880B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FEA2E-423C-43FF-B756-B938AD20A6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7667F-FBE9-4FBA-9BAA-B7F0E9A543CE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5469A-4639-4D8B-85C7-0E232EFDE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C2AD0-6D20-4A1A-8CEE-319B766E3EB2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30B0E-6C2C-46F6-81FD-3BCDE9BF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64D30-CADE-409B-AA18-D278D3A1A39E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5959E-4BB7-4673-B352-E0C535AEA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AF20C-2315-4126-8183-2803273AB1C0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8D5D7-8D68-4B84-BFA4-0CEA17211E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4CD78-D59E-4F51-997B-3484B75C7FC9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7ED9E-41A2-4697-99C1-E76429124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4EE1E-0042-4F38-B174-D768C0BD8CAC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3E479-4A7B-48CD-9248-99B738ACA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8F48F-CE49-478C-BC2A-6F605718872B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7915F-335F-462C-868B-D36722F40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DA96C-5CF2-49C1-BA90-8FA924D93C18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A006-64E8-4501-BB35-EB65219EF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C5D44-5034-4A37-98BC-EC8380FAB561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963F8-1B2B-4B98-80E9-3B14E92C5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7FFBB-AD4F-4566-A54C-8D8B2A5EFAEC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9E2F404-681E-4DA1-8481-A0F9C2975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AAD167-362D-409D-9011-D6E21C20C1FB}" type="datetimeFigureOut">
              <a:rPr lang="en-US" smtClean="0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519B25-FCDD-4A4C-BA5F-ADAFCC6BB8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awrencekok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nNnXmPkSF2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youtu.be/dFGoTXikNy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CMGMPzFH0Tg?t=3m51s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youtu.be/3T3bJtPmWZk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PK_JXzYcme0" TargetMode="External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2" Type="http://schemas.openxmlformats.org/officeDocument/2006/relationships/hyperlink" Target="http://youtu.be/xCCQZQbGTW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chXMpDwjBDk" TargetMode="External"/><Relationship Id="rId5" Type="http://schemas.openxmlformats.org/officeDocument/2006/relationships/image" Target="../media/image73.jpeg"/><Relationship Id="rId4" Type="http://schemas.openxmlformats.org/officeDocument/2006/relationships/hyperlink" Target="http://youtu.be/8bCL8TQZFKo" TargetMode="External"/><Relationship Id="rId9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awrencekok.blogspot.com/" TargetMode="External"/><Relationship Id="rId2" Type="http://schemas.openxmlformats.org/officeDocument/2006/relationships/hyperlink" Target="http://creativecommons.org/licens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609600" y="5791200"/>
            <a:ext cx="3810000" cy="609600"/>
          </a:xfrm>
        </p:spPr>
        <p:txBody>
          <a:bodyPr/>
          <a:lstStyle/>
          <a:p>
            <a:pPr marR="0" eaLnBrk="1" hangingPunct="1"/>
            <a:r>
              <a:rPr lang="en-US" sz="2000" smtClean="0">
                <a:hlinkClick r:id="rId2"/>
              </a:rPr>
              <a:t>http://lawrencekok.blogspot.com</a:t>
            </a:r>
            <a:endParaRPr lang="en-US" sz="2000" smtClean="0"/>
          </a:p>
        </p:txBody>
      </p:sp>
      <p:pic>
        <p:nvPicPr>
          <p:cNvPr id="5123" name="Picture 3" descr="88x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09600" y="44196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Prepared by </a:t>
            </a:r>
          </a:p>
          <a:p>
            <a:r>
              <a:rPr lang="en-US" sz="3200" i="1">
                <a:solidFill>
                  <a:schemeClr val="bg1"/>
                </a:solidFill>
              </a:rPr>
              <a:t>Lawrence Kok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81000" y="914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Video Tutorial </a:t>
            </a:r>
            <a:r>
              <a:rPr lang="en-US" sz="3200" b="1" i="1" dirty="0">
                <a:solidFill>
                  <a:srgbClr val="FF0000"/>
                </a:solidFill>
              </a:rPr>
              <a:t>on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Energetics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en-US" sz="3200" b="1" i="1" dirty="0" smtClean="0">
                <a:solidFill>
                  <a:srgbClr val="FF0000"/>
                </a:solidFill>
              </a:rPr>
              <a:t>Hess’s Law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en-US" sz="3200" b="1" i="1" dirty="0" smtClean="0">
                <a:solidFill>
                  <a:srgbClr val="FF0000"/>
                </a:solidFill>
              </a:rPr>
              <a:t>Enthalpy of Formation and </a:t>
            </a:r>
            <a:r>
              <a:rPr lang="en-US" sz="3200" b="1" i="1" dirty="0" smtClean="0">
                <a:solidFill>
                  <a:srgbClr val="FF0000"/>
                </a:solidFill>
              </a:rPr>
              <a:t>Combustion in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Energetics</a:t>
            </a:r>
            <a:r>
              <a:rPr lang="en-US" sz="3200" b="1" i="1" dirty="0" smtClean="0">
                <a:solidFill>
                  <a:srgbClr val="FF0000"/>
                </a:solidFill>
              </a:rPr>
              <a:t>.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26-2012 12-56-5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914400"/>
            <a:ext cx="7391399" cy="3769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33400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4 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NHNH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5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 →   4CO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 +   9N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12-33-2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724400"/>
            <a:ext cx="4267200" cy="457200"/>
          </a:xfrm>
          <a:prstGeom prst="rect">
            <a:avLst/>
          </a:prstGeom>
        </p:spPr>
      </p:pic>
      <p:pic>
        <p:nvPicPr>
          <p:cNvPr id="3" name="Picture 2" descr="1-26-2012 12-35-09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228972"/>
            <a:ext cx="4495800" cy="1629028"/>
          </a:xfrm>
          <a:prstGeom prst="rect">
            <a:avLst/>
          </a:prstGeom>
        </p:spPr>
      </p:pic>
      <p:pic>
        <p:nvPicPr>
          <p:cNvPr id="4" name="Picture 3" descr="1-26-2012 12-36-21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36908"/>
            <a:ext cx="1905000" cy="1321092"/>
          </a:xfrm>
          <a:prstGeom prst="rect">
            <a:avLst/>
          </a:prstGeom>
        </p:spPr>
      </p:pic>
      <p:pic>
        <p:nvPicPr>
          <p:cNvPr id="5" name="Picture 4" descr="1-26-2012 12-56-52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" y="914400"/>
            <a:ext cx="7391399" cy="3769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Formation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33400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4 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NHNH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5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 →   4CO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 +   9N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7244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1600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617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NO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→  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+  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cycle diagram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12-51-4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914399"/>
            <a:ext cx="8839200" cy="3822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617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NO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→  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+  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cycle diagram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12-51-4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914399"/>
            <a:ext cx="8839200" cy="3822357"/>
          </a:xfrm>
          <a:prstGeom prst="rect">
            <a:avLst/>
          </a:prstGeom>
        </p:spPr>
      </p:pic>
      <p:pic>
        <p:nvPicPr>
          <p:cNvPr id="5" name="Picture 4" descr="1-26-2012 12-33-2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876800"/>
            <a:ext cx="4552950" cy="457200"/>
          </a:xfrm>
          <a:prstGeom prst="rect">
            <a:avLst/>
          </a:prstGeom>
        </p:spPr>
      </p:pic>
      <p:pic>
        <p:nvPicPr>
          <p:cNvPr id="6" name="Picture 5" descr="1-26-2012 1-03-17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5305425"/>
            <a:ext cx="4648200" cy="1552575"/>
          </a:xfrm>
          <a:prstGeom prst="rect">
            <a:avLst/>
          </a:prstGeom>
        </p:spPr>
      </p:pic>
      <p:pic>
        <p:nvPicPr>
          <p:cNvPr id="7" name="Picture 6" descr="1-26-2012 1-43-13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638800"/>
            <a:ext cx="1658471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5105400"/>
            <a:ext cx="2286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410200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NO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→  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+  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level diagram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1-26-2012 1-04-48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4518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NO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→  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+  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level diagram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12-33-2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876800"/>
            <a:ext cx="4552950" cy="457200"/>
          </a:xfrm>
          <a:prstGeom prst="rect">
            <a:avLst/>
          </a:prstGeom>
        </p:spPr>
      </p:pic>
      <p:pic>
        <p:nvPicPr>
          <p:cNvPr id="6" name="Picture 5" descr="1-26-2012 1-03-1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05425"/>
            <a:ext cx="4648200" cy="1552575"/>
          </a:xfrm>
          <a:prstGeom prst="rect">
            <a:avLst/>
          </a:prstGeom>
        </p:spPr>
      </p:pic>
      <p:pic>
        <p:nvPicPr>
          <p:cNvPr id="7" name="Picture 6" descr="1-26-2012 1-43-13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1658471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5105400"/>
            <a:ext cx="2286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410200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Formation</a:t>
            </a:r>
            <a:r>
              <a:rPr lang="en-US" sz="1200" b="1" i="1" dirty="0" smtClean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1-26-2012 1-04-48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990600"/>
            <a:ext cx="834518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12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 +   7/2O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→   2CO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 +  3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cycle diagram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1-36-1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81534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12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 +   7/2O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→   2CO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 +  3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cycle diagram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1-36-1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8153400" cy="3429000"/>
          </a:xfrm>
          <a:prstGeom prst="rect">
            <a:avLst/>
          </a:prstGeom>
        </p:spPr>
      </p:pic>
      <p:pic>
        <p:nvPicPr>
          <p:cNvPr id="5" name="Picture 4" descr="1-26-2012 1-41-1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438775"/>
            <a:ext cx="4762500" cy="1419225"/>
          </a:xfrm>
          <a:prstGeom prst="rect">
            <a:avLst/>
          </a:prstGeom>
        </p:spPr>
      </p:pic>
      <p:pic>
        <p:nvPicPr>
          <p:cNvPr id="6" name="Picture 5" descr="1-26-2012 1-42-06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13150"/>
            <a:ext cx="1600200" cy="1344849"/>
          </a:xfrm>
          <a:prstGeom prst="rect">
            <a:avLst/>
          </a:prstGeom>
        </p:spPr>
      </p:pic>
      <p:pic>
        <p:nvPicPr>
          <p:cNvPr id="7" name="Picture 6" descr="1-26-2012 12-33-23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953000"/>
            <a:ext cx="48006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5029200"/>
            <a:ext cx="1981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 +   7/2O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→   2CO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 +  3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level diagram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 descr="1-26-2012 1-52-1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832485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 +   7/2O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→   2CO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 +  3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using energy level diagram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5" descr="1-26-2012 1-42-06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3150"/>
            <a:ext cx="1600200" cy="1344849"/>
          </a:xfrm>
          <a:prstGeom prst="rect">
            <a:avLst/>
          </a:prstGeom>
        </p:spPr>
      </p:pic>
      <p:pic>
        <p:nvPicPr>
          <p:cNvPr id="7" name="Picture 6" descr="1-26-2012 12-33-2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953000"/>
            <a:ext cx="48006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5029200"/>
            <a:ext cx="1981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1-26-2012 1-52-11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832485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1-26-2012 2-09-16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5486401"/>
            <a:ext cx="4724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3-2012 2-55-33 PM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8100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1-23-2012 2-57-04 PM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524001"/>
            <a:ext cx="3733800" cy="182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1-23-2012 3-02-40 PM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191000"/>
            <a:ext cx="3586163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62000" y="381000"/>
            <a:ext cx="8019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Video on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Energetics</a:t>
            </a:r>
            <a:r>
              <a:rPr lang="en-US" sz="2800" b="1" i="1" dirty="0" smtClean="0">
                <a:solidFill>
                  <a:srgbClr val="FF0000"/>
                </a:solidFill>
              </a:rPr>
              <a:t> and Enthalpy Calculation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219200"/>
            <a:ext cx="3397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Enthalpy of reaction using combustion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1219200"/>
            <a:ext cx="3397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Enthalpy of reaction using combustion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886200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Enthalpy of reaction using 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886200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Enthalpy of reaction using 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-27-2012 1-33-41 PM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4114801"/>
            <a:ext cx="36576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2-12-19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3819525" cy="126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09600"/>
            <a:ext cx="31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b="1" i="1" dirty="0" smtClean="0">
                <a:solidFill>
                  <a:srgbClr val="0070C0"/>
                </a:solidFill>
              </a:rPr>
              <a:t>   +   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             →      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b="1" i="1" dirty="0" smtClean="0">
                <a:solidFill>
                  <a:srgbClr val="0070C0"/>
                </a:solidFill>
              </a:rPr>
              <a:t>  </a:t>
            </a:r>
            <a:endParaRPr lang="en-US" sz="1600" b="1" i="1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2-12-19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3819525" cy="126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09600"/>
            <a:ext cx="31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b="1" i="1" dirty="0" smtClean="0">
                <a:solidFill>
                  <a:srgbClr val="0070C0"/>
                </a:solidFill>
              </a:rPr>
              <a:t>   +   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             →      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b="1" i="1" dirty="0" smtClean="0">
                <a:solidFill>
                  <a:srgbClr val="0070C0"/>
                </a:solidFill>
              </a:rPr>
              <a:t>  </a:t>
            </a:r>
            <a:endParaRPr lang="en-US" sz="1600" b="1" i="1" baseline="-25000" dirty="0">
              <a:solidFill>
                <a:srgbClr val="0070C0"/>
              </a:solidFill>
            </a:endParaRPr>
          </a:p>
        </p:txBody>
      </p:sp>
      <p:pic>
        <p:nvPicPr>
          <p:cNvPr id="7" name="Picture 6" descr="1-26-2012 2-15-18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343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14600"/>
            <a:ext cx="239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Energy Cycle diagram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" y="2819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2-12-19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3819525" cy="126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09600"/>
            <a:ext cx="31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b="1" i="1" dirty="0" smtClean="0">
                <a:solidFill>
                  <a:srgbClr val="0070C0"/>
                </a:solidFill>
              </a:rPr>
              <a:t>   +   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             →      C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0070C0"/>
                </a:solidFill>
              </a:rPr>
              <a:t>H</a:t>
            </a:r>
            <a:r>
              <a:rPr lang="en-US" sz="1600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b="1" i="1" dirty="0" smtClean="0">
                <a:solidFill>
                  <a:srgbClr val="0070C0"/>
                </a:solidFill>
              </a:rPr>
              <a:t>  </a:t>
            </a:r>
            <a:endParaRPr lang="en-US" sz="1600" b="1" i="1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5" descr="1-26-2012 2-32-45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3200400"/>
            <a:ext cx="4724400" cy="2895600"/>
          </a:xfrm>
          <a:prstGeom prst="rect">
            <a:avLst/>
          </a:prstGeom>
        </p:spPr>
      </p:pic>
      <p:pic>
        <p:nvPicPr>
          <p:cNvPr id="7" name="Picture 6" descr="1-26-2012 2-15-18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4343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14600"/>
            <a:ext cx="4814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Energy Cycle diagram or Energy Level Diagram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" y="2819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2819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640080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Answer the same = -137kJmol</a:t>
            </a:r>
            <a:r>
              <a:rPr lang="en-US" sz="1600" b="1" i="1" baseline="30000" dirty="0" smtClean="0">
                <a:solidFill>
                  <a:srgbClr val="FF0000"/>
                </a:solidFill>
              </a:rPr>
              <a:t>-1</a:t>
            </a:r>
            <a:endParaRPr lang="en-US" sz="1600" b="1" i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Write balanced equation and 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for the following reactions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692529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b="1" i="1" dirty="0" smtClean="0">
                <a:solidFill>
                  <a:srgbClr val="FF0000"/>
                </a:solidFill>
              </a:rPr>
              <a:t>Zinc  +  Chlorine forming zinc chloride</a:t>
            </a: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400" b="1" i="1" dirty="0" smtClean="0">
                <a:solidFill>
                  <a:srgbClr val="FF0000"/>
                </a:solidFill>
              </a:rPr>
              <a:t>b)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Hydrogen sulfide + sulfur dioxide forming sulfur and water</a:t>
            </a: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400" b="1" i="1" dirty="0" smtClean="0">
                <a:solidFill>
                  <a:srgbClr val="FF0000"/>
                </a:solidFill>
              </a:rPr>
              <a:t>c)   Lead (II) nitrate decomposing to lead (II) oxide, nitrogen dioxide and oxygen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921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5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Write balanced equation and 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for the following reactions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692529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b="1" i="1" dirty="0" smtClean="0">
                <a:solidFill>
                  <a:srgbClr val="FF0000"/>
                </a:solidFill>
              </a:rPr>
              <a:t>Zinc  +  Chlorine forming zinc chloride</a:t>
            </a: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400" b="1" i="1" dirty="0" smtClean="0">
                <a:solidFill>
                  <a:srgbClr val="FF0000"/>
                </a:solidFill>
              </a:rPr>
              <a:t>b)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Hydrogen sulfide + sulfur dioxide forming sulfur and water</a:t>
            </a: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400" b="1" i="1" dirty="0" smtClean="0">
                <a:solidFill>
                  <a:srgbClr val="FF0000"/>
                </a:solidFill>
              </a:rPr>
              <a:t>c)   Lead (II) nitrate decomposing to lead (II) oxide, nitrogen dioxide and oxygen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  <p:pic>
        <p:nvPicPr>
          <p:cNvPr id="4" name="Picture 3" descr="1-26-2012 3-05-1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7543800" cy="1828800"/>
          </a:xfrm>
          <a:prstGeom prst="rect">
            <a:avLst/>
          </a:prstGeom>
        </p:spPr>
      </p:pic>
      <p:pic>
        <p:nvPicPr>
          <p:cNvPr id="5" name="Picture 4" descr="1-26-2012 3-04-21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1"/>
            <a:ext cx="6076950" cy="1066800"/>
          </a:xfrm>
          <a:prstGeom prst="rect">
            <a:avLst/>
          </a:prstGeom>
        </p:spPr>
      </p:pic>
      <p:pic>
        <p:nvPicPr>
          <p:cNvPr id="8" name="Picture 7" descr="1-26-2012 3-07-29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0"/>
            <a:ext cx="67818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17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Standard Enthalpy Change of combustion, </a:t>
            </a: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l-GR" sz="2400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c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2" descr="1-27-2012 1-03-06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293964" cy="229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17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Standard Enthalpy Change of combustion, </a:t>
            </a: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l-GR" sz="2400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c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Notes on combustion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1-26-2012 3-12-0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504328" cy="852487"/>
          </a:xfrm>
          <a:prstGeom prst="rect">
            <a:avLst/>
          </a:prstGeom>
        </p:spPr>
      </p:pic>
      <p:pic>
        <p:nvPicPr>
          <p:cNvPr id="6" name="Picture 5" descr="1-26-2012 3-12-59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7753350" cy="866775"/>
          </a:xfrm>
          <a:prstGeom prst="rect">
            <a:avLst/>
          </a:prstGeom>
        </p:spPr>
      </p:pic>
      <p:pic>
        <p:nvPicPr>
          <p:cNvPr id="7" name="Picture 6" descr="1-26-2012 3-13-56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7286625" cy="2609850"/>
          </a:xfrm>
          <a:prstGeom prst="rect">
            <a:avLst/>
          </a:prstGeom>
        </p:spPr>
      </p:pic>
      <p:pic>
        <p:nvPicPr>
          <p:cNvPr id="8" name="Picture 7" descr="1-26-2012 3-16-27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6172200"/>
            <a:ext cx="5753100" cy="428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85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c  </a:t>
            </a:r>
            <a:r>
              <a:rPr lang="en-US" sz="1400" b="1" i="1" dirty="0" smtClean="0">
                <a:solidFill>
                  <a:srgbClr val="FF0000"/>
                </a:solidFill>
              </a:rPr>
              <a:t>= Amt of energy released when </a:t>
            </a:r>
            <a:r>
              <a:rPr lang="en-US" sz="1400" b="1" i="1" dirty="0" smtClean="0">
                <a:solidFill>
                  <a:srgbClr val="0070C0"/>
                </a:solidFill>
              </a:rPr>
              <a:t>ONE</a:t>
            </a:r>
            <a:r>
              <a:rPr lang="en-US" sz="1400" b="1" i="1" dirty="0" smtClean="0">
                <a:solidFill>
                  <a:srgbClr val="FF0000"/>
                </a:solidFill>
              </a:rPr>
              <a:t> mole of substance completely burnt in 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OXYGEN under standard conditions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26-2012 3-25-2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80772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→    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552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144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26-2012 3-25-2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8077200" cy="2667000"/>
          </a:xfrm>
          <a:prstGeom prst="rect">
            <a:avLst/>
          </a:prstGeom>
        </p:spPr>
      </p:pic>
      <p:pic>
        <p:nvPicPr>
          <p:cNvPr id="5" name="Picture 4" descr="1-26-2012 3-16-2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038600"/>
            <a:ext cx="5753100" cy="428625"/>
          </a:xfrm>
          <a:prstGeom prst="rect">
            <a:avLst/>
          </a:prstGeom>
        </p:spPr>
      </p:pic>
      <p:pic>
        <p:nvPicPr>
          <p:cNvPr id="6" name="Picture 5" descr="1-26-2012 3-30-12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495800"/>
            <a:ext cx="3914775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→    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552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" y="4419600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32-0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620000" cy="3018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990600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2H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 →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906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st</a:t>
            </a:r>
            <a:r>
              <a:rPr lang="en-US" sz="1400" b="1" i="1" dirty="0" smtClean="0">
                <a:solidFill>
                  <a:srgbClr val="0070C0"/>
                </a:solidFill>
              </a:rPr>
              <a:t>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16-2011 12-36-44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817517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12-16-2011 12-42-42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19400"/>
            <a:ext cx="7162800" cy="1257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12-16-2011 12-45-42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95800"/>
            <a:ext cx="807852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Basic Rules for </a:t>
            </a:r>
            <a:r>
              <a:rPr lang="el-GR" sz="2000" b="1" i="1" dirty="0" smtClean="0">
                <a:solidFill>
                  <a:srgbClr val="FF0000"/>
                </a:solidFill>
              </a:rPr>
              <a:t>Δ</a:t>
            </a:r>
            <a:r>
              <a:rPr lang="en-US" sz="2000" b="1" i="1" dirty="0" smtClean="0">
                <a:solidFill>
                  <a:srgbClr val="FF0000"/>
                </a:solidFill>
              </a:rPr>
              <a:t>H Enthalpy changes calculations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287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Total amt energy released/absorbed is </a:t>
            </a:r>
            <a:r>
              <a:rPr lang="el-GR" sz="1600" b="1" i="1" dirty="0" smtClean="0">
                <a:solidFill>
                  <a:srgbClr val="FF0000"/>
                </a:solidFill>
              </a:rPr>
              <a:t>α</a:t>
            </a:r>
            <a:r>
              <a:rPr lang="en-US" sz="1600" b="1" i="1" dirty="0" smtClean="0">
                <a:solidFill>
                  <a:srgbClr val="FF0000"/>
                </a:solidFill>
              </a:rPr>
              <a:t> to number of moles of reactants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818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solidFill>
                  <a:srgbClr val="FF0000"/>
                </a:solidFill>
              </a:rPr>
              <a:t>Δ</a:t>
            </a:r>
            <a:r>
              <a:rPr lang="en-US" sz="1600" b="1" i="1" dirty="0" smtClean="0">
                <a:solidFill>
                  <a:srgbClr val="FF0000"/>
                </a:solidFill>
              </a:rPr>
              <a:t>H for reverse reaction is </a:t>
            </a:r>
            <a:r>
              <a:rPr lang="en-US" sz="1600" b="1" i="1" dirty="0" smtClean="0">
                <a:solidFill>
                  <a:srgbClr val="0070C0"/>
                </a:solidFill>
              </a:rPr>
              <a:t>EQUAL in magnitude </a:t>
            </a:r>
            <a:r>
              <a:rPr lang="en-US" sz="1600" b="1" i="1" dirty="0" smtClean="0">
                <a:solidFill>
                  <a:srgbClr val="FF0000"/>
                </a:solidFill>
              </a:rPr>
              <a:t>but </a:t>
            </a:r>
            <a:r>
              <a:rPr lang="en-US" sz="1600" b="1" i="1" dirty="0" smtClean="0">
                <a:solidFill>
                  <a:srgbClr val="0070C0"/>
                </a:solidFill>
              </a:rPr>
              <a:t>opposite in sign </a:t>
            </a:r>
            <a:r>
              <a:rPr lang="en-US" sz="1600" b="1" i="1" dirty="0" smtClean="0">
                <a:solidFill>
                  <a:srgbClr val="FF0000"/>
                </a:solidFill>
              </a:rPr>
              <a:t>to </a:t>
            </a:r>
            <a:r>
              <a:rPr lang="el-GR" sz="1600" b="1" i="1" dirty="0" smtClean="0">
                <a:solidFill>
                  <a:srgbClr val="FF0000"/>
                </a:solidFill>
              </a:rPr>
              <a:t>Δ</a:t>
            </a:r>
            <a:r>
              <a:rPr lang="en-US" sz="1600" b="1" i="1" dirty="0" smtClean="0">
                <a:solidFill>
                  <a:srgbClr val="FF0000"/>
                </a:solidFill>
              </a:rPr>
              <a:t>H forward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91000"/>
            <a:ext cx="804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Standard condition for measuring </a:t>
            </a:r>
            <a:r>
              <a:rPr lang="en-US" b="1" i="1" dirty="0" smtClean="0">
                <a:solidFill>
                  <a:srgbClr val="0070C0"/>
                </a:solidFill>
              </a:rPr>
              <a:t>STANDARD ENTHALPY  CHANGE, </a:t>
            </a:r>
            <a:r>
              <a:rPr lang="el-GR" b="1" i="1" dirty="0" smtClean="0">
                <a:solidFill>
                  <a:srgbClr val="0070C0"/>
                </a:solidFill>
              </a:rPr>
              <a:t>Δ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26962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514600"/>
            <a:ext cx="26000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67200"/>
            <a:ext cx="25519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867400"/>
            <a:ext cx="2664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586740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Unit for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 is KJ mol </a:t>
            </a:r>
            <a:r>
              <a:rPr lang="en-US" b="1" i="1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32-0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620000" cy="3018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990600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2H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 →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3-16-2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495800"/>
            <a:ext cx="5753100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1-27-2012 11-10-55 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953000"/>
            <a:ext cx="5715000" cy="162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" y="4419600"/>
            <a:ext cx="16764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9906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st</a:t>
            </a:r>
            <a:r>
              <a:rPr lang="en-US" sz="1400" b="1" i="1" dirty="0" smtClean="0">
                <a:solidFill>
                  <a:srgbClr val="0070C0"/>
                </a:solidFill>
              </a:rPr>
              <a:t>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47-2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20638"/>
            <a:ext cx="7467600" cy="2817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914400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2H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 →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221733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Level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nd</a:t>
            </a:r>
            <a:r>
              <a:rPr lang="en-US" sz="1400" b="1" i="1" dirty="0" smtClean="0">
                <a:solidFill>
                  <a:srgbClr val="0070C0"/>
                </a:solidFill>
              </a:rPr>
              <a:t> 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47-2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20638"/>
            <a:ext cx="7467600" cy="2817962"/>
          </a:xfrm>
          <a:prstGeom prst="rect">
            <a:avLst/>
          </a:prstGeom>
        </p:spPr>
      </p:pic>
      <p:pic>
        <p:nvPicPr>
          <p:cNvPr id="3" name="Picture 2" descr="1-26-2012 3-50-5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199" y="4953000"/>
            <a:ext cx="6096001" cy="1428750"/>
          </a:xfrm>
          <a:prstGeom prst="rect">
            <a:avLst/>
          </a:prstGeom>
        </p:spPr>
      </p:pic>
      <p:pic>
        <p:nvPicPr>
          <p:cNvPr id="4" name="Picture 3" descr="1-26-2012 3-16-27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343400"/>
            <a:ext cx="6096000" cy="581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914400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2H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    →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221733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Level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4419600"/>
            <a:ext cx="15240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8580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nd</a:t>
            </a:r>
            <a:r>
              <a:rPr lang="en-US" sz="1400" b="1" i="1" dirty="0" smtClean="0">
                <a:solidFill>
                  <a:srgbClr val="0070C0"/>
                </a:solidFill>
              </a:rPr>
              <a:t> 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52-3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57254"/>
            <a:ext cx="7153275" cy="278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9906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         </a:t>
            </a:r>
            <a:r>
              <a:rPr lang="en-US" b="1" i="1" dirty="0" smtClean="0">
                <a:solidFill>
                  <a:srgbClr val="0070C0"/>
                </a:solidFill>
              </a:rPr>
              <a:t>→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st</a:t>
            </a:r>
            <a:r>
              <a:rPr lang="en-US" sz="1400" b="1" i="1" dirty="0" smtClean="0">
                <a:solidFill>
                  <a:srgbClr val="0070C0"/>
                </a:solidFill>
              </a:rPr>
              <a:t>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3-52-3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57254"/>
            <a:ext cx="7153275" cy="278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9906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         </a:t>
            </a:r>
            <a:r>
              <a:rPr lang="en-US" b="1" i="1" dirty="0" smtClean="0">
                <a:solidFill>
                  <a:srgbClr val="0070C0"/>
                </a:solidFill>
              </a:rPr>
              <a:t>→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3-16-2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267200"/>
            <a:ext cx="5753100" cy="533400"/>
          </a:xfrm>
          <a:prstGeom prst="rect">
            <a:avLst/>
          </a:prstGeom>
        </p:spPr>
      </p:pic>
      <p:pic>
        <p:nvPicPr>
          <p:cNvPr id="6" name="Picture 5" descr="1-26-2012 4-00-09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800600"/>
            <a:ext cx="56388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" y="4495800"/>
            <a:ext cx="1752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85800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1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st</a:t>
            </a:r>
            <a:r>
              <a:rPr lang="en-US" sz="1400" b="1" i="1" dirty="0" smtClean="0">
                <a:solidFill>
                  <a:srgbClr val="0070C0"/>
                </a:solidFill>
              </a:rPr>
              <a:t>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4-01-24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8048625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221733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Level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9144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         </a:t>
            </a:r>
            <a:r>
              <a:rPr lang="en-US" b="1" i="1" dirty="0" smtClean="0">
                <a:solidFill>
                  <a:srgbClr val="0070C0"/>
                </a:solidFill>
              </a:rPr>
              <a:t>→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8580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nd</a:t>
            </a:r>
            <a:r>
              <a:rPr lang="en-US" sz="1400" b="1" i="1" dirty="0" smtClean="0">
                <a:solidFill>
                  <a:srgbClr val="0070C0"/>
                </a:solidFill>
              </a:rPr>
              <a:t> 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4-01-24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8048625" cy="2819400"/>
          </a:xfrm>
          <a:prstGeom prst="rect">
            <a:avLst/>
          </a:prstGeom>
        </p:spPr>
      </p:pic>
      <p:pic>
        <p:nvPicPr>
          <p:cNvPr id="3" name="Picture 2" descr="1-26-2012 3-16-2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648200"/>
            <a:ext cx="5753100" cy="657225"/>
          </a:xfrm>
          <a:prstGeom prst="rect">
            <a:avLst/>
          </a:prstGeom>
        </p:spPr>
      </p:pic>
      <p:pic>
        <p:nvPicPr>
          <p:cNvPr id="4" name="Picture 3" descr="1-26-2012 4-05-48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257800"/>
            <a:ext cx="57912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5889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221733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Level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9144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         </a:t>
            </a:r>
            <a:r>
              <a:rPr lang="en-US" b="1" i="1" dirty="0" smtClean="0">
                <a:solidFill>
                  <a:srgbClr val="0070C0"/>
                </a:solidFill>
              </a:rPr>
              <a:t>→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4495800"/>
            <a:ext cx="1752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8580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2</a:t>
            </a:r>
            <a:r>
              <a:rPr lang="en-US" sz="1400" b="1" i="1" baseline="30000" dirty="0" smtClean="0">
                <a:solidFill>
                  <a:srgbClr val="0070C0"/>
                </a:solidFill>
              </a:rPr>
              <a:t>nd</a:t>
            </a:r>
            <a:r>
              <a:rPr lang="en-US" sz="1400" b="1" i="1" dirty="0" smtClean="0">
                <a:solidFill>
                  <a:srgbClr val="0070C0"/>
                </a:solidFill>
              </a:rPr>
              <a:t>  method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9060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→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7" name="Picture 6" descr="1-26-2012 4-19-2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75" y="1295400"/>
            <a:ext cx="8353425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90600"/>
            <a:ext cx="274331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1</a:t>
            </a:r>
            <a:r>
              <a:rPr lang="en-US" sz="1200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1200" b="1" i="1" dirty="0" smtClean="0">
                <a:solidFill>
                  <a:srgbClr val="FF0000"/>
                </a:solidFill>
              </a:rPr>
              <a:t> method, using combustion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85800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TWO</a:t>
            </a:r>
            <a:r>
              <a:rPr lang="en-US" sz="1400" b="1" i="1" dirty="0" smtClean="0">
                <a:solidFill>
                  <a:srgbClr val="FF0000"/>
                </a:solidFill>
              </a:rPr>
              <a:t> methods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1-26-2012 4-16-4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4038600" cy="7337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6388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Combustion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26-2012 4-16-44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4038600" cy="733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99060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→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7" name="Picture 6" descr="1-26-2012 4-19-2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575" y="1295400"/>
            <a:ext cx="8353425" cy="2667000"/>
          </a:xfrm>
          <a:prstGeom prst="rect">
            <a:avLst/>
          </a:prstGeom>
        </p:spPr>
      </p:pic>
      <p:pic>
        <p:nvPicPr>
          <p:cNvPr id="8" name="Picture 7" descr="1-26-2012 4-23-01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572000"/>
            <a:ext cx="5867400" cy="1219200"/>
          </a:xfrm>
          <a:prstGeom prst="rect">
            <a:avLst/>
          </a:prstGeom>
        </p:spPr>
      </p:pic>
      <p:pic>
        <p:nvPicPr>
          <p:cNvPr id="9" name="Picture 8" descr="1-26-2012 3-16-27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191000"/>
            <a:ext cx="5753100" cy="428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910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90600"/>
            <a:ext cx="274331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1</a:t>
            </a:r>
            <a:r>
              <a:rPr lang="en-US" sz="1200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1200" b="1" i="1" dirty="0" smtClean="0">
                <a:solidFill>
                  <a:srgbClr val="FF0000"/>
                </a:solidFill>
              </a:rPr>
              <a:t> method, using combustion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85800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TWO</a:t>
            </a:r>
            <a:r>
              <a:rPr lang="en-US" sz="1400" b="1" i="1" dirty="0" smtClean="0">
                <a:solidFill>
                  <a:srgbClr val="FF0000"/>
                </a:solidFill>
              </a:rPr>
              <a:t> methods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388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Combustion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3400" y="45720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26-2012 4-26-1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458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265912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2</a:t>
            </a:r>
            <a:r>
              <a:rPr lang="en-US" sz="1200" b="1" i="1" baseline="30000" dirty="0" smtClean="0">
                <a:solidFill>
                  <a:srgbClr val="FF0000"/>
                </a:solidFill>
              </a:rPr>
              <a:t>nd</a:t>
            </a:r>
            <a:r>
              <a:rPr lang="en-US" sz="1200" b="1" i="1" dirty="0" smtClean="0">
                <a:solidFill>
                  <a:srgbClr val="FF0000"/>
                </a:solidFill>
              </a:rPr>
              <a:t>  method, using  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76200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→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10" name="Picture 9" descr="1-26-2012 4-24-42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657600"/>
            <a:ext cx="655320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733800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Formation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16-2011 12-49-21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83058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12-16-2011 12-53-11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76600"/>
            <a:ext cx="81534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12-16-2011 12-54-47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715000"/>
            <a:ext cx="80772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1704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Temp and Heat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95600"/>
            <a:ext cx="574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Enthalpy change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 measured using a calorimeter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334000"/>
            <a:ext cx="666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Specific heat capacity for a substance – water ( 4.18J g</a:t>
            </a:r>
            <a:r>
              <a:rPr lang="en-US" b="1" i="1" baseline="30000" dirty="0" smtClean="0">
                <a:solidFill>
                  <a:srgbClr val="FF0000"/>
                </a:solidFill>
              </a:rPr>
              <a:t>-1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baseline="30000" dirty="0" smtClean="0">
                <a:solidFill>
                  <a:srgbClr val="FF0000"/>
                </a:solidFill>
              </a:rPr>
              <a:t>-1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2584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971800"/>
            <a:ext cx="26802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10200"/>
            <a:ext cx="2584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228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Basic Rules for </a:t>
            </a:r>
            <a:r>
              <a:rPr lang="el-GR" sz="2000" b="1" i="1" dirty="0" smtClean="0">
                <a:solidFill>
                  <a:srgbClr val="FF0000"/>
                </a:solidFill>
              </a:rPr>
              <a:t>Δ</a:t>
            </a:r>
            <a:r>
              <a:rPr lang="en-US" sz="2000" b="1" i="1" dirty="0" smtClean="0">
                <a:solidFill>
                  <a:srgbClr val="FF0000"/>
                </a:solidFill>
              </a:rPr>
              <a:t>H Enthalpy changes calculations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4-24-4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657600"/>
            <a:ext cx="6553200" cy="914400"/>
          </a:xfrm>
          <a:prstGeom prst="rect">
            <a:avLst/>
          </a:prstGeom>
        </p:spPr>
      </p:pic>
      <p:pic>
        <p:nvPicPr>
          <p:cNvPr id="4" name="Picture 3" descr="1-26-2012 4-26-11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458200" cy="2590800"/>
          </a:xfrm>
          <a:prstGeom prst="rect">
            <a:avLst/>
          </a:prstGeom>
        </p:spPr>
      </p:pic>
      <p:pic>
        <p:nvPicPr>
          <p:cNvPr id="5" name="Picture 4" descr="1-26-2012 4-29-43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572000"/>
            <a:ext cx="66294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6049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265912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2</a:t>
            </a:r>
            <a:r>
              <a:rPr lang="en-US" sz="1200" b="1" i="1" baseline="30000" dirty="0" smtClean="0">
                <a:solidFill>
                  <a:srgbClr val="FF0000"/>
                </a:solidFill>
              </a:rPr>
              <a:t>nd</a:t>
            </a:r>
            <a:r>
              <a:rPr lang="en-US" sz="1200" b="1" i="1" dirty="0" smtClean="0">
                <a:solidFill>
                  <a:srgbClr val="FF0000"/>
                </a:solidFill>
              </a:rPr>
              <a:t>  method, using  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76200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 C  +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→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5</a:t>
            </a:r>
            <a:r>
              <a:rPr lang="en-US" b="1" i="1" dirty="0" smtClean="0">
                <a:solidFill>
                  <a:srgbClr val="0070C0"/>
                </a:solidFill>
              </a:rPr>
              <a:t>OH 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484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" y="64770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733800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Formation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4-41-3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72200"/>
            <a:ext cx="50292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83820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3C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→ 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4-43-32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82296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921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192418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 combustion 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674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Combustion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4-41-33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72200"/>
            <a:ext cx="50292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83820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3C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         →            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4-43-32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8229600" cy="2819400"/>
          </a:xfrm>
          <a:prstGeom prst="rect">
            <a:avLst/>
          </a:prstGeom>
        </p:spPr>
      </p:pic>
      <p:pic>
        <p:nvPicPr>
          <p:cNvPr id="6" name="Picture 5" descr="1-26-2012 4-46-31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724400"/>
            <a:ext cx="5953125" cy="120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921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192418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 combustion 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-26-2012 3-16-27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4267200"/>
            <a:ext cx="59436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038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600" y="4419600"/>
            <a:ext cx="2514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8674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Combustion data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combustion of </a:t>
            </a:r>
            <a:r>
              <a:rPr lang="en-US" b="1" i="1" dirty="0" err="1" smtClean="0">
                <a:solidFill>
                  <a:srgbClr val="FF0000"/>
                </a:solidFill>
              </a:rPr>
              <a:t>propene</a:t>
            </a:r>
            <a:r>
              <a:rPr lang="en-US" b="1" i="1" dirty="0" smtClean="0">
                <a:solidFill>
                  <a:srgbClr val="FF0000"/>
                </a:solidFill>
              </a:rPr>
              <a:t> shown below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49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3CH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=CHCH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+ 9/2O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→   3CO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4-56-0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77275" cy="1143000"/>
          </a:xfrm>
          <a:prstGeom prst="rect">
            <a:avLst/>
          </a:prstGeom>
        </p:spPr>
      </p:pic>
      <p:pic>
        <p:nvPicPr>
          <p:cNvPr id="5" name="Picture 4" descr="1-26-2012 5-02-26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8250501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6081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272568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 combustion /formation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combustion of </a:t>
            </a:r>
            <a:r>
              <a:rPr lang="en-US" b="1" i="1" dirty="0" err="1" smtClean="0">
                <a:solidFill>
                  <a:srgbClr val="FF0000"/>
                </a:solidFill>
              </a:rPr>
              <a:t>propene</a:t>
            </a:r>
            <a:r>
              <a:rPr lang="en-US" b="1" i="1" dirty="0" smtClean="0">
                <a:solidFill>
                  <a:srgbClr val="FF0000"/>
                </a:solidFill>
              </a:rPr>
              <a:t> shown below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49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3CH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 </a:t>
            </a:r>
            <a:r>
              <a:rPr lang="en-US" b="1" i="1" dirty="0" smtClean="0">
                <a:solidFill>
                  <a:srgbClr val="0070C0"/>
                </a:solidFill>
              </a:rPr>
              <a:t>=CHCH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  + 9/2O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→   3CO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  3H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4" name="Picture 3" descr="1-26-2012 4-56-0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77275" cy="1143000"/>
          </a:xfrm>
          <a:prstGeom prst="rect">
            <a:avLst/>
          </a:prstGeom>
        </p:spPr>
      </p:pic>
      <p:pic>
        <p:nvPicPr>
          <p:cNvPr id="5" name="Picture 4" descr="1-26-2012 5-02-26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8250501" cy="2362200"/>
          </a:xfrm>
          <a:prstGeom prst="rect">
            <a:avLst/>
          </a:prstGeom>
        </p:spPr>
      </p:pic>
      <p:pic>
        <p:nvPicPr>
          <p:cNvPr id="7" name="Picture 6" descr="1-26-2012 5-05-44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105400"/>
            <a:ext cx="59436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6081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272568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 combustion /formation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-26-2012 3-16-27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724400"/>
            <a:ext cx="59436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943600"/>
            <a:ext cx="567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567784" y="6128266"/>
            <a:ext cx="1718216" cy="272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5-18-2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76400"/>
            <a:ext cx="441959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09600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+  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→   C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6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5-23-32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76400"/>
            <a:ext cx="48006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5953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71600"/>
            <a:ext cx="22252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Cycle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447800"/>
            <a:ext cx="225260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Using Energy  Level Diagram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-26-2012 3-16-27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5638800"/>
            <a:ext cx="59436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624840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Answer the same = -137kJmol</a:t>
            </a:r>
            <a:r>
              <a:rPr lang="en-US" b="1" i="1" baseline="30000" dirty="0" smtClean="0">
                <a:solidFill>
                  <a:srgbClr val="FF0000"/>
                </a:solidFill>
              </a:rPr>
              <a:t>-1</a:t>
            </a:r>
            <a:endParaRPr lang="en-US" b="1" i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3581400" cy="1990725"/>
          </a:xfrm>
          <a:prstGeom prst="rect">
            <a:avLst/>
          </a:prstGeom>
        </p:spPr>
      </p:pic>
      <p:pic>
        <p:nvPicPr>
          <p:cNvPr id="5" name="Picture 4" descr="1-27-2012 1-32-33 PM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447800"/>
            <a:ext cx="408200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1-27-2012 1-39-15 PM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962400"/>
            <a:ext cx="4142195" cy="2209800"/>
          </a:xfrm>
          <a:prstGeom prst="rect">
            <a:avLst/>
          </a:prstGeom>
        </p:spPr>
      </p:pic>
      <p:pic>
        <p:nvPicPr>
          <p:cNvPr id="8" name="Picture 7" descr="1-27-2012 1-44-20 PM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3962400"/>
            <a:ext cx="37338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81000"/>
            <a:ext cx="8019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Video on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Energetics</a:t>
            </a:r>
            <a:r>
              <a:rPr lang="en-US" sz="2800" b="1" i="1" dirty="0" smtClean="0">
                <a:solidFill>
                  <a:srgbClr val="FF0000"/>
                </a:solidFill>
              </a:rPr>
              <a:t> and Enthalpy Calculation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319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Using equation method to solve </a:t>
            </a:r>
            <a:r>
              <a:rPr lang="el-GR" sz="1400" b="1" i="1" dirty="0" smtClean="0">
                <a:solidFill>
                  <a:srgbClr val="FF0000"/>
                </a:solidFill>
              </a:rPr>
              <a:t>Δ</a:t>
            </a:r>
            <a:r>
              <a:rPr lang="en-US" sz="1400" b="1" i="1" dirty="0" smtClean="0">
                <a:solidFill>
                  <a:srgbClr val="FF0000"/>
                </a:solidFill>
              </a:rPr>
              <a:t>H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143000"/>
            <a:ext cx="319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Using equation method to solve </a:t>
            </a:r>
            <a:r>
              <a:rPr lang="el-GR" sz="1400" b="1" i="1" dirty="0" smtClean="0">
                <a:solidFill>
                  <a:srgbClr val="FF0000"/>
                </a:solidFill>
              </a:rPr>
              <a:t>Δ</a:t>
            </a:r>
            <a:r>
              <a:rPr lang="en-US" sz="1400" b="1" i="1" dirty="0" smtClean="0">
                <a:solidFill>
                  <a:srgbClr val="FF0000"/>
                </a:solidFill>
              </a:rPr>
              <a:t>H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4813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Using formation enthalpy to solve </a:t>
            </a:r>
            <a:r>
              <a:rPr lang="el-GR" sz="1400" b="1" i="1" dirty="0" smtClean="0">
                <a:solidFill>
                  <a:srgbClr val="FF0000"/>
                </a:solidFill>
              </a:rPr>
              <a:t>Δ</a:t>
            </a:r>
            <a:r>
              <a:rPr lang="en-US" sz="1400" b="1" i="1" dirty="0" smtClean="0">
                <a:solidFill>
                  <a:srgbClr val="FF0000"/>
                </a:solidFill>
              </a:rPr>
              <a:t>H (Khan Academy)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3657600"/>
            <a:ext cx="38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Concept on enthalpy, </a:t>
            </a:r>
            <a:r>
              <a:rPr lang="el-GR" sz="1400" b="1" i="1" dirty="0" smtClean="0">
                <a:solidFill>
                  <a:srgbClr val="FF0000"/>
                </a:solidFill>
              </a:rPr>
              <a:t>Δ</a:t>
            </a:r>
            <a:r>
              <a:rPr lang="en-US" sz="1400" b="1" i="1" dirty="0" smtClean="0">
                <a:solidFill>
                  <a:srgbClr val="FF0000"/>
                </a:solidFill>
              </a:rPr>
              <a:t>H (Khan Academy)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153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Acknowledgements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Thanks to  source of pictures  and video used in this </a:t>
            </a: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presentation</a:t>
            </a:r>
          </a:p>
          <a:p>
            <a:endParaRPr lang="en-US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Thanks to Creative Commons for excellent contribution on licenses</a:t>
            </a:r>
          </a:p>
          <a:p>
            <a:r>
              <a:rPr lang="en-US" b="1" i="1" dirty="0">
                <a:solidFill>
                  <a:srgbClr val="FF0000"/>
                </a:solidFill>
                <a:latin typeface="Calibri" pitchFamily="34" charset="0"/>
                <a:hlinkClick r:id="rId2"/>
              </a:rPr>
              <a:t>http://creativecommons.org/licenses/</a:t>
            </a: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04800" y="4419600"/>
            <a:ext cx="8558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Prepared by Lawrence Kok</a:t>
            </a:r>
          </a:p>
          <a:p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Check out more video tutorials from my site and hope you enjoy this tutorial</a:t>
            </a:r>
          </a:p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hlinkClick r:id="rId3"/>
              </a:rPr>
              <a:t>http://lawrencekok.blogspot.com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70" y="1905000"/>
            <a:ext cx="896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Standard Enthalpy Change of Formation for a reaction, </a:t>
            </a: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l-GR" sz="2400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f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2" descr="1-27-2012 12-54-1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26983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6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Standard Enthalpy Change of reaction, </a:t>
            </a: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l-GR" sz="2400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f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175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Notes on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f</a:t>
            </a:r>
          </a:p>
          <a:p>
            <a:endParaRPr lang="en-US" dirty="0"/>
          </a:p>
        </p:txBody>
      </p:sp>
      <p:pic>
        <p:nvPicPr>
          <p:cNvPr id="5" name="Picture 4" descr="1-26-2012 11-47-05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2057400"/>
            <a:ext cx="8839201" cy="923925"/>
          </a:xfrm>
          <a:prstGeom prst="rect">
            <a:avLst/>
          </a:prstGeom>
        </p:spPr>
      </p:pic>
      <p:pic>
        <p:nvPicPr>
          <p:cNvPr id="6" name="Picture 5" descr="1-26-2012 11-49-39 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8915400" cy="1000125"/>
          </a:xfrm>
          <a:prstGeom prst="rect">
            <a:avLst/>
          </a:prstGeom>
        </p:spPr>
      </p:pic>
      <p:pic>
        <p:nvPicPr>
          <p:cNvPr id="7" name="Picture 6" descr="1-26-2012 11-51-49 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038600"/>
            <a:ext cx="8839200" cy="2581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0"/>
            <a:ext cx="789992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f  </a:t>
            </a:r>
            <a:r>
              <a:rPr lang="en-US" sz="1400" b="1" i="1" dirty="0" smtClean="0">
                <a:solidFill>
                  <a:srgbClr val="FF0000"/>
                </a:solidFill>
              </a:rPr>
              <a:t>= Amt of energy absorbed or released when </a:t>
            </a:r>
            <a:r>
              <a:rPr lang="en-US" sz="1600" b="1" i="1" dirty="0" smtClean="0">
                <a:solidFill>
                  <a:srgbClr val="0070C0"/>
                </a:solidFill>
              </a:rPr>
              <a:t>ONE </a:t>
            </a:r>
            <a:r>
              <a:rPr lang="en-US" sz="1400" b="1" i="1" dirty="0" smtClean="0">
                <a:solidFill>
                  <a:srgbClr val="FF0000"/>
                </a:solidFill>
              </a:rPr>
              <a:t>mole of compound formed from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Its </a:t>
            </a:r>
            <a:r>
              <a:rPr lang="en-US" sz="1400" b="1" i="1" dirty="0" smtClean="0">
                <a:solidFill>
                  <a:srgbClr val="0070C0"/>
                </a:solidFill>
              </a:rPr>
              <a:t>standard state</a:t>
            </a:r>
            <a:r>
              <a:rPr lang="en-US" sz="1400" b="1" i="1" dirty="0" smtClean="0">
                <a:solidFill>
                  <a:srgbClr val="FF0000"/>
                </a:solidFill>
              </a:rPr>
              <a:t> from its constituents in their </a:t>
            </a:r>
            <a:r>
              <a:rPr lang="en-US" sz="1400" b="1" i="1" dirty="0" smtClean="0">
                <a:solidFill>
                  <a:srgbClr val="0070C0"/>
                </a:solidFill>
              </a:rPr>
              <a:t>standard states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Ex : 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NaCI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(s)</a:t>
            </a:r>
            <a:r>
              <a:rPr lang="en-US" sz="1400" b="1" i="1" dirty="0" smtClean="0">
                <a:solidFill>
                  <a:srgbClr val="FF0000"/>
                </a:solidFill>
              </a:rPr>
              <a:t>  +  1/2CI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(g)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l-GR" sz="1400" b="1" i="1" dirty="0" smtClean="0">
                <a:solidFill>
                  <a:srgbClr val="FF0000"/>
                </a:solidFill>
              </a:rPr>
              <a:t>→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NaCI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(s)  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2012 12-03-12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8534400" cy="1159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66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Standard Enthalpy Change of reaction, </a:t>
            </a: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l-GR" sz="2400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f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 descr="1-26-2012 12-06-50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8621486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789992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baseline="-25000" dirty="0" smtClean="0">
                <a:solidFill>
                  <a:srgbClr val="FF0000"/>
                </a:solidFill>
              </a:rPr>
              <a:t>f  </a:t>
            </a:r>
            <a:r>
              <a:rPr lang="en-US" sz="1400" b="1" i="1" dirty="0" smtClean="0">
                <a:solidFill>
                  <a:srgbClr val="FF0000"/>
                </a:solidFill>
              </a:rPr>
              <a:t>= Amt of energy absorbed or released when </a:t>
            </a:r>
            <a:r>
              <a:rPr lang="en-US" sz="1600" b="1" i="1" dirty="0" smtClean="0">
                <a:solidFill>
                  <a:srgbClr val="0070C0"/>
                </a:solidFill>
              </a:rPr>
              <a:t>ONE </a:t>
            </a:r>
            <a:r>
              <a:rPr lang="en-US" sz="1400" b="1" i="1" dirty="0" smtClean="0">
                <a:solidFill>
                  <a:srgbClr val="FF0000"/>
                </a:solidFill>
              </a:rPr>
              <a:t>mole of compound formed from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Its </a:t>
            </a:r>
            <a:r>
              <a:rPr lang="en-US" sz="1400" b="1" i="1" dirty="0" smtClean="0">
                <a:solidFill>
                  <a:srgbClr val="0070C0"/>
                </a:solidFill>
              </a:rPr>
              <a:t>standard state</a:t>
            </a:r>
            <a:r>
              <a:rPr lang="en-US" sz="1400" b="1" i="1" dirty="0" smtClean="0">
                <a:solidFill>
                  <a:srgbClr val="FF0000"/>
                </a:solidFill>
              </a:rPr>
              <a:t> from its constituents in their </a:t>
            </a:r>
            <a:r>
              <a:rPr lang="en-US" sz="1400" b="1" i="1" dirty="0" smtClean="0">
                <a:solidFill>
                  <a:srgbClr val="0070C0"/>
                </a:solidFill>
              </a:rPr>
              <a:t>standard states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Ex : 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NaCI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(s)</a:t>
            </a:r>
            <a:r>
              <a:rPr lang="en-US" sz="1400" b="1" i="1" dirty="0" smtClean="0">
                <a:solidFill>
                  <a:srgbClr val="FF0000"/>
                </a:solidFill>
              </a:rPr>
              <a:t>  +  1/2CI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(g)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l-GR" sz="1400" b="1" i="1" dirty="0" smtClean="0">
                <a:solidFill>
                  <a:srgbClr val="FF0000"/>
                </a:solidFill>
              </a:rPr>
              <a:t>→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NaCI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(s)  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09600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4 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NHNH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5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 →   4CO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 +   9N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5552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1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" name="Picture 16" descr="1-26-2012 5-47-10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4876800" cy="16166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200" y="990600"/>
            <a:ext cx="24878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Steps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14400" y="1219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Calculate the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l-GR" b="1" i="1" baseline="30000" dirty="0" smtClean="0">
                <a:solidFill>
                  <a:srgbClr val="FF0000"/>
                </a:solidFill>
              </a:rPr>
              <a:t>θ</a:t>
            </a:r>
            <a:r>
              <a:rPr lang="en-US" b="1" i="1" dirty="0" smtClean="0">
                <a:solidFill>
                  <a:srgbClr val="FF0000"/>
                </a:solidFill>
              </a:rPr>
              <a:t> ,enthalpy change for the reaction below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09600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4 CH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b="1" i="1" dirty="0" smtClean="0">
                <a:solidFill>
                  <a:srgbClr val="0070C0"/>
                </a:solidFill>
              </a:rPr>
              <a:t>NHNH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 +  5 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b="1" i="1" dirty="0" smtClean="0">
                <a:solidFill>
                  <a:srgbClr val="0070C0"/>
                </a:solidFill>
              </a:rPr>
              <a:t>   →   4CO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  +  12 H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O   +   9N</a:t>
            </a:r>
            <a:r>
              <a:rPr lang="en-US" b="1" i="1" baseline="-25000" dirty="0" smtClean="0">
                <a:solidFill>
                  <a:srgbClr val="0070C0"/>
                </a:solidFill>
              </a:rPr>
              <a:t>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4" descr="1-26-2012 12-27-06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19400"/>
            <a:ext cx="7543800" cy="752475"/>
          </a:xfrm>
          <a:prstGeom prst="rect">
            <a:avLst/>
          </a:prstGeom>
        </p:spPr>
      </p:pic>
      <p:pic>
        <p:nvPicPr>
          <p:cNvPr id="6" name="Picture 5" descr="1-26-2012 12-28-50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791200"/>
            <a:ext cx="2455333" cy="762000"/>
          </a:xfrm>
          <a:prstGeom prst="rect">
            <a:avLst/>
          </a:prstGeom>
        </p:spPr>
      </p:pic>
      <p:pic>
        <p:nvPicPr>
          <p:cNvPr id="7" name="Picture 6" descr="1-26-2012 12-30-10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962400"/>
            <a:ext cx="2621829" cy="1905000"/>
          </a:xfrm>
          <a:prstGeom prst="rect">
            <a:avLst/>
          </a:prstGeom>
        </p:spPr>
      </p:pic>
      <p:pic>
        <p:nvPicPr>
          <p:cNvPr id="8" name="Picture 7" descr="1-26-2012 12-31-38 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114800"/>
            <a:ext cx="2633348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0"/>
            <a:ext cx="5552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 1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76800" y="3581400"/>
            <a:ext cx="9906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52800" y="3581400"/>
            <a:ext cx="8382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1-26-2012 5-47-10 P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990600"/>
            <a:ext cx="4876800" cy="16166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9800" y="3733800"/>
            <a:ext cx="250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Formation of products data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657600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Formation of reactants data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990600"/>
            <a:ext cx="24878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2819400"/>
            <a:ext cx="28405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Steps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14400" y="1219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" y="1524000"/>
            <a:ext cx="76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ec524e2bc653887514c69dc8110d2414ceb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6931</TotalTime>
  <Words>1430</Words>
  <Application>Microsoft Office PowerPoint</Application>
  <PresentationFormat>On-screen Show (4:3)</PresentationFormat>
  <Paragraphs>260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Enthalpy Change Problems</dc:title>
  <dc:creator>Daniel Standring</dc:creator>
  <cp:lastModifiedBy>Kok</cp:lastModifiedBy>
  <cp:revision>350</cp:revision>
  <dcterms:created xsi:type="dcterms:W3CDTF">2011-03-14T21:30:18Z</dcterms:created>
  <dcterms:modified xsi:type="dcterms:W3CDTF">2012-01-27T05:10:26Z</dcterms:modified>
</cp:coreProperties>
</file>