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6" r:id="rId11"/>
    <p:sldId id="288" r:id="rId12"/>
    <p:sldId id="274" r:id="rId13"/>
    <p:sldId id="287" r:id="rId14"/>
    <p:sldId id="277" r:id="rId15"/>
    <p:sldId id="280" r:id="rId16"/>
    <p:sldId id="282" r:id="rId17"/>
    <p:sldId id="283" r:id="rId1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D829DD8-6496-41E0-A4E8-4B46E93D7C8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4AE2D15-FF53-4791-882F-F62E46C51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95A39DA-4790-49C1-A488-AFB91E61C4F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0613730-AF8C-45FF-B0CA-B455BBCF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13938-2EDE-49CB-83A7-C1335CBEE673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15" tIns="45348" rIns="92315" bIns="45348"/>
          <a:lstStyle/>
          <a:p>
            <a:pPr defTabSz="241316"/>
            <a:r>
              <a:rPr lang="en-US"/>
              <a:t>1	Recognize the problem and state it clearly</a:t>
            </a:r>
          </a:p>
          <a:p>
            <a:pPr defTabSz="241316"/>
            <a:r>
              <a:rPr lang="en-US"/>
              <a:t>		Making the observation</a:t>
            </a:r>
          </a:p>
          <a:p>
            <a:pPr defTabSz="241316"/>
            <a:r>
              <a:rPr lang="en-US"/>
              <a:t>			i.e., there is a ball of fire in the sky</a:t>
            </a:r>
          </a:p>
        </p:txBody>
      </p:sp>
      <p:sp>
        <p:nvSpPr>
          <p:cNvPr id="29699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3626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9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CA9BB-0FAE-4B8F-9056-1369D17A051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68EC-9DEF-490C-80F7-F74E8CF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Preparation of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calculations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PROCEDURE CONT.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5.  Weigh out the amount of solute.</a:t>
            </a: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6.  Dissolve the solute in less than the desired final volume of solvent.  </a:t>
            </a: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7.  Place the solution in a volumetric flask or graduated cylinder.  Add solvent until exactly the required volume is reached, </a:t>
            </a:r>
            <a:r>
              <a:rPr lang="en-US" i="1" dirty="0">
                <a:latin typeface="Arial" panose="020B0604020202020204" pitchFamily="34" charset="0"/>
              </a:rPr>
              <a:t>Bring To Volume, BTV</a:t>
            </a:r>
            <a:r>
              <a:rPr lang="en-US" dirty="0">
                <a:latin typeface="Arial" panose="020B0604020202020204" pitchFamily="34" charset="0"/>
              </a:rPr>
              <a:t>. </a:t>
            </a:r>
          </a:p>
          <a:p>
            <a:endParaRPr lang="en-US" sz="2100" dirty="0">
              <a:latin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998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 solution from a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0539"/>
          </a:xfrm>
        </p:spPr>
        <p:txBody>
          <a:bodyPr>
            <a:normAutofit/>
          </a:bodyPr>
          <a:lstStyle/>
          <a:p>
            <a:r>
              <a:rPr lang="en-US" dirty="0" smtClean="0"/>
              <a:t>How do we prepare 250 mL of 1.00M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prepare 250 L of 1.00M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 smtClean="0"/>
              <a:t>How do we prepare 1.00 L of 1.00M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95730"/>
              </p:ext>
            </p:extLst>
          </p:nvPr>
        </p:nvGraphicFramePr>
        <p:xfrm>
          <a:off x="1898505" y="161329"/>
          <a:ext cx="8923982" cy="567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hoto Editor Photo" r:id="rId3" imgW="10964806" imgH="6133333" progId="MSPhotoEd.3">
                  <p:embed/>
                </p:oleObj>
              </mc:Choice>
              <mc:Fallback>
                <p:oleObj name="Photo Editor Photo" r:id="rId3" imgW="10964806" imgH="61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07" r="10007" b="8945"/>
                      <a:stretch>
                        <a:fillRect/>
                      </a:stretch>
                    </p:blipFill>
                    <p:spPr bwMode="auto">
                      <a:xfrm>
                        <a:off x="1898505" y="161329"/>
                        <a:ext cx="8923982" cy="5679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524250" y="6000750"/>
            <a:ext cx="51435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>
                <a:latin typeface="Arial Unicode MS" panose="020B0604020202020204" pitchFamily="34" charset="-128"/>
              </a:rPr>
              <a:t>From </a:t>
            </a:r>
            <a:r>
              <a:rPr lang="en-US" sz="1050" i="1" dirty="0">
                <a:latin typeface="Arial Unicode MS" panose="020B0604020202020204" pitchFamily="34" charset="-128"/>
              </a:rPr>
              <a:t>Basic Laboratory Methods for Biotechnology:  Textbook and Laboratory Reference,</a:t>
            </a:r>
            <a:r>
              <a:rPr lang="en-US" sz="1050" dirty="0">
                <a:latin typeface="Arial Unicode MS" panose="020B0604020202020204" pitchFamily="34" charset="-128"/>
              </a:rPr>
              <a:t> </a:t>
            </a:r>
            <a:r>
              <a:rPr lang="en-US" sz="1050" dirty="0" err="1">
                <a:latin typeface="Arial Unicode MS" panose="020B0604020202020204" pitchFamily="34" charset="-128"/>
              </a:rPr>
              <a:t>Seidman</a:t>
            </a:r>
            <a:r>
              <a:rPr lang="en-US" sz="1050" dirty="0">
                <a:latin typeface="Arial Unicode MS" panose="020B0604020202020204" pitchFamily="34" charset="-128"/>
              </a:rPr>
              <a:t> and Moore, 2000</a:t>
            </a:r>
          </a:p>
        </p:txBody>
      </p:sp>
    </p:spTree>
    <p:extLst>
      <p:ext uri="{BB962C8B-B14F-4D97-AF65-F5344CB8AC3E}">
        <p14:creationId xmlns:p14="http://schemas.microsoft.com/office/powerpoint/2010/main" val="376096839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937" y="1447800"/>
            <a:ext cx="5873663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DC0E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90015"/>
                  </a:outerShdw>
                </a:effectLst>
              </a14:hiddenEffects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pPr marL="0" indent="0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r>
              <a:rPr lang="en-US" dirty="0"/>
              <a:t>When a solution is diluted, solvent is added to lower its concentration.</a:t>
            </a:r>
          </a:p>
          <a:p>
            <a:pPr marL="0" indent="0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endParaRPr lang="en-US" dirty="0"/>
          </a:p>
          <a:p>
            <a:pPr marL="0" indent="0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r>
              <a:rPr lang="en-US" dirty="0"/>
              <a:t>The amount of solute remains constant before and after the dilution:</a:t>
            </a:r>
          </a:p>
          <a:p>
            <a:pPr marL="0" indent="0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endParaRPr lang="en-US" sz="3600" dirty="0"/>
          </a:p>
          <a:p>
            <a:pPr marL="0" indent="0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r>
              <a:rPr lang="en-US" dirty="0"/>
              <a:t>moles BEFORE = moles AFTER</a:t>
            </a:r>
          </a:p>
          <a:p>
            <a:pPr marL="0" indent="0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endParaRPr lang="en-US" sz="2000" dirty="0"/>
          </a:p>
          <a:p>
            <a:pPr marL="0" indent="0" algn="ctr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r>
              <a:rPr lang="en-US" sz="3200" b="1" dirty="0"/>
              <a:t>C</a:t>
            </a:r>
            <a:r>
              <a:rPr lang="en-US" sz="3200" b="1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b="1" dirty="0"/>
              <a:t> = C</a:t>
            </a:r>
            <a:r>
              <a:rPr lang="en-US" sz="3200" b="1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</a:p>
          <a:p>
            <a:pPr marL="0" indent="0" algn="ctr" defTabSz="800100">
              <a:buNone/>
              <a:tabLst>
                <a:tab pos="342900" algn="l"/>
                <a:tab pos="800100" algn="l"/>
                <a:tab pos="2114550" algn="l"/>
                <a:tab pos="2514600" algn="l"/>
              </a:tabLst>
            </a:pPr>
            <a:endParaRPr lang="en-US" sz="3200" dirty="0"/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6175333" y="196240"/>
            <a:ext cx="5198300" cy="3932369"/>
            <a:chOff x="3072" y="384"/>
            <a:chExt cx="2402" cy="1813"/>
          </a:xfrm>
        </p:grpSpPr>
        <p:pic>
          <p:nvPicPr>
            <p:cNvPr id="28678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84"/>
              <a:ext cx="2402" cy="1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4320" y="480"/>
              <a:ext cx="1104" cy="749"/>
            </a:xfrm>
            <a:prstGeom prst="rect">
              <a:avLst/>
            </a:prstGeom>
            <a:solidFill>
              <a:srgbClr val="FDFE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Suppose you have 0.500 M sucrose stock solution.  How do you prepare 250 mL of 0.348 M sucrose solution ?</a:t>
              </a:r>
            </a:p>
            <a:p>
              <a:pPr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4752" y="1248"/>
              <a:ext cx="672" cy="407"/>
            </a:xfrm>
            <a:prstGeom prst="rect">
              <a:avLst/>
            </a:prstGeom>
            <a:solidFill>
              <a:srgbClr val="FDFE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Concentration 0.500 M Sucrose</a:t>
              </a:r>
              <a:endParaRPr lang="en-US" sz="1200" baseline="-25000"/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3072" y="1968"/>
              <a:ext cx="1248" cy="229"/>
            </a:xfrm>
            <a:prstGeom prst="rect">
              <a:avLst/>
            </a:prstGeom>
            <a:solidFill>
              <a:srgbClr val="FDFE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/>
                <a:t>250 mL of 0.348 M sucrose</a:t>
              </a:r>
              <a:endParaRPr lang="en-US" sz="1200" baseline="-25000"/>
            </a:p>
            <a:p>
              <a:pPr>
                <a:spcBef>
                  <a:spcPct val="50000"/>
                </a:spcBef>
              </a:pPr>
              <a:endParaRPr lang="en-US" sz="800" baseline="-25000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3072" y="1440"/>
              <a:ext cx="336" cy="144"/>
            </a:xfrm>
            <a:prstGeom prst="rect">
              <a:avLst/>
            </a:prstGeom>
            <a:solidFill>
              <a:srgbClr val="FDFE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2332038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Dilution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143501" y="4128610"/>
            <a:ext cx="4114800" cy="252376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</a:rPr>
              <a:t>A bottle of 0.500 M standard sucrose stock solution is in the lab.  </a:t>
            </a:r>
          </a:p>
          <a:p>
            <a:pPr algn="ctr"/>
            <a:endParaRPr lang="en-US" sz="2000">
              <a:latin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</a:rPr>
              <a:t>Give precise instructions to your assistant on how to use the stock solution to prepare 250.0 mL of a 0.348 M sucrose solution.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PERCENTS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Arial" panose="020B0604020202020204" pitchFamily="34" charset="0"/>
              </a:rPr>
              <a:t>X % is a fraction	</a:t>
            </a:r>
          </a:p>
          <a:p>
            <a:pPr>
              <a:buFontTx/>
              <a:buNone/>
            </a:pPr>
            <a:endParaRPr lang="en-US" b="1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i="1" u="sng" dirty="0">
                <a:latin typeface="Arial" panose="020B0604020202020204" pitchFamily="34" charset="0"/>
              </a:rPr>
              <a:t>   numerator is </a:t>
            </a:r>
            <a:r>
              <a:rPr lang="en-US" i="1" u="sng" dirty="0" smtClean="0">
                <a:latin typeface="Arial" panose="020B0604020202020204" pitchFamily="34" charset="0"/>
              </a:rPr>
              <a:t>X___</a:t>
            </a:r>
            <a:endParaRPr lang="en-US" i="1" u="sng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i="1" dirty="0">
                <a:latin typeface="Arial" panose="020B0604020202020204" pitchFamily="34" charset="0"/>
              </a:rPr>
              <a:t> denominator is 100</a:t>
            </a:r>
            <a:r>
              <a:rPr lang="en-US" dirty="0">
                <a:latin typeface="Arial" panose="020B0604020202020204" pitchFamily="34" charset="0"/>
              </a:rPr>
              <a:t>  </a:t>
            </a: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Three variations on this theme.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316248" y="1462371"/>
            <a:ext cx="336637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7" tIns="44450" rIns="90487" bIns="4445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 defTabSz="800100">
              <a:tabLst>
                <a:tab pos="1371600" algn="l"/>
                <a:tab pos="4000500" algn="l"/>
                <a:tab pos="5943600" algn="l"/>
              </a:tabLst>
            </a:pPr>
            <a:endParaRPr lang="en-US" sz="14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r>
              <a:rPr lang="en-US" sz="4000" dirty="0" smtClean="0"/>
              <a:t>% (w/w) = </a:t>
            </a:r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40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40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40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r>
              <a:rPr lang="en-US" sz="4000" dirty="0" smtClean="0"/>
              <a:t>% (w/v) = </a:t>
            </a:r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40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40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40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r>
              <a:rPr lang="en-US" sz="4000" dirty="0" smtClean="0"/>
              <a:t>% (v/v) = </a:t>
            </a:r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900" dirty="0" smtClean="0"/>
          </a:p>
          <a:p>
            <a:pPr marL="233363" indent="-233363" defTabSz="800100">
              <a:lnSpc>
                <a:spcPct val="60000"/>
              </a:lnSpc>
              <a:tabLst>
                <a:tab pos="1371600" algn="l"/>
                <a:tab pos="4000500" algn="l"/>
                <a:tab pos="5943600" algn="l"/>
              </a:tabLst>
            </a:pPr>
            <a:endParaRPr lang="en-US" sz="20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18956" y="112779"/>
            <a:ext cx="3366370" cy="1143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7" tIns="44450" rIns="90487" bIns="4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% Concentration</a:t>
            </a:r>
            <a:endParaRPr lang="en-US" sz="4000" b="1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55403"/>
              </p:ext>
            </p:extLst>
          </p:nvPr>
        </p:nvGraphicFramePr>
        <p:xfrm>
          <a:off x="8943409" y="1508125"/>
          <a:ext cx="2984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2984400" imgH="787320" progId="Equation.3">
                  <p:embed/>
                </p:oleObj>
              </mc:Choice>
              <mc:Fallback>
                <p:oleObj name="Equation" r:id="rId3" imgW="29844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409" y="1508125"/>
                        <a:ext cx="2984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04279"/>
              </p:ext>
            </p:extLst>
          </p:nvPr>
        </p:nvGraphicFramePr>
        <p:xfrm>
          <a:off x="8905309" y="3213894"/>
          <a:ext cx="322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3225600" imgH="787320" progId="Equation.3">
                  <p:embed/>
                </p:oleObj>
              </mc:Choice>
              <mc:Fallback>
                <p:oleObj name="Equation" r:id="rId5" imgW="3225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309" y="3213894"/>
                        <a:ext cx="3225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00442"/>
              </p:ext>
            </p:extLst>
          </p:nvPr>
        </p:nvGraphicFramePr>
        <p:xfrm>
          <a:off x="8702109" y="4886467"/>
          <a:ext cx="322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3225600" imgH="787320" progId="Equation.3">
                  <p:embed/>
                </p:oleObj>
              </mc:Choice>
              <mc:Fallback>
                <p:oleObj name="Equation" r:id="rId7" imgW="3225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109" y="4886467"/>
                        <a:ext cx="3225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stCxn id="41986" idx="0"/>
            <a:endCxn id="41987" idx="2"/>
          </p:cNvCxnSpPr>
          <p:nvPr/>
        </p:nvCxnSpPr>
        <p:spPr>
          <a:xfrm>
            <a:off x="6096000" y="365125"/>
            <a:ext cx="0" cy="5811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8819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616" y="128674"/>
            <a:ext cx="10515600" cy="79662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EXAMPLE:  BY PROPORTIONS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781" y="1077923"/>
            <a:ext cx="11550041" cy="579372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Arial" panose="020B0604020202020204" pitchFamily="34" charset="0"/>
              </a:rPr>
              <a:t>How would you prepare 500 mL of a </a:t>
            </a:r>
            <a:r>
              <a:rPr lang="en-US" b="1" dirty="0" smtClean="0">
                <a:latin typeface="Arial" panose="020B0604020202020204" pitchFamily="34" charset="0"/>
              </a:rPr>
              <a:t>5.00 </a:t>
            </a:r>
            <a:r>
              <a:rPr lang="en-US" b="1" dirty="0">
                <a:latin typeface="Arial" panose="020B0604020202020204" pitchFamily="34" charset="0"/>
              </a:rPr>
              <a:t>% (w/v) solution of </a:t>
            </a:r>
            <a:r>
              <a:rPr lang="en-US" b="1" dirty="0" err="1">
                <a:latin typeface="Arial" panose="020B0604020202020204" pitchFamily="34" charset="0"/>
              </a:rPr>
              <a:t>NaCl</a:t>
            </a:r>
            <a:r>
              <a:rPr lang="en-US" b="1" dirty="0">
                <a:latin typeface="Arial" panose="020B0604020202020204" pitchFamily="34" charset="0"/>
              </a:rPr>
              <a:t>?</a:t>
            </a: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2836" y="23892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By definition</a:t>
            </a:r>
            <a:r>
              <a:rPr lang="en-US" dirty="0" smtClean="0">
                <a:latin typeface="Arial" panose="020B0604020202020204" pitchFamily="34" charset="0"/>
              </a:rPr>
              <a:t>:	5 % =  __</a:t>
            </a:r>
            <a:r>
              <a:rPr lang="en-US" u="sng" dirty="0" smtClean="0">
                <a:latin typeface="Arial" panose="020B0604020202020204" pitchFamily="34" charset="0"/>
              </a:rPr>
              <a:t>5.00 g__   </a:t>
            </a:r>
          </a:p>
          <a:p>
            <a:pPr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		        			   100 mL</a:t>
            </a:r>
          </a:p>
          <a:p>
            <a:pPr>
              <a:buFontTx/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     </a:t>
            </a:r>
            <a:r>
              <a:rPr lang="en-US" u="sng" dirty="0" smtClean="0">
                <a:latin typeface="Arial" panose="020B0604020202020204" pitchFamily="34" charset="0"/>
              </a:rPr>
              <a:t>5.00  g </a:t>
            </a:r>
            <a:r>
              <a:rPr lang="en-US" dirty="0" smtClean="0">
                <a:latin typeface="Arial" panose="020B0604020202020204" pitchFamily="34" charset="0"/>
              </a:rPr>
              <a:t>    =   </a:t>
            </a:r>
            <a:r>
              <a:rPr lang="en-US" u="sng" dirty="0" smtClean="0">
                <a:latin typeface="Arial" panose="020B0604020202020204" pitchFamily="34" charset="0"/>
              </a:rPr>
              <a:t>       ?___  </a:t>
            </a:r>
            <a:endParaRPr lang="en-US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	  100 mL            500 mL</a:t>
            </a:r>
          </a:p>
          <a:p>
            <a:pPr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	?  =  25.0 g  = amount of solute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06842" y="2389296"/>
            <a:ext cx="2880986" cy="33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buFontTx/>
              <a:buNone/>
            </a:pPr>
            <a:endParaRPr lang="en-US" i="1" dirty="0" smtClean="0">
              <a:latin typeface="Arial" panose="020B0604020202020204" pitchFamily="34" charset="0"/>
            </a:endParaRPr>
          </a:p>
          <a:p>
            <a:r>
              <a:rPr lang="en-US" sz="2700" b="1" dirty="0" smtClean="0">
                <a:latin typeface="Arial" panose="020B0604020202020204" pitchFamily="34" charset="0"/>
              </a:rPr>
              <a:t>20 g of </a:t>
            </a:r>
            <a:r>
              <a:rPr lang="en-US" sz="2700" b="1" dirty="0" err="1" smtClean="0">
                <a:latin typeface="Arial" panose="020B0604020202020204" pitchFamily="34" charset="0"/>
              </a:rPr>
              <a:t>NaCl</a:t>
            </a:r>
            <a:r>
              <a:rPr lang="en-US" sz="2700" b="1" dirty="0" smtClean="0">
                <a:latin typeface="Arial" panose="020B0604020202020204" pitchFamily="34" charset="0"/>
              </a:rPr>
              <a:t> in </a:t>
            </a:r>
          </a:p>
          <a:p>
            <a:r>
              <a:rPr lang="en-US" sz="2700" b="1" dirty="0" smtClean="0">
                <a:latin typeface="Arial" panose="020B0604020202020204" pitchFamily="34" charset="0"/>
              </a:rPr>
              <a:t>100 mL of total solution                             </a:t>
            </a:r>
          </a:p>
          <a:p>
            <a:pPr lvl="2">
              <a:buFontTx/>
              <a:buNone/>
            </a:pPr>
            <a:endParaRPr lang="en-US" sz="2700" b="1" dirty="0">
              <a:latin typeface="Arial" panose="020B0604020202020204" pitchFamily="34" charset="0"/>
            </a:endParaRPr>
          </a:p>
          <a:p>
            <a:pPr lvl="1"/>
            <a:r>
              <a:rPr lang="en-US" sz="2700" dirty="0" smtClean="0">
                <a:latin typeface="Arial" panose="020B0604020202020204" pitchFamily="34" charset="0"/>
              </a:rPr>
              <a:t>=  20% (w/v) solution.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276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BY EQUATION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100" b="1" dirty="0">
                <a:latin typeface="Arial" panose="020B0604020202020204" pitchFamily="34" charset="0"/>
              </a:rPr>
              <a:t>How would you prepare 500 mL of a </a:t>
            </a:r>
            <a:r>
              <a:rPr lang="en-US" sz="2100" b="1" dirty="0" smtClean="0">
                <a:latin typeface="Arial" panose="020B0604020202020204" pitchFamily="34" charset="0"/>
              </a:rPr>
              <a:t>5.00 </a:t>
            </a:r>
            <a:r>
              <a:rPr lang="en-US" sz="2100" b="1" dirty="0">
                <a:latin typeface="Arial" panose="020B0604020202020204" pitchFamily="34" charset="0"/>
              </a:rPr>
              <a:t>% (w/v) solution of </a:t>
            </a:r>
            <a:r>
              <a:rPr lang="en-US" sz="2100" b="1" dirty="0" err="1">
                <a:latin typeface="Arial" panose="020B0604020202020204" pitchFamily="34" charset="0"/>
              </a:rPr>
              <a:t>NaCl</a:t>
            </a:r>
            <a:r>
              <a:rPr lang="en-US" sz="2100" b="1" dirty="0">
                <a:latin typeface="Arial" panose="020B0604020202020204" pitchFamily="34" charset="0"/>
              </a:rPr>
              <a:t>?</a:t>
            </a:r>
          </a:p>
          <a:p>
            <a:pPr>
              <a:buFontTx/>
              <a:buNone/>
            </a:pPr>
            <a:endParaRPr lang="en-US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1.  Total volume required is 500 </a:t>
            </a:r>
            <a:r>
              <a:rPr lang="en-US" dirty="0" err="1">
                <a:latin typeface="Arial" panose="020B0604020202020204" pitchFamily="34" charset="0"/>
              </a:rPr>
              <a:t>mL.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2.  </a:t>
            </a:r>
            <a:r>
              <a:rPr lang="en-US" dirty="0" smtClean="0">
                <a:latin typeface="Arial" panose="020B0604020202020204" pitchFamily="34" charset="0"/>
              </a:rPr>
              <a:t>5.00% </a:t>
            </a:r>
            <a:r>
              <a:rPr lang="en-US" dirty="0">
                <a:latin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</a:rPr>
              <a:t>0.0500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3.  (</a:t>
            </a:r>
            <a:r>
              <a:rPr lang="en-US" dirty="0" smtClean="0">
                <a:latin typeface="Arial" panose="020B0604020202020204" pitchFamily="34" charset="0"/>
              </a:rPr>
              <a:t>0.0500) </a:t>
            </a:r>
            <a:r>
              <a:rPr lang="en-US" dirty="0">
                <a:latin typeface="Arial" panose="020B0604020202020204" pitchFamily="34" charset="0"/>
              </a:rPr>
              <a:t>(500 mL) = </a:t>
            </a:r>
            <a:r>
              <a:rPr lang="en-US" dirty="0" smtClean="0">
                <a:latin typeface="Arial" panose="020B0604020202020204" pitchFamily="34" charset="0"/>
              </a:rPr>
              <a:t>25.0g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4024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% EXAMPLE CONTINUED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4.  </a:t>
            </a:r>
            <a:r>
              <a:rPr lang="en-US" dirty="0" smtClean="0">
                <a:latin typeface="Arial" panose="020B0604020202020204" pitchFamily="34" charset="0"/>
              </a:rPr>
              <a:t>25.0 </a:t>
            </a:r>
            <a:r>
              <a:rPr lang="en-US" dirty="0">
                <a:latin typeface="Arial" panose="020B0604020202020204" pitchFamily="34" charset="0"/>
              </a:rPr>
              <a:t>is the amount of solute required in </a:t>
            </a:r>
            <a:r>
              <a:rPr lang="en-US" b="1" dirty="0">
                <a:latin typeface="Arial" panose="020B0604020202020204" pitchFamily="34" charset="0"/>
              </a:rPr>
              <a:t>grams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5.  Weigh out </a:t>
            </a:r>
            <a:r>
              <a:rPr lang="en-US" dirty="0" smtClean="0">
                <a:latin typeface="Arial" panose="020B0604020202020204" pitchFamily="34" charset="0"/>
              </a:rPr>
              <a:t>25.0 </a:t>
            </a:r>
            <a:r>
              <a:rPr lang="en-US" dirty="0">
                <a:latin typeface="Arial" panose="020B0604020202020204" pitchFamily="34" charset="0"/>
              </a:rPr>
              <a:t>g of </a:t>
            </a:r>
            <a:r>
              <a:rPr lang="en-US" dirty="0" err="1">
                <a:latin typeface="Arial" panose="020B0604020202020204" pitchFamily="34" charset="0"/>
              </a:rPr>
              <a:t>NaCl</a:t>
            </a:r>
            <a:r>
              <a:rPr lang="en-US" dirty="0">
                <a:latin typeface="Arial" panose="020B0604020202020204" pitchFamily="34" charset="0"/>
              </a:rPr>
              <a:t>.  Dissolve it in less than 500 mL of water. 		                </a:t>
            </a: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		</a:t>
            </a: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6.  In a graduated cylinder or volumetric flask, bring the solution to 500 </a:t>
            </a:r>
            <a:r>
              <a:rPr lang="en-US" dirty="0" err="1">
                <a:latin typeface="Arial" panose="020B0604020202020204" pitchFamily="34" charset="0"/>
              </a:rPr>
              <a:t>mL.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8871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MOLARITY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99" y="1825625"/>
            <a:ext cx="11586575" cy="4351338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Molarity</a:t>
            </a:r>
            <a:r>
              <a:rPr lang="en-US" dirty="0">
                <a:latin typeface="Arial" panose="020B0604020202020204" pitchFamily="34" charset="0"/>
              </a:rPr>
              <a:t> is: </a:t>
            </a:r>
            <a:r>
              <a:rPr lang="en-US" i="1" dirty="0">
                <a:latin typeface="Arial" panose="020B0604020202020204" pitchFamily="34" charset="0"/>
              </a:rPr>
              <a:t> number of moles of a solute that are dissolved per liter of total solution</a:t>
            </a:r>
            <a:r>
              <a:rPr lang="en-US" dirty="0">
                <a:latin typeface="Arial" panose="020B0604020202020204" pitchFamily="34" charset="0"/>
              </a:rPr>
              <a:t>. 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A 1 M solution contains 1 mole of solute per liter total volume.</a:t>
            </a:r>
          </a:p>
          <a:p>
            <a:pPr>
              <a:buFontTx/>
              <a:buNone/>
            </a:pPr>
            <a:endParaRPr lang="en-US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902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95972"/>
              </p:ext>
            </p:extLst>
          </p:nvPr>
        </p:nvGraphicFramePr>
        <p:xfrm>
          <a:off x="3718323" y="1052186"/>
          <a:ext cx="8273233" cy="482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 Editor Photo" r:id="rId3" imgW="13171429" imgH="7935433" progId="MSPhotoEd.3">
                  <p:embed/>
                </p:oleObj>
              </mc:Choice>
              <mc:Fallback>
                <p:oleObj name="Photo Editor Photo" r:id="rId3" imgW="13171429" imgH="79354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08" r="6943" b="20741"/>
                      <a:stretch>
                        <a:fillRect/>
                      </a:stretch>
                    </p:blipFill>
                    <p:spPr bwMode="auto">
                      <a:xfrm>
                        <a:off x="3718323" y="1052186"/>
                        <a:ext cx="8273233" cy="4823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MOLE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786" y="1825625"/>
            <a:ext cx="4371584" cy="43513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</a:rPr>
              <a:t>How much is a mole? 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b="1" dirty="0"/>
          </a:p>
          <a:p>
            <a:endParaRPr 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752850" y="6172200"/>
            <a:ext cx="4914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>
                <a:latin typeface="Arial Unicode MS" panose="020B0604020202020204" pitchFamily="34" charset="-128"/>
              </a:rPr>
              <a:t>From </a:t>
            </a:r>
            <a:r>
              <a:rPr lang="en-US" sz="1050" i="1" dirty="0">
                <a:latin typeface="Arial Unicode MS" panose="020B0604020202020204" pitchFamily="34" charset="-128"/>
              </a:rPr>
              <a:t>Basic Laboratory Methods for Biotechnology:  Textbook and Laboratory Reference,</a:t>
            </a:r>
            <a:r>
              <a:rPr lang="en-US" sz="1050" dirty="0">
                <a:latin typeface="Arial Unicode MS" panose="020B0604020202020204" pitchFamily="34" charset="-128"/>
              </a:rPr>
              <a:t> </a:t>
            </a:r>
            <a:r>
              <a:rPr lang="en-US" sz="1050" dirty="0" err="1">
                <a:latin typeface="Arial Unicode MS" panose="020B0604020202020204" pitchFamily="34" charset="-128"/>
              </a:rPr>
              <a:t>Seidman</a:t>
            </a:r>
            <a:r>
              <a:rPr lang="en-US" sz="1050" dirty="0">
                <a:latin typeface="Arial Unicode MS" panose="020B0604020202020204" pitchFamily="34" charset="-128"/>
              </a:rPr>
              <a:t> and Moore, 2000</a:t>
            </a:r>
          </a:p>
        </p:txBody>
      </p:sp>
    </p:spTree>
    <p:extLst>
      <p:ext uri="{BB962C8B-B14F-4D97-AF65-F5344CB8AC3E}">
        <p14:creationId xmlns:p14="http://schemas.microsoft.com/office/powerpoint/2010/main" val="401276747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106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EXAMPLE:  SULFURIC ACID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95" y="1061536"/>
            <a:ext cx="11862148" cy="526410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For a particular compound, add the atomic weights of the atoms that compose the compound.</a:t>
            </a:r>
          </a:p>
          <a:p>
            <a:pPr>
              <a:buFontTx/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H</a:t>
            </a:r>
            <a:r>
              <a:rPr lang="en-US" sz="3200" baseline="-25000" dirty="0">
                <a:latin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</a:rPr>
              <a:t>SO</a:t>
            </a:r>
            <a:r>
              <a:rPr lang="en-US" sz="3200" baseline="-25000" dirty="0">
                <a:latin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</a:rPr>
              <a:t>:</a:t>
            </a:r>
          </a:p>
          <a:p>
            <a:endParaRPr lang="en-US" sz="3200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i="1" dirty="0">
                <a:latin typeface="Arial" panose="020B0604020202020204" pitchFamily="34" charset="0"/>
              </a:rPr>
              <a:t>2 hydrogen atoms  2 X 1.00 g =     </a:t>
            </a:r>
            <a:r>
              <a:rPr lang="en-US" i="1" dirty="0" smtClean="0">
                <a:latin typeface="Arial" panose="020B0604020202020204" pitchFamily="34" charset="0"/>
              </a:rPr>
              <a:t>2.01 </a:t>
            </a:r>
            <a:r>
              <a:rPr lang="en-US" i="1" dirty="0">
                <a:latin typeface="Arial" panose="020B0604020202020204" pitchFamily="34" charset="0"/>
              </a:rPr>
              <a:t>g</a:t>
            </a:r>
          </a:p>
          <a:p>
            <a:pPr>
              <a:buFontTx/>
              <a:buNone/>
            </a:pPr>
            <a:r>
              <a:rPr lang="en-US" i="1" dirty="0">
                <a:latin typeface="Arial" panose="020B0604020202020204" pitchFamily="34" charset="0"/>
              </a:rPr>
              <a:t>1 sulfur atom        1 X 32.06 g =</a:t>
            </a:r>
            <a:r>
              <a:rPr lang="en-US" b="1" i="1" dirty="0">
                <a:latin typeface="Arial" panose="020B0604020202020204" pitchFamily="34" charset="0"/>
              </a:rPr>
              <a:t>   </a:t>
            </a:r>
            <a:r>
              <a:rPr lang="en-US" i="1" dirty="0">
                <a:latin typeface="Arial" panose="020B0604020202020204" pitchFamily="34" charset="0"/>
              </a:rPr>
              <a:t> 32.06 g</a:t>
            </a:r>
          </a:p>
          <a:p>
            <a:pPr>
              <a:buFontTx/>
              <a:buNone/>
            </a:pPr>
            <a:r>
              <a:rPr lang="en-US" i="1" dirty="0">
                <a:latin typeface="Arial" panose="020B0604020202020204" pitchFamily="34" charset="0"/>
              </a:rPr>
              <a:t>4 oxygen atoms    4 X 16.00 g =   </a:t>
            </a:r>
            <a:r>
              <a:rPr lang="en-US" i="1" u="sng" dirty="0">
                <a:latin typeface="Arial" panose="020B0604020202020204" pitchFamily="34" charset="0"/>
              </a:rPr>
              <a:t>64.00 g</a:t>
            </a:r>
            <a:endParaRPr lang="en-US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i="1" dirty="0">
                <a:latin typeface="Arial" panose="020B0604020202020204" pitchFamily="34" charset="0"/>
              </a:rPr>
              <a:t>                                                      </a:t>
            </a:r>
            <a:r>
              <a:rPr lang="en-US" i="1" dirty="0" smtClean="0">
                <a:latin typeface="Arial" panose="020B0604020202020204" pitchFamily="34" charset="0"/>
              </a:rPr>
              <a:t>98.08 </a:t>
            </a:r>
            <a:r>
              <a:rPr lang="en-US" i="1" dirty="0">
                <a:latin typeface="Arial" panose="020B0604020202020204" pitchFamily="34" charset="0"/>
              </a:rPr>
              <a:t>g</a:t>
            </a:r>
          </a:p>
          <a:p>
            <a:pPr>
              <a:buFontTx/>
              <a:buNone/>
            </a:pPr>
            <a:endParaRPr 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34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EXAMPLE CONTINUED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161816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A 1M solution of sulfuric acid contains 98.06 g of sulfuric acid in 1 liter of total solution.  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</a:rPr>
              <a:t>"mole" is an expression of </a:t>
            </a:r>
            <a:r>
              <a:rPr lang="en-US" i="1" u="sng" dirty="0">
                <a:latin typeface="Arial" panose="020B0604020202020204" pitchFamily="34" charset="0"/>
              </a:rPr>
              <a:t>amount</a:t>
            </a:r>
            <a:r>
              <a:rPr lang="en-US" i="1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en-US" i="1" dirty="0">
              <a:latin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</a:rPr>
              <a:t>"molarity" is an expression of </a:t>
            </a:r>
            <a:r>
              <a:rPr lang="en-US" i="1" u="sng" dirty="0">
                <a:latin typeface="Arial" panose="020B0604020202020204" pitchFamily="34" charset="0"/>
              </a:rPr>
              <a:t>concentration</a:t>
            </a:r>
            <a:r>
              <a:rPr lang="en-US" dirty="0">
                <a:latin typeface="Arial" panose="020B0604020202020204" pitchFamily="34" charset="0"/>
              </a:rPr>
              <a:t>.  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823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DEFINITIONS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</a:rPr>
              <a:t> "Millimolar", mM, millimole/L.   </a:t>
            </a:r>
          </a:p>
          <a:p>
            <a:pPr lvl="1"/>
            <a:r>
              <a:rPr lang="en-US">
                <a:latin typeface="Arial" panose="020B0604020202020204" pitchFamily="34" charset="0"/>
              </a:rPr>
              <a:t>A millimole is </a:t>
            </a:r>
            <a:r>
              <a:rPr lang="en-US" i="1">
                <a:latin typeface="Arial" panose="020B0604020202020204" pitchFamily="34" charset="0"/>
              </a:rPr>
              <a:t>1/1000 of a mole</a:t>
            </a:r>
            <a:r>
              <a:rPr lang="en-US">
                <a:latin typeface="Arial" panose="020B0604020202020204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>
                <a:latin typeface="Arial" panose="020B0604020202020204" pitchFamily="34" charset="0"/>
              </a:rPr>
              <a:t>  </a:t>
            </a:r>
          </a:p>
          <a:p>
            <a:r>
              <a:rPr lang="en-US">
                <a:latin typeface="Arial" panose="020B0604020202020204" pitchFamily="34" charset="0"/>
              </a:rPr>
              <a:t>"Micromolar", µM, µmole/L.   </a:t>
            </a:r>
          </a:p>
          <a:p>
            <a:pPr lvl="1"/>
            <a:r>
              <a:rPr lang="en-US">
                <a:latin typeface="Arial" panose="020B0604020202020204" pitchFamily="34" charset="0"/>
              </a:rPr>
              <a:t>A µmole is </a:t>
            </a:r>
            <a:r>
              <a:rPr lang="en-US" i="1">
                <a:latin typeface="Arial" panose="020B0604020202020204" pitchFamily="34" charset="0"/>
              </a:rPr>
              <a:t>1/1,000,000 of a mole.</a:t>
            </a:r>
            <a:endParaRPr lang="en-US">
              <a:latin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8382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9761"/>
            <a:ext cx="10515600" cy="73716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 FORMULA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1850"/>
            <a:ext cx="12075090" cy="51889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dirty="0" smtClean="0">
                <a:latin typeface="Arial" panose="020B0604020202020204" pitchFamily="34" charset="0"/>
              </a:rPr>
              <a:t>How much solute is needed for a solution of a particular molarity and volume?  *(FW </a:t>
            </a:r>
            <a:r>
              <a:rPr lang="en-US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Formula Weight = atomic weight or molecular weight)</a:t>
            </a:r>
            <a:r>
              <a:rPr lang="en-US" sz="3600" dirty="0">
                <a:latin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</a:endParaRPr>
          </a:p>
          <a:p>
            <a:endParaRPr lang="en-US" b="1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b="1" i="1" u="sng" dirty="0" smtClean="0">
                <a:latin typeface="Arial" panose="020B0604020202020204" pitchFamily="34" charset="0"/>
              </a:rPr>
              <a:t>grams  </a:t>
            </a:r>
            <a:r>
              <a:rPr lang="en-US" b="1" i="1" u="sng" dirty="0">
                <a:latin typeface="Arial" panose="020B0604020202020204" pitchFamily="34" charset="0"/>
              </a:rPr>
              <a:t>solute </a:t>
            </a:r>
            <a:r>
              <a:rPr lang="en-US" b="1" i="1" dirty="0" smtClean="0">
                <a:latin typeface="Arial" panose="020B0604020202020204" pitchFamily="34" charset="0"/>
              </a:rPr>
              <a:t>  </a:t>
            </a:r>
            <a:r>
              <a:rPr lang="en-US" b="1" i="1" dirty="0">
                <a:latin typeface="Arial" panose="020B0604020202020204" pitchFamily="34" charset="0"/>
              </a:rPr>
              <a:t>X   </a:t>
            </a:r>
            <a:r>
              <a:rPr lang="en-US" b="1" i="1" u="sng" dirty="0" smtClean="0">
                <a:latin typeface="Arial" panose="020B0604020202020204" pitchFamily="34" charset="0"/>
              </a:rPr>
              <a:t>moles</a:t>
            </a:r>
            <a:r>
              <a:rPr lang="en-US" b="1" i="1" dirty="0" smtClean="0">
                <a:latin typeface="Arial" panose="020B0604020202020204" pitchFamily="34" charset="0"/>
              </a:rPr>
              <a:t>  </a:t>
            </a:r>
            <a:r>
              <a:rPr lang="en-US" b="1" i="1" dirty="0">
                <a:latin typeface="Arial" panose="020B0604020202020204" pitchFamily="34" charset="0"/>
              </a:rPr>
              <a:t>X   </a:t>
            </a:r>
            <a:r>
              <a:rPr lang="en-US" b="1" i="1" dirty="0" smtClean="0">
                <a:latin typeface="Arial" panose="020B0604020202020204" pitchFamily="34" charset="0"/>
              </a:rPr>
              <a:t>Liters </a:t>
            </a:r>
            <a:r>
              <a:rPr lang="en-US" b="1" i="1" dirty="0">
                <a:latin typeface="Arial" panose="020B0604020202020204" pitchFamily="34" charset="0"/>
              </a:rPr>
              <a:t>=   g   solute needed </a:t>
            </a:r>
          </a:p>
          <a:p>
            <a:pPr>
              <a:buFontTx/>
              <a:buNone/>
            </a:pPr>
            <a:r>
              <a:rPr lang="en-US" b="1" i="1" dirty="0" smtClean="0">
                <a:latin typeface="Arial" panose="020B0604020202020204" pitchFamily="34" charset="0"/>
              </a:rPr>
              <a:t>	   1 </a:t>
            </a:r>
            <a:r>
              <a:rPr lang="en-US" b="1" i="1" dirty="0">
                <a:latin typeface="Arial" panose="020B0604020202020204" pitchFamily="34" charset="0"/>
              </a:rPr>
              <a:t>mole               </a:t>
            </a:r>
            <a:r>
              <a:rPr lang="en-US" b="1" i="1" dirty="0" smtClean="0">
                <a:latin typeface="Arial" panose="020B0604020202020204" pitchFamily="34" charset="0"/>
              </a:rPr>
              <a:t>Liters     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b="1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b="1" i="1" dirty="0">
                <a:latin typeface="Arial" panose="020B0604020202020204" pitchFamily="34" charset="0"/>
              </a:rPr>
              <a:t>			or</a:t>
            </a:r>
          </a:p>
          <a:p>
            <a:pPr>
              <a:buFontTx/>
              <a:buNone/>
            </a:pPr>
            <a:endParaRPr lang="en-US" b="1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b="1" i="1" dirty="0">
                <a:latin typeface="Arial" panose="020B0604020202020204" pitchFamily="34" charset="0"/>
              </a:rPr>
              <a:t>FW     X   molarity        x  volume  = g solute needed                     </a:t>
            </a:r>
          </a:p>
          <a:p>
            <a:endParaRPr lang="en-US" sz="1350" b="1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sz="18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1256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1593980"/>
          </a:xfrm>
        </p:spPr>
        <p:txBody>
          <a:bodyPr/>
          <a:lstStyle/>
          <a:p>
            <a:pPr>
              <a:buFontTx/>
              <a:buNone/>
            </a:pPr>
            <a:endParaRPr lang="en-US" i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How much solute is required to make 300 mL of </a:t>
            </a:r>
            <a:r>
              <a:rPr lang="en-US" dirty="0" smtClean="0">
                <a:latin typeface="Arial" panose="020B0604020202020204" pitchFamily="34" charset="0"/>
              </a:rPr>
              <a:t>0.800 </a:t>
            </a:r>
            <a:r>
              <a:rPr lang="en-US" dirty="0">
                <a:latin typeface="Arial" panose="020B0604020202020204" pitchFamily="34" charset="0"/>
              </a:rPr>
              <a:t>M CaCl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?</a:t>
            </a:r>
            <a:endParaRPr lang="en-US" i="1" dirty="0">
              <a:latin typeface="Arial" panose="020B0604020202020204" pitchFamily="34" charset="0"/>
            </a:endParaRPr>
          </a:p>
          <a:p>
            <a:endParaRPr lang="en-US" b="1" i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15" y="4596432"/>
            <a:ext cx="11486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800" b="1" i="1" u="sng" dirty="0" smtClean="0">
                <a:latin typeface="Arial" panose="020B0604020202020204" pitchFamily="34" charset="0"/>
              </a:rPr>
              <a:t>(111.0 g)</a:t>
            </a:r>
            <a:r>
              <a:rPr lang="en-US" sz="2800" b="1" i="1" dirty="0" smtClean="0">
                <a:latin typeface="Arial" panose="020B0604020202020204" pitchFamily="34" charset="0"/>
              </a:rPr>
              <a:t> (</a:t>
            </a:r>
            <a:r>
              <a:rPr lang="en-US" sz="2800" b="1" i="1" u="sng" dirty="0" smtClean="0">
                <a:latin typeface="Arial" panose="020B0604020202020204" pitchFamily="34" charset="0"/>
              </a:rPr>
              <a:t>0.800 mole</a:t>
            </a:r>
            <a:r>
              <a:rPr lang="en-US" sz="2800" b="1" i="1" dirty="0" smtClean="0">
                <a:latin typeface="Arial" panose="020B0604020202020204" pitchFamily="34" charset="0"/>
              </a:rPr>
              <a:t>) (0.300 L) = 26.64 g </a:t>
            </a:r>
            <a:r>
              <a:rPr lang="en-US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26.6</a:t>
            </a:r>
            <a:r>
              <a:rPr lang="en-US" sz="2800" b="1" i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800" b="1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	 	 </a:t>
            </a:r>
            <a:r>
              <a:rPr lang="en-US" sz="2800" b="1" i="1" dirty="0" smtClean="0">
                <a:latin typeface="Arial" panose="020B0604020202020204" pitchFamily="34" charset="0"/>
              </a:rPr>
              <a:t>mole	    L</a:t>
            </a:r>
            <a:endParaRPr lang="en-US" sz="28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4197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latin typeface="Arial" panose="020B0604020202020204" pitchFamily="34" charset="0"/>
              </a:rPr>
              <a:t>TO MAKE SOLUTION OF GIVEN MOLARITY AND VOLUME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25625"/>
            <a:ext cx="11949830" cy="435133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1.  Find the FW of the solute, </a:t>
            </a:r>
            <a:r>
              <a:rPr lang="en-US" sz="3200" dirty="0" smtClean="0">
                <a:latin typeface="Arial" panose="020B0604020202020204" pitchFamily="34" charset="0"/>
              </a:rPr>
              <a:t>from the label or by calculation 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2.  Determine the molarity desired.</a:t>
            </a:r>
          </a:p>
          <a:p>
            <a:endParaRPr lang="en-US" sz="32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3.  Determine the volume desired.</a:t>
            </a:r>
          </a:p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sz="3200" dirty="0">
                <a:latin typeface="Arial" panose="020B0604020202020204" pitchFamily="34" charset="0"/>
              </a:rPr>
              <a:t>4.  Determine how much solute is necessary by using </a:t>
            </a:r>
            <a:r>
              <a:rPr lang="en-US" sz="3200" dirty="0" smtClean="0">
                <a:latin typeface="Arial" panose="020B0604020202020204" pitchFamily="34" charset="0"/>
              </a:rPr>
              <a:t>the formula</a:t>
            </a:r>
            <a:r>
              <a:rPr lang="en-US" sz="3200" dirty="0">
                <a:latin typeface="Arial" panose="020B0604020202020204" pitchFamily="34" charset="0"/>
              </a:rPr>
              <a:t>.</a:t>
            </a:r>
          </a:p>
          <a:p>
            <a:endParaRPr lang="en-US" sz="2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7517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648</Words>
  <Application>Microsoft Office PowerPoint</Application>
  <PresentationFormat>Widescreen</PresentationFormat>
  <Paragraphs>139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Wingdings</vt:lpstr>
      <vt:lpstr>Office Theme</vt:lpstr>
      <vt:lpstr>Microsoft Photo Editor 3.0 Photo</vt:lpstr>
      <vt:lpstr>Microsoft Equation 3.0</vt:lpstr>
      <vt:lpstr>Preparation of Solutions</vt:lpstr>
      <vt:lpstr>MOLARITY</vt:lpstr>
      <vt:lpstr>MOLE</vt:lpstr>
      <vt:lpstr>EXAMPLE:  SULFURIC ACID</vt:lpstr>
      <vt:lpstr>EXAMPLE CONTINUED</vt:lpstr>
      <vt:lpstr>DEFINITIONS</vt:lpstr>
      <vt:lpstr> FORMULA</vt:lpstr>
      <vt:lpstr>EXAMPLE</vt:lpstr>
      <vt:lpstr>TO MAKE SOLUTION OF GIVEN MOLARITY AND VOLUME</vt:lpstr>
      <vt:lpstr>PROCEDURE CONT.</vt:lpstr>
      <vt:lpstr>Preparing A solution from a solid</vt:lpstr>
      <vt:lpstr>PowerPoint Presentation</vt:lpstr>
      <vt:lpstr>Dilution</vt:lpstr>
      <vt:lpstr>PERCENTS</vt:lpstr>
      <vt:lpstr>EXAMPLE:  BY PROPORTIONS</vt:lpstr>
      <vt:lpstr>BY EQUATION</vt:lpstr>
      <vt:lpstr>% EXAMPLE CONTINUED</vt:lpstr>
    </vt:vector>
  </TitlesOfParts>
  <Company>Peace Wapiti School Divison #76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Standring, Daniel</dc:creator>
  <cp:lastModifiedBy>Standring, Daniel</cp:lastModifiedBy>
  <cp:revision>6</cp:revision>
  <cp:lastPrinted>2013-03-21T14:35:55Z</cp:lastPrinted>
  <dcterms:created xsi:type="dcterms:W3CDTF">2013-03-21T14:11:46Z</dcterms:created>
  <dcterms:modified xsi:type="dcterms:W3CDTF">2013-03-21T15:44:36Z</dcterms:modified>
</cp:coreProperties>
</file>