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60" r:id="rId19"/>
    <p:sldId id="262" r:id="rId20"/>
    <p:sldId id="263" r:id="rId21"/>
    <p:sldId id="264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7" autoAdjust="0"/>
    <p:restoredTop sz="94660"/>
  </p:normalViewPr>
  <p:slideViewPr>
    <p:cSldViewPr>
      <p:cViewPr varScale="1">
        <p:scale>
          <a:sx n="99" d="100"/>
          <a:sy n="99" d="100"/>
        </p:scale>
        <p:origin x="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F5DE-9D0B-4487-9D34-1489B9BC5D38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C016-A95E-4F1E-8002-5DA8A7AA5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6E31D-C710-4F31-81DD-04DD8377A689}" type="datetimeFigureOut">
              <a:rPr lang="en-US" smtClean="0"/>
              <a:t>3/22/2013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016DA8-890F-41DF-BA3F-3D3361975FC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Solubility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Physical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6618"/>
            <a:ext cx="8799360" cy="6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979"/>
            <a:ext cx="8875560" cy="68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297"/>
            <a:ext cx="9027960" cy="69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9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8991600" cy="69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1" y="857250"/>
            <a:ext cx="66839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1" y="857250"/>
            <a:ext cx="66839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1" y="857250"/>
            <a:ext cx="66839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1" y="857250"/>
            <a:ext cx="66839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01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Solubility in 100 g of Water at 0 Degrees Celsius </a:t>
            </a:r>
            <a:r>
              <a:rPr lang="en-US" b="1" dirty="0" smtClean="0"/>
              <a:t>(273K)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492854"/>
              </p:ext>
            </p:extLst>
          </p:nvPr>
        </p:nvGraphicFramePr>
        <p:xfrm>
          <a:off x="304800" y="1847088"/>
          <a:ext cx="85344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53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Solubility</a:t>
                      </a:r>
                      <a:r>
                        <a:rPr lang="en-US" baseline="0" dirty="0" smtClean="0"/>
                        <a:t>  (g)</a:t>
                      </a:r>
                      <a:endParaRPr lang="en-US" dirty="0"/>
                    </a:p>
                  </a:txBody>
                  <a:tcPr/>
                </a:tc>
              </a:tr>
              <a:tr h="4347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Carbon</a:t>
                      </a:r>
                      <a:r>
                        <a:rPr lang="en-US" sz="2800" baseline="0" dirty="0" smtClean="0"/>
                        <a:t> Dioxide</a:t>
                      </a:r>
                    </a:p>
                    <a:p>
                      <a:pPr algn="ctr"/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Baking Soda</a:t>
                      </a:r>
                    </a:p>
                    <a:p>
                      <a:pPr algn="ctr"/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Table Salt</a:t>
                      </a:r>
                    </a:p>
                    <a:p>
                      <a:pPr algn="ctr"/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Table Sugar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0.348</a:t>
                      </a:r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6.9</a:t>
                      </a:r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35.7</a:t>
                      </a:r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180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Factors Affecting Solubility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991600" cy="43891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Pressure</a:t>
            </a:r>
            <a:r>
              <a:rPr lang="en-US" u="sng" dirty="0" smtClean="0"/>
              <a:t>:</a:t>
            </a:r>
            <a:r>
              <a:rPr lang="en-US" dirty="0" smtClean="0"/>
              <a:t> Affects the solubility of gases. The higher the pressure of a gas over a solvent, the more gas can dissolve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Solvents</a:t>
            </a:r>
            <a:r>
              <a:rPr lang="en-US" u="sng" dirty="0" smtClean="0"/>
              <a:t>:</a:t>
            </a:r>
            <a:r>
              <a:rPr lang="en-US" dirty="0" smtClean="0"/>
              <a:t> Sometimes you can’t make a solution because the solute and solvent are not compatible. Have you ever tried to mix oil and vinegar? If you have, you can see that the oil and water </a:t>
            </a:r>
            <a:r>
              <a:rPr lang="en-US" dirty="0" smtClean="0"/>
              <a:t>separate (they are said to be </a:t>
            </a:r>
            <a:r>
              <a:rPr lang="en-US" b="1" dirty="0" smtClean="0"/>
              <a:t>immiscible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liquid solutions, the solvent affects how well a solute dissolves.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b="1" dirty="0" smtClean="0"/>
              <a:t>A </a:t>
            </a:r>
            <a:r>
              <a:rPr lang="en-US" b="1" dirty="0" smtClean="0"/>
              <a:t>Definition of solubility: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A measure of how much solute can dissolve in a solvent at a given temperature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What is a </a:t>
            </a:r>
            <a:r>
              <a:rPr lang="en-US" b="1" dirty="0" smtClean="0"/>
              <a:t>solvent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substance that dissolves another substance.</a:t>
            </a:r>
          </a:p>
          <a:p>
            <a:pPr lvl="1"/>
            <a:r>
              <a:rPr lang="en-US" dirty="0" smtClean="0"/>
              <a:t> Example: </a:t>
            </a:r>
            <a:r>
              <a:rPr lang="en-US" dirty="0" smtClean="0"/>
              <a:t>Water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 </a:t>
            </a:r>
            <a:r>
              <a:rPr lang="en-US" b="1" dirty="0" smtClean="0"/>
              <a:t>solute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part of a solution present in a lesser amount and dissolved by the solvent. </a:t>
            </a:r>
          </a:p>
          <a:p>
            <a:pPr lvl="1"/>
            <a:r>
              <a:rPr lang="en-US" dirty="0" smtClean="0"/>
              <a:t>Example: Salt</a:t>
            </a:r>
          </a:p>
          <a:p>
            <a:pPr lvl="1"/>
            <a:endParaRPr lang="en-US" dirty="0"/>
          </a:p>
        </p:txBody>
      </p:sp>
      <p:pic>
        <p:nvPicPr>
          <p:cNvPr id="4" name="Picture 3" descr="SaltInWaterSolutionLiqu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838200"/>
            <a:ext cx="116489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8704" y="5791200"/>
            <a:ext cx="1207008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08" y="152400"/>
            <a:ext cx="8229600" cy="850392"/>
          </a:xfrm>
        </p:spPr>
        <p:txBody>
          <a:bodyPr/>
          <a:lstStyle/>
          <a:p>
            <a:pPr algn="ctr"/>
            <a:r>
              <a:rPr lang="en-US" b="1" dirty="0" smtClean="0"/>
              <a:t>Factors Affecting 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Temperature</a:t>
            </a:r>
            <a:r>
              <a:rPr lang="en-US" b="1" dirty="0" smtClean="0"/>
              <a:t>:</a:t>
            </a:r>
            <a:r>
              <a:rPr lang="en-US" dirty="0" smtClean="0"/>
              <a:t> For most solids, solubility increases as the temperature increases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example, the solubility of table sugar in 100 grams of water changes from 180 grams at 0 Celsius to 231 grams at 25 Celsius. What is happening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Unlike most solids, gases become less soluble when the temperate goes up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For example more carbon dioxide will dissolve in cold water than in hot water.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Supersaturated 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heated, a solution can dissolve more solute than it can at cooler temperatures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a heated saturated solution cools slowly, sometimes the extra solute will remain dissolved.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supersaturated </a:t>
            </a:r>
            <a:r>
              <a:rPr lang="en-US" dirty="0" smtClean="0"/>
              <a:t>solution has more dissolved solute than is predicted by its solubility at the given temperature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/>
              <a:t>Solubility is the </a:t>
            </a:r>
            <a:r>
              <a:rPr lang="en-US">
                <a:solidFill>
                  <a:srgbClr val="FF3300"/>
                </a:solidFill>
              </a:rPr>
              <a:t>maximum</a:t>
            </a:r>
            <a:r>
              <a:rPr lang="en-US"/>
              <a:t> amount of solute that can be dissolve in </a:t>
            </a:r>
            <a:r>
              <a:rPr lang="en-US">
                <a:solidFill>
                  <a:srgbClr val="FF3300"/>
                </a:solidFill>
              </a:rPr>
              <a:t>100g of solvent</a:t>
            </a:r>
            <a:r>
              <a:rPr lang="en-US"/>
              <a:t> at a </a:t>
            </a:r>
            <a:r>
              <a:rPr lang="en-US">
                <a:solidFill>
                  <a:srgbClr val="FF3300"/>
                </a:solidFill>
              </a:rPr>
              <a:t>given temperature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</p:txBody>
      </p:sp>
      <p:pic>
        <p:nvPicPr>
          <p:cNvPr id="8197" name="Picture 5" descr="013_heat_and_stir_P7120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700463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393192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/>
              <a:t>Example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/>
              <a:t>What is the solubility of sugar in water at </a:t>
            </a:r>
            <a:r>
              <a:rPr lang="en-US" sz="2500" dirty="0" smtClean="0"/>
              <a:t>25.0</a:t>
            </a:r>
            <a:r>
              <a:rPr lang="en-US" sz="2500" dirty="0" smtClean="0">
                <a:sym typeface="Symbol" panose="05050102010706020507" pitchFamily="18" charset="2"/>
              </a:rPr>
              <a:t></a:t>
            </a:r>
            <a:r>
              <a:rPr lang="en-US" sz="2500" dirty="0">
                <a:sym typeface="Symbol" panose="05050102010706020507" pitchFamily="18" charset="2"/>
              </a:rPr>
              <a:t>C if </a:t>
            </a:r>
            <a:r>
              <a:rPr lang="en-US" sz="2500" dirty="0" smtClean="0">
                <a:sym typeface="Symbol" panose="05050102010706020507" pitchFamily="18" charset="2"/>
              </a:rPr>
              <a:t>28.0 g </a:t>
            </a:r>
            <a:r>
              <a:rPr lang="en-US" sz="2500" dirty="0">
                <a:sym typeface="Symbol" panose="05050102010706020507" pitchFamily="18" charset="2"/>
              </a:rPr>
              <a:t>of sugar can be dissolved in </a:t>
            </a:r>
            <a:r>
              <a:rPr lang="en-US" sz="2500" dirty="0" smtClean="0">
                <a:sym typeface="Symbol" panose="05050102010706020507" pitchFamily="18" charset="2"/>
              </a:rPr>
              <a:t>250 ml </a:t>
            </a:r>
            <a:r>
              <a:rPr lang="en-US" sz="2500" dirty="0">
                <a:sym typeface="Symbol" panose="05050102010706020507" pitchFamily="18" charset="2"/>
              </a:rPr>
              <a:t>of water?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endParaRPr lang="en-US" sz="1600" b="1" dirty="0" smtClean="0"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smtClean="0">
                <a:sym typeface="Symbol" panose="05050102010706020507" pitchFamily="18" charset="2"/>
              </a:rPr>
              <a:t>(</a:t>
            </a:r>
            <a:r>
              <a:rPr lang="en-US" sz="2000" b="1" dirty="0">
                <a:sym typeface="Symbol" panose="05050102010706020507" pitchFamily="18" charset="2"/>
              </a:rPr>
              <a:t>mass of 1ml of water is 1g)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endParaRPr lang="en-US" sz="25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 smtClean="0"/>
              <a:t>Amount </a:t>
            </a:r>
            <a:r>
              <a:rPr lang="en-US" sz="2500" dirty="0"/>
              <a:t>of sugar in 1g of water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/>
              <a:t>      = </a:t>
            </a:r>
            <a:r>
              <a:rPr lang="en-US" sz="2500" dirty="0" smtClean="0"/>
              <a:t>28.0 g </a:t>
            </a:r>
            <a:r>
              <a:rPr lang="en-US" sz="2500" dirty="0"/>
              <a:t>/ </a:t>
            </a:r>
            <a:r>
              <a:rPr lang="en-US" sz="2500" dirty="0" smtClean="0"/>
              <a:t>250 ml  </a:t>
            </a:r>
            <a:r>
              <a:rPr lang="en-US" sz="2500" dirty="0"/>
              <a:t>= </a:t>
            </a:r>
            <a:r>
              <a:rPr lang="en-US" sz="2500" dirty="0" smtClean="0"/>
              <a:t>0.112 g/ml</a:t>
            </a:r>
            <a:endParaRPr lang="en-US" sz="25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/>
              <a:t>Amount of </a:t>
            </a:r>
            <a:r>
              <a:rPr lang="en-US" sz="2500" dirty="0"/>
              <a:t>sugar in 100g of water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500" dirty="0"/>
              <a:t>      = </a:t>
            </a:r>
            <a:r>
              <a:rPr lang="en-US" sz="2500" dirty="0" smtClean="0"/>
              <a:t>0.112 g/ml </a:t>
            </a:r>
            <a:r>
              <a:rPr lang="en-US" sz="2500" dirty="0"/>
              <a:t>x </a:t>
            </a:r>
            <a:r>
              <a:rPr lang="en-US" sz="2500" dirty="0" smtClean="0"/>
              <a:t>100 ml </a:t>
            </a:r>
            <a:r>
              <a:rPr lang="en-US" sz="2500" dirty="0"/>
              <a:t>= 11.2g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500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5973762"/>
            <a:ext cx="7435850" cy="7016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Solubility of sugar in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water</a:t>
            </a:r>
            <a:r>
              <a:rPr lang="en-US" sz="2000" dirty="0">
                <a:solidFill>
                  <a:schemeClr val="bg1"/>
                </a:solidFill>
              </a:rPr>
              <a:t> at 25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C is 11.2g per 100g of water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3886200"/>
            <a:ext cx="4800600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35480"/>
            <a:ext cx="8991600" cy="438912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Example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 solubility of salt in oil at room temperature is </a:t>
            </a:r>
            <a:r>
              <a:rPr lang="en-US" dirty="0" smtClean="0"/>
              <a:t>25.0 g/100 ml.  </a:t>
            </a:r>
            <a:r>
              <a:rPr lang="en-US" dirty="0"/>
              <a:t>How much salt can be dissolved in </a:t>
            </a:r>
            <a:r>
              <a:rPr lang="en-US" dirty="0" smtClean="0"/>
              <a:t>200 g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oil at room temperature? (density of oil is 0.9g/cm</a:t>
            </a:r>
            <a:r>
              <a:rPr lang="en-US" baseline="30000" dirty="0"/>
              <a:t>3</a:t>
            </a:r>
            <a:r>
              <a:rPr lang="en-US" dirty="0"/>
              <a:t>)</a:t>
            </a:r>
            <a:endParaRPr lang="en-US" dirty="0">
              <a:solidFill>
                <a:srgbClr val="FF3300"/>
              </a:solidFill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32774" name="Picture 6" descr="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713"/>
            <a:ext cx="25019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3390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Volume of 200 g oil 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= </a:t>
            </a:r>
            <a:r>
              <a:rPr lang="en-US" sz="2400" dirty="0" smtClean="0"/>
              <a:t>200 g x 1 cm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/0.9g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= 222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= 222 ml</a:t>
            </a:r>
            <a:endParaRPr lang="en-US" sz="2400" baseline="30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61573" y="4975800"/>
            <a:ext cx="3886200" cy="1112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= 25.0 g/100 ml x 222 ml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= 55.6g </a:t>
            </a:r>
            <a:r>
              <a:rPr lang="en-US" dirty="0" err="1" smtClean="0"/>
              <a:t>NaCl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3810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52400" y="3810000"/>
            <a:ext cx="3657600" cy="251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19600" y="4648200"/>
            <a:ext cx="4102100" cy="1981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1" y="857250"/>
            <a:ext cx="66839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" y="-4169"/>
            <a:ext cx="9143808" cy="68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2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979"/>
            <a:ext cx="8875560" cy="68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Saturation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16" y="15240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you have added so much solute that no more dissolves, you have a </a:t>
            </a:r>
            <a:r>
              <a:rPr lang="en-US" sz="2800" b="1" dirty="0" smtClean="0"/>
              <a:t>saturated solution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If you add more sugar to a saturated solution of iced tea, the extra sugar just settles to the bottom of the glass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On the other hand, if you continue to dissolve more solute, you still have an </a:t>
            </a:r>
            <a:r>
              <a:rPr lang="en-US" sz="2800" b="1" dirty="0" smtClean="0"/>
              <a:t>unsaturated solution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381000"/>
            <a:ext cx="8229600" cy="9265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Working with Solubility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447800"/>
            <a:ext cx="8229600" cy="4389120"/>
          </a:xfrm>
        </p:spPr>
        <p:txBody>
          <a:bodyPr/>
          <a:lstStyle/>
          <a:p>
            <a:r>
              <a:rPr lang="en-US" dirty="0" smtClean="0"/>
              <a:t>The solubility of a substance tells you how much solute you can dissolve before a solution becomes saturated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Solubility is given for a specific solvent (such as water) under certain conditions (such as temperature).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ist2153798coffeecupo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8100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6618"/>
            <a:ext cx="8799360" cy="6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79"/>
            <a:ext cx="8677517" cy="66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591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Constantia</vt:lpstr>
      <vt:lpstr>Symbol</vt:lpstr>
      <vt:lpstr>Wingdings</vt:lpstr>
      <vt:lpstr>Wingdings 2</vt:lpstr>
      <vt:lpstr>Flow</vt:lpstr>
      <vt:lpstr>Solubility</vt:lpstr>
      <vt:lpstr>A Definition of solubility: </vt:lpstr>
      <vt:lpstr>PowerPoint Presentation</vt:lpstr>
      <vt:lpstr>PowerPoint Presentation</vt:lpstr>
      <vt:lpstr>PowerPoint Presentation</vt:lpstr>
      <vt:lpstr>Saturation</vt:lpstr>
      <vt:lpstr>Working with Solubility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in 100 g of Water at 0 Degrees Celsius (273K)</vt:lpstr>
      <vt:lpstr>Factors Affecting Solubility</vt:lpstr>
      <vt:lpstr>Factors Affecting Solubility</vt:lpstr>
      <vt:lpstr>A Supersaturated Solution</vt:lpstr>
      <vt:lpstr>Solubility</vt:lpstr>
      <vt:lpstr>Solubility</vt:lpstr>
      <vt:lpstr>Solubility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Solubility</dc:title>
  <dc:creator>mciarfello</dc:creator>
  <cp:lastModifiedBy>Standring, Daniel</cp:lastModifiedBy>
  <cp:revision>28</cp:revision>
  <dcterms:created xsi:type="dcterms:W3CDTF">2011-09-15T12:46:07Z</dcterms:created>
  <dcterms:modified xsi:type="dcterms:W3CDTF">2013-03-22T16:11:45Z</dcterms:modified>
</cp:coreProperties>
</file>