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6" r:id="rId4"/>
    <p:sldId id="267" r:id="rId5"/>
    <p:sldId id="271" r:id="rId6"/>
    <p:sldId id="262" r:id="rId7"/>
    <p:sldId id="260" r:id="rId8"/>
    <p:sldId id="268" r:id="rId9"/>
    <p:sldId id="261" r:id="rId10"/>
    <p:sldId id="269" r:id="rId11"/>
    <p:sldId id="263" r:id="rId12"/>
    <p:sldId id="264" r:id="rId13"/>
    <p:sldId id="265" r:id="rId14"/>
    <p:sldId id="270" r:id="rId1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CF0"/>
    <a:srgbClr val="F886E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1" autoAdjust="0"/>
    <p:restoredTop sz="90929"/>
  </p:normalViewPr>
  <p:slideViewPr>
    <p:cSldViewPr>
      <p:cViewPr varScale="1">
        <p:scale>
          <a:sx n="67" d="100"/>
          <a:sy n="67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1975D388-5DEB-4413-9105-A0E877A37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BCC26-9F62-4070-8A3A-02207F12A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9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A21E4-8A08-4F31-8333-33EE54AE3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039B-9617-4EE8-A6FC-69F7C7200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3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B9ACF9-A973-4947-A433-485EFC183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6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221EB-1A3B-42B6-86F5-3B8FD5213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478A-43C3-4891-B5DE-6C464DCE5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9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F235-2B07-426B-95F4-4F5B7A509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50750-B811-443E-B613-2EB9743AA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50142-088B-4D50-872F-593896D7E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9EAD-1018-4D59-B2AA-255CEB52D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1985-ABF4-4E47-96D3-FFC185293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BD1C2-E836-4A41-A170-DA3D3257B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4227AE-BAAE-4EA1-8440-477161C559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-990600"/>
            <a:ext cx="123444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914400" y="4648200"/>
            <a:ext cx="7772400" cy="1143000"/>
          </a:xfrm>
          <a:noFill/>
          <a:ln/>
        </p:spPr>
        <p:txBody>
          <a:bodyPr anchor="ctr"/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2514600" y="914400"/>
            <a:ext cx="2590800" cy="2819400"/>
            <a:chOff x="1584" y="576"/>
            <a:chExt cx="1632" cy="1776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016" y="576"/>
              <a:ext cx="1200" cy="105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872" y="864"/>
              <a:ext cx="1200" cy="105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728" y="1056"/>
              <a:ext cx="1200" cy="105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584" y="1296"/>
              <a:ext cx="1200" cy="105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3276600" cy="210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grams of He gas	*</a:t>
            </a:r>
          </a:p>
          <a:p>
            <a:pPr>
              <a:spcBef>
                <a:spcPct val="50000"/>
              </a:spcBef>
            </a:pPr>
            <a:r>
              <a:rPr lang="en-US"/>
              <a:t>20 grams of Ne gas 	*</a:t>
            </a:r>
          </a:p>
          <a:p>
            <a:pPr>
              <a:spcBef>
                <a:spcPct val="50000"/>
              </a:spcBef>
            </a:pPr>
            <a:r>
              <a:rPr lang="en-US"/>
              <a:t>32 grams of O</a:t>
            </a:r>
            <a:r>
              <a:rPr lang="en-US" baseline="-25000"/>
              <a:t>2</a:t>
            </a:r>
            <a:r>
              <a:rPr lang="en-US"/>
              <a:t> gas	*</a:t>
            </a:r>
          </a:p>
          <a:p>
            <a:pPr>
              <a:spcBef>
                <a:spcPct val="50000"/>
              </a:spcBef>
            </a:pPr>
            <a:r>
              <a:rPr lang="en-US"/>
              <a:t>46 grams of CO</a:t>
            </a:r>
            <a:r>
              <a:rPr lang="en-US" baseline="-25000"/>
              <a:t>2</a:t>
            </a:r>
            <a:r>
              <a:rPr lang="en-US"/>
              <a:t> gas	*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3048000" y="3886200"/>
            <a:ext cx="1600200" cy="2743200"/>
            <a:chOff x="1920" y="2448"/>
            <a:chExt cx="1008" cy="1728"/>
          </a:xfrm>
        </p:grpSpPr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V="1">
              <a:off x="1920" y="2448"/>
              <a:ext cx="864" cy="67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V="1">
              <a:off x="1920" y="2736"/>
              <a:ext cx="864" cy="7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V="1">
              <a:off x="1968" y="2976"/>
              <a:ext cx="864" cy="8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flipV="1">
              <a:off x="1920" y="3216"/>
              <a:ext cx="1008" cy="9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4757738"/>
            <a:ext cx="3276600" cy="210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mol of He gas	*</a:t>
            </a:r>
          </a:p>
          <a:p>
            <a:pPr>
              <a:spcBef>
                <a:spcPct val="50000"/>
              </a:spcBef>
            </a:pPr>
            <a:r>
              <a:rPr lang="en-US"/>
              <a:t>1 mol of Ne gas 	*</a:t>
            </a:r>
          </a:p>
          <a:p>
            <a:pPr>
              <a:spcBef>
                <a:spcPct val="50000"/>
              </a:spcBef>
            </a:pPr>
            <a:r>
              <a:rPr lang="en-US"/>
              <a:t>1 mol of O</a:t>
            </a:r>
            <a:r>
              <a:rPr lang="en-US" baseline="-25000"/>
              <a:t>2</a:t>
            </a:r>
            <a:r>
              <a:rPr lang="en-US"/>
              <a:t> gas	*</a:t>
            </a:r>
          </a:p>
          <a:p>
            <a:pPr>
              <a:spcBef>
                <a:spcPct val="50000"/>
              </a:spcBef>
            </a:pPr>
            <a:r>
              <a:rPr lang="en-US"/>
              <a:t>1mol of CO</a:t>
            </a:r>
            <a:r>
              <a:rPr lang="en-US" baseline="-25000"/>
              <a:t>2</a:t>
            </a:r>
            <a:r>
              <a:rPr lang="en-US"/>
              <a:t> gas	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 autoUpdateAnimBg="0"/>
      <p:bldP spid="174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dirty="0"/>
              <a:t>IDEAL GAS LAW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838200"/>
            <a:ext cx="3352800" cy="12192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1884"/>
            <a:ext cx="8534400" cy="5791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PV </a:t>
            </a:r>
            <a:r>
              <a:rPr lang="en-US" sz="4400" b="1" dirty="0">
                <a:solidFill>
                  <a:srgbClr val="FFFF00"/>
                </a:solidFill>
              </a:rPr>
              <a:t>= </a:t>
            </a:r>
            <a:r>
              <a:rPr lang="en-US" sz="4400" b="1" dirty="0" err="1" smtClean="0">
                <a:solidFill>
                  <a:srgbClr val="FFFF00"/>
                </a:solidFill>
              </a:rPr>
              <a:t>nRT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4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Using the proportionalities in Boyle’s Charles’s, and Avogadro’s Laws: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V = constant x 1/Pressure </a:t>
            </a:r>
            <a:r>
              <a:rPr lang="en-US" sz="2000" dirty="0"/>
              <a:t>(fixed mass &amp; temperature)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V = constant x Temperature </a:t>
            </a:r>
            <a:r>
              <a:rPr lang="en-US" sz="2400" dirty="0"/>
              <a:t>(fixed mass &amp; pressure)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V = constant x moles </a:t>
            </a:r>
            <a:r>
              <a:rPr lang="en-US" sz="2400" dirty="0"/>
              <a:t>(fixed pressure </a:t>
            </a:r>
            <a:r>
              <a:rPr lang="en-US" sz="2400" dirty="0" smtClean="0"/>
              <a:t>&amp; temperature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V = constant x 1/P x T x </a:t>
            </a:r>
            <a:r>
              <a:rPr lang="en-US" dirty="0" smtClean="0"/>
              <a:t>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R is the ideal gas constant.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230329"/>
            <a:ext cx="396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IDEAL GAS CONSTANT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006348" cy="59817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 b="1" dirty="0"/>
              <a:t>PV=</a:t>
            </a:r>
            <a:r>
              <a:rPr lang="en-US" sz="5400" b="1" dirty="0" err="1"/>
              <a:t>nRT</a:t>
            </a:r>
            <a:endParaRPr lang="en-US" sz="5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</a:t>
            </a:r>
            <a:r>
              <a:rPr lang="en-US" sz="3600" b="1" baseline="-25000" dirty="0" smtClean="0"/>
              <a:t>(</a:t>
            </a:r>
            <a:r>
              <a:rPr lang="en-US" sz="3600" b="1" baseline="-25000" dirty="0" err="1" smtClean="0"/>
              <a:t>atm,Kpa</a:t>
            </a:r>
            <a:r>
              <a:rPr lang="en-US" sz="3600" b="1" baseline="-25000" dirty="0" smtClean="0"/>
              <a:t>, mmHg, </a:t>
            </a:r>
            <a:r>
              <a:rPr lang="en-US" sz="3600" b="1" baseline="-25000" dirty="0" err="1" smtClean="0"/>
              <a:t>torr</a:t>
            </a:r>
            <a:r>
              <a:rPr lang="en-US" sz="3600" b="1" baseline="-25000" dirty="0"/>
              <a:t>,)</a:t>
            </a:r>
            <a:r>
              <a:rPr lang="en-US" sz="3600" b="1" dirty="0" smtClean="0"/>
              <a:t>V</a:t>
            </a:r>
            <a:r>
              <a:rPr lang="en-US" sz="3600" b="1" baseline="-25000" dirty="0" smtClean="0"/>
              <a:t>(mL,L,cm3,dm3</a:t>
            </a:r>
            <a:r>
              <a:rPr lang="en-US" sz="3600" b="1" baseline="-25000" dirty="0"/>
              <a:t>)</a:t>
            </a:r>
            <a:r>
              <a:rPr lang="en-US" sz="3600" b="1" dirty="0"/>
              <a:t> = </a:t>
            </a:r>
            <a:r>
              <a:rPr lang="en-US" sz="3600" b="1" dirty="0" err="1"/>
              <a:t>nRT</a:t>
            </a:r>
            <a:r>
              <a:rPr lang="en-US" sz="3600" b="1" baseline="-25000" dirty="0"/>
              <a:t>(kelvin)</a:t>
            </a:r>
            <a:endParaRPr lang="en-US" sz="36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/>
              <a:t>*</a:t>
            </a:r>
            <a:r>
              <a:rPr lang="en-US" sz="2800" dirty="0"/>
              <a:t>Depending on the units you use, will choose an R to cancel the units</a:t>
            </a:r>
            <a:r>
              <a:rPr lang="en-US" sz="2800" dirty="0" smtClean="0"/>
              <a:t>*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6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3600" b="1" dirty="0"/>
          </a:p>
          <a:p>
            <a:pPr>
              <a:lnSpc>
                <a:spcPct val="90000"/>
              </a:lnSpc>
              <a:buNone/>
            </a:pPr>
            <a:r>
              <a:rPr lang="en-US" sz="2800" b="1" dirty="0"/>
              <a:t>R = 8.314 </a:t>
            </a:r>
            <a:r>
              <a:rPr lang="en-US" sz="2800" b="1" dirty="0" smtClean="0"/>
              <a:t>L </a:t>
            </a:r>
            <a:r>
              <a:rPr lang="en-US" sz="2800" b="1" dirty="0" err="1"/>
              <a:t>k</a:t>
            </a:r>
            <a:r>
              <a:rPr lang="en-US" sz="2800" b="1" dirty="0" err="1" smtClean="0"/>
              <a:t>Pa</a:t>
            </a:r>
            <a:r>
              <a:rPr lang="en-US" sz="2800" b="1" dirty="0" smtClean="0"/>
              <a:t>/(</a:t>
            </a:r>
            <a:r>
              <a:rPr lang="en-US" sz="2800" b="1" dirty="0" err="1" smtClean="0"/>
              <a:t>mol</a:t>
            </a:r>
            <a:r>
              <a:rPr lang="en-US" sz="2800" b="1" dirty="0" smtClean="0"/>
              <a:t> K)			We’ll use these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R </a:t>
            </a:r>
            <a:r>
              <a:rPr lang="en-US" sz="2800" b="1" dirty="0"/>
              <a:t>= 0.0821 L </a:t>
            </a:r>
            <a:r>
              <a:rPr lang="en-US" sz="2800" b="1" dirty="0" err="1"/>
              <a:t>atm</a:t>
            </a:r>
            <a:r>
              <a:rPr lang="en-US" sz="2800" b="1" dirty="0" smtClean="0"/>
              <a:t>/(K </a:t>
            </a:r>
            <a:r>
              <a:rPr lang="en-US" sz="2800" b="1" dirty="0" err="1" smtClean="0"/>
              <a:t>mol</a:t>
            </a:r>
            <a:r>
              <a:rPr lang="en-US" sz="2800" b="1" dirty="0" smtClean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R = 8.31 dm</a:t>
            </a:r>
            <a:r>
              <a:rPr lang="en-US" sz="2800" b="1" baseline="30000" dirty="0"/>
              <a:t>3</a:t>
            </a:r>
            <a:r>
              <a:rPr lang="en-US" sz="2800" b="1" dirty="0"/>
              <a:t> </a:t>
            </a:r>
            <a:r>
              <a:rPr lang="en-US" sz="2800" b="1" dirty="0" err="1"/>
              <a:t>kPa</a:t>
            </a:r>
            <a:r>
              <a:rPr lang="en-US" sz="2800" b="1" dirty="0"/>
              <a:t> / K </a:t>
            </a:r>
            <a:r>
              <a:rPr lang="en-US" sz="2800" b="1" dirty="0" err="1"/>
              <a:t>mol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R </a:t>
            </a:r>
            <a:r>
              <a:rPr lang="en-US" sz="2800" b="1" dirty="0"/>
              <a:t>= 62.36 L </a:t>
            </a:r>
            <a:r>
              <a:rPr lang="en-US" sz="2800" b="1" dirty="0" err="1"/>
              <a:t>torr</a:t>
            </a:r>
            <a:r>
              <a:rPr lang="en-US" sz="2800" b="1" dirty="0"/>
              <a:t> / </a:t>
            </a:r>
            <a:r>
              <a:rPr lang="en-US" sz="2800" b="1" dirty="0" err="1"/>
              <a:t>mol</a:t>
            </a:r>
            <a:r>
              <a:rPr lang="en-US" sz="2800" b="1" dirty="0"/>
              <a:t> K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52900" y="4739148"/>
            <a:ext cx="1409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Density = mass / volume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d = m/V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Substitute into ideal gas law: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PV=nRT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Molecular Weight = mass / moles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M = m/n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Substitute into ideal gas law: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PV=nRT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IDEAL GAS LAW</a:t>
            </a:r>
            <a:br>
              <a:rPr lang="en-US" sz="3200" b="1"/>
            </a:br>
            <a:r>
              <a:rPr lang="en-US" sz="3200"/>
              <a:t>to solve for</a:t>
            </a:r>
            <a:br>
              <a:rPr lang="en-US" sz="3200"/>
            </a:br>
            <a:r>
              <a:rPr lang="en-US" sz="3200" b="1"/>
              <a:t>Gas Density &amp; Molecular Weight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186238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73890"/>
              </p:ext>
            </p:extLst>
          </p:nvPr>
        </p:nvGraphicFramePr>
        <p:xfrm>
          <a:off x="5616575" y="4648200"/>
          <a:ext cx="3243263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4648200"/>
                        <a:ext cx="3243263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8625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715000" y="1981200"/>
          <a:ext cx="3048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r:id="rId5" imgW="571252" imgH="393529" progId="Equation.3">
                  <p:embed/>
                </p:oleObj>
              </mc:Choice>
              <mc:Fallback>
                <p:oleObj r:id="rId5" imgW="571252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30480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78426" y="4055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/>
                </a:solidFill>
              </a:rPr>
              <a:t>GAS LAWS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REVIEW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" y="13716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Boyle’s Law			</a:t>
            </a:r>
            <a:r>
              <a:rPr lang="en-US" sz="2800" dirty="0" smtClean="0"/>
              <a:t>	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i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err="1"/>
              <a:t>P</a:t>
            </a:r>
            <a:r>
              <a:rPr lang="en-US" b="1" baseline="-25000" dirty="0" err="1"/>
              <a:t>f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endParaRPr lang="en-US" b="1" baseline="-250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Charles’s Law				</a:t>
            </a:r>
            <a:r>
              <a:rPr lang="en-US" b="1" dirty="0"/>
              <a:t>V</a:t>
            </a:r>
            <a:r>
              <a:rPr lang="en-US" b="1" baseline="-25000" dirty="0"/>
              <a:t>i</a:t>
            </a:r>
            <a:r>
              <a:rPr lang="en-US" b="1" dirty="0"/>
              <a:t>/T</a:t>
            </a:r>
            <a:r>
              <a:rPr lang="en-US" b="1" baseline="-25000" dirty="0"/>
              <a:t>i</a:t>
            </a:r>
            <a:r>
              <a:rPr lang="en-US" b="1" dirty="0"/>
              <a:t> =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/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f</a:t>
            </a:r>
            <a:endParaRPr lang="en-US" b="1" baseline="-250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err="1" smtClean="0"/>
              <a:t>Lussac’s</a:t>
            </a:r>
            <a:r>
              <a:rPr lang="en-US" sz="2800" dirty="0" smtClean="0"/>
              <a:t> Law				</a:t>
            </a:r>
            <a:r>
              <a:rPr lang="en-US" sz="2800" b="1" dirty="0"/>
              <a:t>P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/T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</a:t>
            </a:r>
            <a:r>
              <a:rPr lang="en-US" sz="2800" b="1" dirty="0"/>
              <a:t>=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f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</a:t>
            </a:r>
            <a:endParaRPr 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Avogadro’s Law			</a:t>
            </a:r>
            <a:r>
              <a:rPr lang="en-US" sz="2800" dirty="0" smtClean="0"/>
              <a:t>	</a:t>
            </a:r>
            <a:r>
              <a:rPr lang="en-US" b="1" dirty="0" smtClean="0"/>
              <a:t>V</a:t>
            </a:r>
            <a:r>
              <a:rPr lang="en-US" b="1" baseline="-25000" dirty="0" smtClean="0"/>
              <a:t>i</a:t>
            </a:r>
            <a:r>
              <a:rPr lang="en-US" b="1" dirty="0" smtClean="0"/>
              <a:t>/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/</a:t>
            </a:r>
            <a:r>
              <a:rPr lang="en-US" b="1" dirty="0" err="1"/>
              <a:t>n</a:t>
            </a:r>
            <a:r>
              <a:rPr lang="en-US" b="1" baseline="-25000" dirty="0" err="1"/>
              <a:t>f</a:t>
            </a:r>
            <a:endParaRPr lang="en-US" sz="1800" dirty="0"/>
          </a:p>
          <a:p>
            <a:pPr marL="800100" lvl="1" indent="-342900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/>
              <a:t>Molar Volume 	</a:t>
            </a:r>
            <a:r>
              <a:rPr lang="en-US" dirty="0" smtClean="0"/>
              <a:t>(STP)</a:t>
            </a:r>
            <a:r>
              <a:rPr lang="en-US" dirty="0"/>
              <a:t>	</a:t>
            </a:r>
            <a:r>
              <a:rPr lang="en-US" dirty="0" smtClean="0"/>
              <a:t>	        </a:t>
            </a:r>
            <a:r>
              <a:rPr lang="en-US" b="1" dirty="0" smtClean="0"/>
              <a:t>22.4 </a:t>
            </a:r>
            <a:r>
              <a:rPr lang="en-US" b="1" dirty="0"/>
              <a:t>L @ 1atm and 273 </a:t>
            </a:r>
            <a:r>
              <a:rPr lang="en-US" b="1" dirty="0" smtClean="0"/>
              <a:t>K</a:t>
            </a:r>
          </a:p>
          <a:p>
            <a:pPr marL="800100" lvl="1" indent="-342900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/>
              <a:t>Molar </a:t>
            </a:r>
            <a:r>
              <a:rPr lang="en-US" dirty="0" smtClean="0"/>
              <a:t>Volume	(SATP)</a:t>
            </a:r>
            <a:r>
              <a:rPr lang="en-US" dirty="0"/>
              <a:t> 	</a:t>
            </a:r>
            <a:r>
              <a:rPr lang="en-US" dirty="0" smtClean="0"/>
              <a:t>        </a:t>
            </a:r>
            <a:r>
              <a:rPr lang="en-US" b="1" dirty="0" smtClean="0"/>
              <a:t>24.8 </a:t>
            </a:r>
            <a:r>
              <a:rPr lang="en-US" b="1" dirty="0"/>
              <a:t>L @ </a:t>
            </a:r>
            <a:r>
              <a:rPr lang="en-US" b="1" dirty="0" smtClean="0"/>
              <a:t>100kPa </a:t>
            </a:r>
            <a:r>
              <a:rPr lang="en-US" b="1" dirty="0"/>
              <a:t>and </a:t>
            </a:r>
            <a:r>
              <a:rPr lang="en-US" b="1" dirty="0" smtClean="0"/>
              <a:t>298 </a:t>
            </a:r>
            <a:r>
              <a:rPr lang="en-US" b="1" dirty="0"/>
              <a:t>K</a:t>
            </a:r>
          </a:p>
          <a:p>
            <a:pPr marL="800100" lvl="1" indent="-342900" eaLnBrk="1" hangingPunct="1">
              <a:spcBef>
                <a:spcPct val="20000"/>
              </a:spcBef>
              <a:buFont typeface="Courier New" pitchFamily="49" charset="0"/>
              <a:buChar char="o"/>
            </a:pPr>
            <a:endParaRPr 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Combined Gas </a:t>
            </a:r>
            <a:r>
              <a:rPr lang="en-US" sz="2800" dirty="0" smtClean="0"/>
              <a:t>Law</a:t>
            </a:r>
            <a:endParaRPr lang="en-US" sz="2800" dirty="0"/>
          </a:p>
          <a:p>
            <a:pPr eaLnBrk="1" hangingPunct="1">
              <a:spcBef>
                <a:spcPct val="20000"/>
              </a:spcBef>
            </a:pPr>
            <a:endParaRPr 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600" b="1" dirty="0"/>
              <a:t>Ideal Gas Law				PV = </a:t>
            </a:r>
            <a:r>
              <a:rPr lang="en-US" sz="3600" b="1" dirty="0" err="1"/>
              <a:t>nRT</a:t>
            </a:r>
            <a:endParaRPr lang="en-US" sz="3600" b="1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420201"/>
              </p:ext>
            </p:extLst>
          </p:nvPr>
        </p:nvGraphicFramePr>
        <p:xfrm>
          <a:off x="5537200" y="4737100"/>
          <a:ext cx="1498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737100"/>
                        <a:ext cx="14986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LAWS</a:t>
            </a:r>
            <a:br>
              <a:rPr lang="en-US"/>
            </a:br>
            <a:r>
              <a:rPr lang="en-US"/>
              <a:t>They’ll save your life!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r>
              <a:rPr lang="en-US" dirty="0"/>
              <a:t>Boyle’s Law</a:t>
            </a:r>
          </a:p>
          <a:p>
            <a:r>
              <a:rPr lang="en-US" dirty="0"/>
              <a:t>Charles’s </a:t>
            </a:r>
            <a:r>
              <a:rPr lang="en-US" dirty="0" smtClean="0"/>
              <a:t>Law</a:t>
            </a:r>
          </a:p>
          <a:p>
            <a:r>
              <a:rPr lang="en-US" dirty="0" err="1" smtClean="0"/>
              <a:t>Lussac’s</a:t>
            </a:r>
            <a:r>
              <a:rPr lang="en-US" dirty="0" smtClean="0"/>
              <a:t> Law</a:t>
            </a:r>
            <a:endParaRPr lang="en-US" dirty="0"/>
          </a:p>
          <a:p>
            <a:r>
              <a:rPr lang="en-US" dirty="0"/>
              <a:t>Avogadro’s Law</a:t>
            </a:r>
          </a:p>
          <a:p>
            <a:pPr lvl="1"/>
            <a:r>
              <a:rPr lang="en-US" dirty="0"/>
              <a:t>Molar Volume</a:t>
            </a:r>
          </a:p>
          <a:p>
            <a:r>
              <a:rPr lang="en-US" dirty="0"/>
              <a:t>Combined Gas Law</a:t>
            </a:r>
          </a:p>
          <a:p>
            <a:r>
              <a:rPr lang="en-US" dirty="0"/>
              <a:t>Ideal Gas Law</a:t>
            </a:r>
          </a:p>
        </p:txBody>
      </p:sp>
      <p:pic>
        <p:nvPicPr>
          <p:cNvPr id="5125" name="Picture 5" descr="http://www.globalcomposites.com/jec/upl/air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84900"/>
          </a:xfrm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5257800"/>
            <a:ext cx="38528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High Pressure = Low Volume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800600" y="5257800"/>
            <a:ext cx="38528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Low Pressure = High Volume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609600" y="45720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6705600" y="4572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does not change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7613" y="1752600"/>
            <a:ext cx="33528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743200" y="1752600"/>
            <a:ext cx="35052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 dirty="0" err="1"/>
              <a:t>P</a:t>
            </a:r>
            <a:r>
              <a:rPr lang="en-US" sz="5400" b="1" baseline="-25000" dirty="0" err="1"/>
              <a:t>i</a:t>
            </a:r>
            <a:r>
              <a:rPr lang="en-US" sz="5400" b="1" dirty="0" err="1"/>
              <a:t>V</a:t>
            </a:r>
            <a:r>
              <a:rPr lang="en-US" sz="5400" b="1" baseline="-25000" dirty="0" err="1"/>
              <a:t>i</a:t>
            </a:r>
            <a:r>
              <a:rPr lang="en-US" sz="5400" b="1" dirty="0"/>
              <a:t> = </a:t>
            </a:r>
            <a:r>
              <a:rPr lang="en-US" sz="5400" b="1" dirty="0" err="1"/>
              <a:t>P</a:t>
            </a:r>
            <a:r>
              <a:rPr lang="en-US" sz="5400" b="1" baseline="-25000" dirty="0" err="1"/>
              <a:t>f</a:t>
            </a:r>
            <a:r>
              <a:rPr lang="en-US" sz="5400" b="1" dirty="0" err="1"/>
              <a:t>V</a:t>
            </a:r>
            <a:r>
              <a:rPr lang="en-US" sz="5400" b="1" baseline="-25000" dirty="0" err="1"/>
              <a:t>f</a:t>
            </a:r>
            <a:endParaRPr lang="en-US" sz="5400" b="1" baseline="-25000" dirty="0"/>
          </a:p>
          <a:p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58674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0386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4648200"/>
            <a:ext cx="36576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43200" y="4800600"/>
            <a:ext cx="309403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/>
              <a:t>V</a:t>
            </a:r>
            <a:r>
              <a:rPr lang="en-US" sz="4400" b="1" baseline="-25000" dirty="0"/>
              <a:t>i</a:t>
            </a:r>
            <a:r>
              <a:rPr lang="en-US" sz="4400" b="1" dirty="0"/>
              <a:t>/T</a:t>
            </a:r>
            <a:r>
              <a:rPr lang="en-US" sz="4400" b="1" baseline="-25000" dirty="0"/>
              <a:t>i</a:t>
            </a:r>
            <a:r>
              <a:rPr lang="en-US" sz="4400" b="1" dirty="0"/>
              <a:t> = </a:t>
            </a:r>
            <a:r>
              <a:rPr lang="en-US" sz="4400" b="1" dirty="0" err="1"/>
              <a:t>V</a:t>
            </a:r>
            <a:r>
              <a:rPr lang="en-US" sz="4400" b="1" baseline="-25000" dirty="0" err="1"/>
              <a:t>f</a:t>
            </a:r>
            <a:r>
              <a:rPr lang="en-US" sz="4400" b="1" dirty="0"/>
              <a:t>/</a:t>
            </a:r>
            <a:r>
              <a:rPr lang="en-US" sz="4400" b="1" dirty="0" err="1"/>
              <a:t>T</a:t>
            </a:r>
            <a:r>
              <a:rPr lang="en-US" sz="4400" b="1" baseline="-25000" dirty="0" err="1"/>
              <a:t>f</a:t>
            </a:r>
            <a:endParaRPr lang="en-US" sz="4400" b="1" baseline="-250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Pressure does not change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32766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 the temperature increases, the gas expands (volume </a:t>
            </a:r>
            <a:r>
              <a:rPr lang="en-US">
                <a:sym typeface="Wingdings" panose="05000000000000000000" pitchFamily="2" charset="2"/>
              </a:rPr>
              <a:t></a:t>
            </a:r>
            <a:r>
              <a:rPr lang="en-US"/>
              <a:t>).</a:t>
            </a:r>
          </a:p>
          <a:p>
            <a:pPr algn="ctr">
              <a:spcBef>
                <a:spcPct val="50000"/>
              </a:spcBef>
            </a:pPr>
            <a:r>
              <a:rPr lang="en-US"/>
              <a:t>As Temperature decreases, the gas contracts (volume </a:t>
            </a:r>
            <a:r>
              <a:rPr lang="en-US">
                <a:sym typeface="Wingdings" panose="05000000000000000000" pitchFamily="2" charset="2"/>
              </a:rPr>
              <a:t></a:t>
            </a:r>
            <a:r>
              <a:rPr lang="en-US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59436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0" y="860286"/>
            <a:ext cx="3048000" cy="2111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34" y="3522388"/>
            <a:ext cx="6248400" cy="33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9832" y="3123496"/>
            <a:ext cx="4404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Low Temperature = </a:t>
            </a:r>
            <a:r>
              <a:rPr lang="en-US" dirty="0" smtClean="0"/>
              <a:t>Low Pressure 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611586" y="3104735"/>
            <a:ext cx="44832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High Temperature </a:t>
            </a:r>
            <a:r>
              <a:rPr lang="en-US" dirty="0"/>
              <a:t>= </a:t>
            </a:r>
            <a:r>
              <a:rPr lang="en-US" dirty="0" smtClean="0"/>
              <a:t>High Pressure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42502" y="3104735"/>
            <a:ext cx="22622" cy="360086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1524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Lussac’s</a:t>
            </a:r>
            <a:r>
              <a:rPr lang="en-US" sz="4000" dirty="0" smtClean="0"/>
              <a:t> Law: Temperature &amp; Pressure </a:t>
            </a:r>
            <a:endParaRPr lang="en-US" sz="4000" dirty="0"/>
          </a:p>
        </p:txBody>
      </p:sp>
      <p:pic>
        <p:nvPicPr>
          <p:cNvPr id="19460" name="Picture 4" descr="http://thescienceclassroom.org/wp-content/uploads/2013/04/Gay-Lussacs-L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30" y="1066800"/>
            <a:ext cx="2437537" cy="16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895600"/>
            <a:ext cx="3733800" cy="228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7772400" cy="914400"/>
          </a:xfrm>
        </p:spPr>
        <p:txBody>
          <a:bodyPr/>
          <a:lstStyle/>
          <a:p>
            <a:r>
              <a:rPr lang="en-US" dirty="0"/>
              <a:t>COMBINED GAS LAW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Boyle’s, Charles’s, &amp; </a:t>
            </a:r>
            <a:r>
              <a:rPr lang="en-US" dirty="0" smtClean="0"/>
              <a:t>Guy </a:t>
            </a:r>
            <a:r>
              <a:rPr lang="en-US" dirty="0" err="1" smtClean="0"/>
              <a:t>Lussac’s</a:t>
            </a:r>
            <a:r>
              <a:rPr lang="en-US" dirty="0" smtClean="0"/>
              <a:t> Laws </a:t>
            </a:r>
            <a:r>
              <a:rPr lang="en-US" dirty="0"/>
              <a:t>may be combined algebraically to yield the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combined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gas law: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7195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80129"/>
              </p:ext>
            </p:extLst>
          </p:nvPr>
        </p:nvGraphicFramePr>
        <p:xfrm>
          <a:off x="2784475" y="3076575"/>
          <a:ext cx="3497263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3076575"/>
                        <a:ext cx="3497263" cy="203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3852" y="53340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Temperature must be in </a:t>
            </a:r>
            <a:r>
              <a:rPr lang="en-US" b="1" dirty="0"/>
              <a:t>Kelvin</a:t>
            </a:r>
          </a:p>
          <a:p>
            <a:r>
              <a:rPr lang="en-US" dirty="0"/>
              <a:t>Pressure must be in </a:t>
            </a:r>
            <a:r>
              <a:rPr lang="en-US" b="1" dirty="0" err="1"/>
              <a:t>atm</a:t>
            </a:r>
            <a:r>
              <a:rPr lang="en-US" b="1" dirty="0"/>
              <a:t>, </a:t>
            </a:r>
            <a:r>
              <a:rPr lang="en-US" b="1" dirty="0" err="1"/>
              <a:t>torr</a:t>
            </a:r>
            <a:r>
              <a:rPr lang="en-US" b="1" dirty="0"/>
              <a:t>, Pa, or </a:t>
            </a:r>
            <a:r>
              <a:rPr lang="en-US" b="1" dirty="0" err="1"/>
              <a:t>Kpa</a:t>
            </a:r>
            <a:r>
              <a:rPr lang="en-US" dirty="0"/>
              <a:t> (but same for 1 &amp; 2)</a:t>
            </a:r>
          </a:p>
          <a:p>
            <a:r>
              <a:rPr lang="en-US" dirty="0"/>
              <a:t>Volume must be in </a:t>
            </a:r>
            <a:r>
              <a:rPr lang="en-US" b="1" dirty="0"/>
              <a:t>mL, L, cm</a:t>
            </a:r>
            <a:r>
              <a:rPr lang="en-US" b="1" baseline="30000" dirty="0"/>
              <a:t>3</a:t>
            </a:r>
            <a:r>
              <a:rPr lang="en-US" b="1" dirty="0"/>
              <a:t>, or dm</a:t>
            </a:r>
            <a:r>
              <a:rPr lang="en-US" b="1" baseline="30000" dirty="0"/>
              <a:t>3</a:t>
            </a:r>
            <a:r>
              <a:rPr lang="en-US" dirty="0"/>
              <a:t> (but same for 1 &amp; 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733800"/>
            <a:ext cx="3581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65"/>
            <a:ext cx="7772400" cy="1143000"/>
          </a:xfrm>
        </p:spPr>
        <p:txBody>
          <a:bodyPr/>
          <a:lstStyle/>
          <a:p>
            <a:r>
              <a:rPr lang="en-US" dirty="0"/>
              <a:t>AVOGADRO’S LAW:</a:t>
            </a:r>
            <a:br>
              <a:rPr lang="en-US" dirty="0"/>
            </a:br>
            <a:r>
              <a:rPr lang="en-US" dirty="0"/>
              <a:t>	Equal Volumes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At the same temperature and pressure, </a:t>
            </a:r>
            <a:r>
              <a:rPr lang="en-US" sz="2800" u="sng" dirty="0"/>
              <a:t>equal volumes of gases contain equal numbers of molecules</a:t>
            </a:r>
            <a:r>
              <a:rPr lang="en-US" sz="2800" dirty="0"/>
              <a:t> (or atoms for the Noble Gases).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That means that if temperature and pressure </a:t>
            </a:r>
            <a:r>
              <a:rPr lang="en-US" sz="2800" dirty="0" smtClean="0"/>
              <a:t>remain constant,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/>
              <a:t> V</a:t>
            </a:r>
            <a:r>
              <a:rPr lang="en-US" sz="4400" b="1" baseline="-25000" dirty="0" smtClean="0"/>
              <a:t>i</a:t>
            </a:r>
            <a:r>
              <a:rPr lang="en-US" sz="4400" b="1" dirty="0" smtClean="0"/>
              <a:t>/</a:t>
            </a:r>
            <a:r>
              <a:rPr lang="en-US" sz="4400" b="1" dirty="0" err="1" smtClean="0"/>
              <a:t>n</a:t>
            </a:r>
            <a:r>
              <a:rPr lang="en-US" sz="4400" b="1" baseline="-25000" dirty="0" err="1" smtClean="0"/>
              <a:t>i</a:t>
            </a:r>
            <a:r>
              <a:rPr lang="en-US" sz="4400" b="1" dirty="0" smtClean="0"/>
              <a:t> </a:t>
            </a:r>
            <a:r>
              <a:rPr lang="en-US" sz="4400" b="1" dirty="0"/>
              <a:t>= </a:t>
            </a:r>
            <a:r>
              <a:rPr lang="en-US" sz="4400" b="1" dirty="0" err="1" smtClean="0"/>
              <a:t>V</a:t>
            </a:r>
            <a:r>
              <a:rPr lang="en-US" sz="4400" b="1" baseline="-25000" dirty="0" err="1" smtClean="0"/>
              <a:t>f</a:t>
            </a:r>
            <a:r>
              <a:rPr lang="en-US" sz="4400" b="1" dirty="0" smtClean="0"/>
              <a:t>/</a:t>
            </a:r>
            <a:r>
              <a:rPr lang="en-US" sz="4400" b="1" dirty="0" err="1" smtClean="0"/>
              <a:t>n</a:t>
            </a:r>
            <a:r>
              <a:rPr lang="en-US" sz="4400" b="1" baseline="-25000" dirty="0" err="1" smtClean="0"/>
              <a:t>f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V = volume	</a:t>
            </a:r>
            <a:r>
              <a:rPr lang="en-US" sz="2800" dirty="0" smtClean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n </a:t>
            </a:r>
            <a:r>
              <a:rPr lang="en-US" sz="2800" dirty="0"/>
              <a:t>= number of </a:t>
            </a:r>
            <a:r>
              <a:rPr lang="en-US" sz="2800" dirty="0" smtClean="0"/>
              <a:t>molecules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One </a:t>
            </a:r>
            <a:r>
              <a:rPr lang="en-US" sz="2800" b="1" dirty="0"/>
              <a:t>of any gas contains 6.02x10</a:t>
            </a:r>
            <a:r>
              <a:rPr lang="en-US" sz="2800" b="1" baseline="30000" dirty="0"/>
              <a:t>23</a:t>
            </a:r>
            <a:r>
              <a:rPr lang="en-US" sz="2800" b="1" dirty="0"/>
              <a:t> gas </a:t>
            </a:r>
            <a:r>
              <a:rPr lang="en-US" sz="2800" b="1" dirty="0" smtClean="0"/>
              <a:t>particles (Avogadro’s </a:t>
            </a:r>
            <a:r>
              <a:rPr lang="en-US" sz="2800" b="1" dirty="0"/>
              <a:t>number)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6525" y="6137275"/>
            <a:ext cx="877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Pressure and Temperature remain unchanged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Increasing the number of moles of gas causes an increase in the volume needed to keep constant pressure and temperature.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1855" y="1524000"/>
            <a:ext cx="3124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10813" y="-152400"/>
            <a:ext cx="57912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24200" y="1600200"/>
            <a:ext cx="2973186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/>
              <a:t>V</a:t>
            </a:r>
            <a:r>
              <a:rPr lang="en-US" sz="4400" b="1" baseline="-25000" dirty="0"/>
              <a:t>i</a:t>
            </a:r>
            <a:r>
              <a:rPr lang="en-US" sz="4400" b="1" dirty="0"/>
              <a:t>/</a:t>
            </a:r>
            <a:r>
              <a:rPr lang="en-US" sz="4400" b="1" dirty="0" err="1"/>
              <a:t>n</a:t>
            </a:r>
            <a:r>
              <a:rPr lang="en-US" sz="4400" b="1" baseline="-25000" dirty="0" err="1"/>
              <a:t>i</a:t>
            </a:r>
            <a:r>
              <a:rPr lang="en-US" sz="4400" b="1" dirty="0"/>
              <a:t> = </a:t>
            </a:r>
            <a:r>
              <a:rPr lang="en-US" sz="4400" b="1" dirty="0" err="1"/>
              <a:t>V</a:t>
            </a:r>
            <a:r>
              <a:rPr lang="en-US" sz="4400" b="1" baseline="-25000" dirty="0" err="1"/>
              <a:t>f</a:t>
            </a:r>
            <a:r>
              <a:rPr lang="en-US" sz="4400" b="1" dirty="0"/>
              <a:t>/</a:t>
            </a:r>
            <a:r>
              <a:rPr lang="en-US" sz="4400" b="1" dirty="0" err="1"/>
              <a:t>n</a:t>
            </a:r>
            <a:r>
              <a:rPr lang="en-US" sz="4400" b="1" baseline="-25000" dirty="0" err="1"/>
              <a:t>f</a:t>
            </a:r>
            <a:endParaRPr lang="en-US" sz="44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AVOGADRO’S LAW:</a:t>
            </a:r>
            <a:br>
              <a:rPr lang="en-US"/>
            </a:br>
            <a:r>
              <a:rPr lang="en-US"/>
              <a:t>Equal Volumes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/>
              <a:t>Molar Volume</a:t>
            </a:r>
            <a:r>
              <a:rPr lang="en-US"/>
              <a:t> – it follows from Avogadro’s law that the volume of a mole of any </a:t>
            </a:r>
            <a:r>
              <a:rPr lang="en-US" u="sng"/>
              <a:t>ideal gas</a:t>
            </a:r>
            <a:r>
              <a:rPr lang="en-US"/>
              <a:t> at STP occupies the same volume as a mole of any other ideal gas at STP.  </a:t>
            </a:r>
          </a:p>
          <a:p>
            <a:pPr>
              <a:buFontTx/>
              <a:buNone/>
            </a:pPr>
            <a:r>
              <a:rPr lang="en-US"/>
              <a:t>For ideal gases, this </a:t>
            </a:r>
            <a:r>
              <a:rPr lang="en-US" b="1"/>
              <a:t>molar volume is 22.4 L @ STP (1 atm &amp; 273K).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434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Microsoft Equation 3.0</vt:lpstr>
      <vt:lpstr>Gas Laws</vt:lpstr>
      <vt:lpstr>GAS LAWS They’ll save your life!</vt:lpstr>
      <vt:lpstr>PowerPoint Presentation</vt:lpstr>
      <vt:lpstr>PowerPoint Presentation</vt:lpstr>
      <vt:lpstr>PowerPoint Presentation</vt:lpstr>
      <vt:lpstr>COMBINED GAS LAW</vt:lpstr>
      <vt:lpstr>AVOGADRO’S LAW:  Equal Volumes</vt:lpstr>
      <vt:lpstr>PowerPoint Presentation</vt:lpstr>
      <vt:lpstr>AVOGADRO’S LAW: Equal Volumes</vt:lpstr>
      <vt:lpstr>PowerPoint Presentation</vt:lpstr>
      <vt:lpstr>IDEAL GAS LAW</vt:lpstr>
      <vt:lpstr>IDEAL GAS CONSTANT</vt:lpstr>
      <vt:lpstr>IDEAL GAS LAW to solve for Gas Density &amp; Molecular Weight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Standring, Daniel</dc:creator>
  <cp:lastModifiedBy>Windows User</cp:lastModifiedBy>
  <cp:revision>14</cp:revision>
  <dcterms:created xsi:type="dcterms:W3CDTF">1601-01-01T00:00:00Z</dcterms:created>
  <dcterms:modified xsi:type="dcterms:W3CDTF">2013-10-04T15:27:22Z</dcterms:modified>
</cp:coreProperties>
</file>