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6" r:id="rId2"/>
    <p:sldId id="257" r:id="rId3"/>
    <p:sldId id="258" r:id="rId4"/>
    <p:sldId id="269" r:id="rId5"/>
    <p:sldId id="259" r:id="rId6"/>
    <p:sldId id="271" r:id="rId7"/>
    <p:sldId id="260" r:id="rId8"/>
    <p:sldId id="261" r:id="rId9"/>
    <p:sldId id="262" r:id="rId10"/>
    <p:sldId id="273" r:id="rId11"/>
    <p:sldId id="263" r:id="rId12"/>
    <p:sldId id="274" r:id="rId13"/>
    <p:sldId id="264" r:id="rId14"/>
    <p:sldId id="265" r:id="rId15"/>
    <p:sldId id="266" r:id="rId16"/>
    <p:sldId id="275" r:id="rId17"/>
    <p:sldId id="267" r:id="rId18"/>
    <p:sldId id="268" r:id="rId1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D819B-0E58-4B5C-84A3-4834C973FE2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0EEFEEB-EC38-408C-9E3F-C02BA078D2C1}">
      <dgm:prSet phldrT="[Text]"/>
      <dgm:spPr/>
      <dgm:t>
        <a:bodyPr/>
        <a:lstStyle/>
        <a:p>
          <a:r>
            <a:rPr lang="en-US" dirty="0" smtClean="0"/>
            <a:t>Gastrin Released</a:t>
          </a:r>
          <a:endParaRPr lang="en-US" dirty="0"/>
        </a:p>
      </dgm:t>
    </dgm:pt>
    <dgm:pt modelId="{27A61EB6-856C-4D27-86A7-0DCD2E841039}" type="parTrans" cxnId="{CDB269DF-46FC-4EED-BBBE-BBA308F152CC}">
      <dgm:prSet/>
      <dgm:spPr/>
      <dgm:t>
        <a:bodyPr/>
        <a:lstStyle/>
        <a:p>
          <a:endParaRPr lang="en-US"/>
        </a:p>
      </dgm:t>
    </dgm:pt>
    <dgm:pt modelId="{ADC5CDDE-AF00-4436-9F07-C84AB92179B1}" type="sibTrans" cxnId="{CDB269DF-46FC-4EED-BBBE-BBA308F152CC}">
      <dgm:prSet/>
      <dgm:spPr/>
      <dgm:t>
        <a:bodyPr/>
        <a:lstStyle/>
        <a:p>
          <a:endParaRPr lang="en-US"/>
        </a:p>
      </dgm:t>
    </dgm:pt>
    <dgm:pt modelId="{84E7DEB2-E1A5-4BC7-934B-521770BE5981}">
      <dgm:prSet phldrT="[Text]"/>
      <dgm:spPr/>
      <dgm:t>
        <a:bodyPr/>
        <a:lstStyle/>
        <a:p>
          <a:r>
            <a:rPr lang="en-US" dirty="0" smtClean="0"/>
            <a:t>Increased gastric juices</a:t>
          </a:r>
          <a:endParaRPr lang="en-US" dirty="0"/>
        </a:p>
      </dgm:t>
    </dgm:pt>
    <dgm:pt modelId="{A68C7774-C94B-436C-B8E0-6B6AF2FB8551}" type="parTrans" cxnId="{0E916217-368A-4906-A24E-734C328B3C44}">
      <dgm:prSet/>
      <dgm:spPr/>
      <dgm:t>
        <a:bodyPr/>
        <a:lstStyle/>
        <a:p>
          <a:endParaRPr lang="en-US"/>
        </a:p>
      </dgm:t>
    </dgm:pt>
    <dgm:pt modelId="{A9913DA6-471F-4AEF-A541-10102809E214}" type="sibTrans" cxnId="{0E916217-368A-4906-A24E-734C328B3C44}">
      <dgm:prSet/>
      <dgm:spPr/>
      <dgm:t>
        <a:bodyPr/>
        <a:lstStyle/>
        <a:p>
          <a:endParaRPr lang="en-US"/>
        </a:p>
      </dgm:t>
    </dgm:pt>
    <dgm:pt modelId="{ED041A59-0F28-43D4-8C1E-098DC2CD06FE}">
      <dgm:prSet phldrT="[Text]"/>
      <dgm:spPr/>
      <dgm:t>
        <a:bodyPr/>
        <a:lstStyle/>
        <a:p>
          <a:r>
            <a:rPr lang="en-US" dirty="0" smtClean="0"/>
            <a:t>Lower pH</a:t>
          </a:r>
        </a:p>
        <a:p>
          <a:r>
            <a:rPr lang="en-US" dirty="0" smtClean="0"/>
            <a:t>(Acid)</a:t>
          </a:r>
          <a:endParaRPr lang="en-US" dirty="0"/>
        </a:p>
      </dgm:t>
    </dgm:pt>
    <dgm:pt modelId="{6864C137-1346-49B0-AA20-4342E03F2E41}" type="parTrans" cxnId="{97F53A18-11C8-4B69-9ED7-885B951EF74C}">
      <dgm:prSet/>
      <dgm:spPr/>
      <dgm:t>
        <a:bodyPr/>
        <a:lstStyle/>
        <a:p>
          <a:endParaRPr lang="en-US"/>
        </a:p>
      </dgm:t>
    </dgm:pt>
    <dgm:pt modelId="{69DD3CE0-FFC2-4EEE-B558-4211FC368368}" type="sibTrans" cxnId="{97F53A18-11C8-4B69-9ED7-885B951EF74C}">
      <dgm:prSet/>
      <dgm:spPr/>
      <dgm:t>
        <a:bodyPr/>
        <a:lstStyle/>
        <a:p>
          <a:endParaRPr lang="en-US"/>
        </a:p>
      </dgm:t>
    </dgm:pt>
    <dgm:pt modelId="{A1BC0448-8006-4457-B89D-D7A3123A7AEE}">
      <dgm:prSet phldrT="[Text]"/>
      <dgm:spPr/>
      <dgm:t>
        <a:bodyPr/>
        <a:lstStyle/>
        <a:p>
          <a:r>
            <a:rPr lang="en-US" dirty="0" smtClean="0"/>
            <a:t>CGRP</a:t>
          </a:r>
        </a:p>
        <a:p>
          <a:r>
            <a:rPr lang="en-US" dirty="0" smtClean="0"/>
            <a:t>(a protein)</a:t>
          </a:r>
          <a:endParaRPr lang="en-US" dirty="0"/>
        </a:p>
      </dgm:t>
    </dgm:pt>
    <dgm:pt modelId="{C6FA9A54-DD5C-4FED-B3A6-37C4EDC27D10}" type="parTrans" cxnId="{F8C0491F-5448-41FC-B45E-AECBE7F96B77}">
      <dgm:prSet/>
      <dgm:spPr/>
      <dgm:t>
        <a:bodyPr/>
        <a:lstStyle/>
        <a:p>
          <a:endParaRPr lang="en-US"/>
        </a:p>
      </dgm:t>
    </dgm:pt>
    <dgm:pt modelId="{A7809201-C29C-4272-A651-EF2AFCC383E5}" type="sibTrans" cxnId="{F8C0491F-5448-41FC-B45E-AECBE7F96B77}">
      <dgm:prSet/>
      <dgm:spPr/>
      <dgm:t>
        <a:bodyPr/>
        <a:lstStyle/>
        <a:p>
          <a:endParaRPr lang="en-US"/>
        </a:p>
      </dgm:t>
    </dgm:pt>
    <dgm:pt modelId="{F0F1379F-8811-4F99-BB0E-E558E964DFDE}">
      <dgm:prSet phldrT="[Text]"/>
      <dgm:spPr/>
      <dgm:t>
        <a:bodyPr/>
        <a:lstStyle/>
        <a:p>
          <a:r>
            <a:rPr lang="en-US" dirty="0" err="1" smtClean="0"/>
            <a:t>Somatostatin</a:t>
          </a:r>
          <a:endParaRPr lang="en-US" dirty="0" smtClean="0"/>
        </a:p>
        <a:p>
          <a:r>
            <a:rPr lang="en-US" dirty="0" smtClean="0"/>
            <a:t>Release</a:t>
          </a:r>
          <a:endParaRPr lang="en-US" dirty="0"/>
        </a:p>
      </dgm:t>
    </dgm:pt>
    <dgm:pt modelId="{CC03E538-16EE-4B71-B6CF-15E8AC8DA127}" type="parTrans" cxnId="{1275F35C-11E9-4E08-9AEB-40F8570F06D5}">
      <dgm:prSet/>
      <dgm:spPr/>
      <dgm:t>
        <a:bodyPr/>
        <a:lstStyle/>
        <a:p>
          <a:endParaRPr lang="en-US"/>
        </a:p>
      </dgm:t>
    </dgm:pt>
    <dgm:pt modelId="{769289C8-13D4-4953-999A-708A026ADF34}" type="sibTrans" cxnId="{1275F35C-11E9-4E08-9AEB-40F8570F06D5}">
      <dgm:prSet/>
      <dgm:spPr/>
      <dgm:t>
        <a:bodyPr/>
        <a:lstStyle/>
        <a:p>
          <a:endParaRPr lang="en-US"/>
        </a:p>
      </dgm:t>
    </dgm:pt>
    <dgm:pt modelId="{FA9DED9A-440C-419D-8D04-31DF9EADEFDD}" type="pres">
      <dgm:prSet presAssocID="{F6CD819B-0E58-4B5C-84A3-4834C973FE23}" presName="cycle" presStyleCnt="0">
        <dgm:presLayoutVars>
          <dgm:dir/>
          <dgm:resizeHandles val="exact"/>
        </dgm:presLayoutVars>
      </dgm:prSet>
      <dgm:spPr/>
    </dgm:pt>
    <dgm:pt modelId="{021F4132-ED83-4CB8-8800-19E235613DF7}" type="pres">
      <dgm:prSet presAssocID="{E0EEFEEB-EC38-408C-9E3F-C02BA078D2C1}" presName="node" presStyleLbl="node1" presStyleIdx="0" presStyleCnt="5">
        <dgm:presLayoutVars>
          <dgm:bulletEnabled val="1"/>
        </dgm:presLayoutVars>
      </dgm:prSet>
      <dgm:spPr/>
    </dgm:pt>
    <dgm:pt modelId="{0AE64A08-F69F-4AF5-9800-FC8506032786}" type="pres">
      <dgm:prSet presAssocID="{E0EEFEEB-EC38-408C-9E3F-C02BA078D2C1}" presName="spNode" presStyleCnt="0"/>
      <dgm:spPr/>
    </dgm:pt>
    <dgm:pt modelId="{89DA24A1-AC8F-4B67-821D-5C539C6E7844}" type="pres">
      <dgm:prSet presAssocID="{ADC5CDDE-AF00-4436-9F07-C84AB92179B1}" presName="sibTrans" presStyleLbl="sibTrans1D1" presStyleIdx="0" presStyleCnt="5"/>
      <dgm:spPr/>
    </dgm:pt>
    <dgm:pt modelId="{4CD52473-E6DB-41C5-AC01-832D699D7442}" type="pres">
      <dgm:prSet presAssocID="{84E7DEB2-E1A5-4BC7-934B-521770BE5981}" presName="node" presStyleLbl="node1" presStyleIdx="1" presStyleCnt="5" custScaleX="152691">
        <dgm:presLayoutVars>
          <dgm:bulletEnabled val="1"/>
        </dgm:presLayoutVars>
      </dgm:prSet>
      <dgm:spPr/>
    </dgm:pt>
    <dgm:pt modelId="{0BDABCF2-9FF5-4333-960B-9D7F1A154424}" type="pres">
      <dgm:prSet presAssocID="{84E7DEB2-E1A5-4BC7-934B-521770BE5981}" presName="spNode" presStyleCnt="0"/>
      <dgm:spPr/>
    </dgm:pt>
    <dgm:pt modelId="{807EFCE5-1244-4EB8-B0D1-6B462AA2122F}" type="pres">
      <dgm:prSet presAssocID="{A9913DA6-471F-4AEF-A541-10102809E214}" presName="sibTrans" presStyleLbl="sibTrans1D1" presStyleIdx="1" presStyleCnt="5"/>
      <dgm:spPr/>
    </dgm:pt>
    <dgm:pt modelId="{C2D687E1-7AAF-4976-A77F-1415A70D23BB}" type="pres">
      <dgm:prSet presAssocID="{ED041A59-0F28-43D4-8C1E-098DC2CD06FE}" presName="node" presStyleLbl="node1" presStyleIdx="2" presStyleCnt="5">
        <dgm:presLayoutVars>
          <dgm:bulletEnabled val="1"/>
        </dgm:presLayoutVars>
      </dgm:prSet>
      <dgm:spPr/>
    </dgm:pt>
    <dgm:pt modelId="{51B2AD77-8971-4ABC-A2A1-43F6EF029DC8}" type="pres">
      <dgm:prSet presAssocID="{ED041A59-0F28-43D4-8C1E-098DC2CD06FE}" presName="spNode" presStyleCnt="0"/>
      <dgm:spPr/>
    </dgm:pt>
    <dgm:pt modelId="{83C1AFF1-875F-43A8-A2A5-BF1FC4F14E4F}" type="pres">
      <dgm:prSet presAssocID="{69DD3CE0-FFC2-4EEE-B558-4211FC368368}" presName="sibTrans" presStyleLbl="sibTrans1D1" presStyleIdx="2" presStyleCnt="5"/>
      <dgm:spPr/>
    </dgm:pt>
    <dgm:pt modelId="{E9E26174-3B26-44D5-BF01-D4DA7CB69A0B}" type="pres">
      <dgm:prSet presAssocID="{A1BC0448-8006-4457-B89D-D7A3123A7AEE}" presName="node" presStyleLbl="node1" presStyleIdx="3" presStyleCnt="5">
        <dgm:presLayoutVars>
          <dgm:bulletEnabled val="1"/>
        </dgm:presLayoutVars>
      </dgm:prSet>
      <dgm:spPr/>
    </dgm:pt>
    <dgm:pt modelId="{E027A05D-DE99-4393-BBE9-60C2803428A2}" type="pres">
      <dgm:prSet presAssocID="{A1BC0448-8006-4457-B89D-D7A3123A7AEE}" presName="spNode" presStyleCnt="0"/>
      <dgm:spPr/>
    </dgm:pt>
    <dgm:pt modelId="{108D18D2-D3A2-442E-B206-D6C55F79191F}" type="pres">
      <dgm:prSet presAssocID="{A7809201-C29C-4272-A651-EF2AFCC383E5}" presName="sibTrans" presStyleLbl="sibTrans1D1" presStyleIdx="3" presStyleCnt="5"/>
      <dgm:spPr/>
    </dgm:pt>
    <dgm:pt modelId="{4A08DD45-F316-41B8-BB39-2CCA949FAABA}" type="pres">
      <dgm:prSet presAssocID="{F0F1379F-8811-4F99-BB0E-E558E964DFDE}" presName="node" presStyleLbl="node1" presStyleIdx="4" presStyleCnt="5" custScaleX="155871">
        <dgm:presLayoutVars>
          <dgm:bulletEnabled val="1"/>
        </dgm:presLayoutVars>
      </dgm:prSet>
      <dgm:spPr/>
    </dgm:pt>
    <dgm:pt modelId="{8AB112C6-C75E-4564-9B20-06B5BD5FA590}" type="pres">
      <dgm:prSet presAssocID="{F0F1379F-8811-4F99-BB0E-E558E964DFDE}" presName="spNode" presStyleCnt="0"/>
      <dgm:spPr/>
    </dgm:pt>
    <dgm:pt modelId="{AF6FBB4E-04E1-45E7-A262-4CD3F439249D}" type="pres">
      <dgm:prSet presAssocID="{769289C8-13D4-4953-999A-708A026ADF34}" presName="sibTrans" presStyleLbl="sibTrans1D1" presStyleIdx="4" presStyleCnt="5"/>
      <dgm:spPr/>
    </dgm:pt>
  </dgm:ptLst>
  <dgm:cxnLst>
    <dgm:cxn modelId="{F8C0491F-5448-41FC-B45E-AECBE7F96B77}" srcId="{F6CD819B-0E58-4B5C-84A3-4834C973FE23}" destId="{A1BC0448-8006-4457-B89D-D7A3123A7AEE}" srcOrd="3" destOrd="0" parTransId="{C6FA9A54-DD5C-4FED-B3A6-37C4EDC27D10}" sibTransId="{A7809201-C29C-4272-A651-EF2AFCC383E5}"/>
    <dgm:cxn modelId="{53D04593-A050-4289-877F-0E4266998A89}" type="presOf" srcId="{769289C8-13D4-4953-999A-708A026ADF34}" destId="{AF6FBB4E-04E1-45E7-A262-4CD3F439249D}" srcOrd="0" destOrd="0" presId="urn:microsoft.com/office/officeart/2005/8/layout/cycle5"/>
    <dgm:cxn modelId="{1275F35C-11E9-4E08-9AEB-40F8570F06D5}" srcId="{F6CD819B-0E58-4B5C-84A3-4834C973FE23}" destId="{F0F1379F-8811-4F99-BB0E-E558E964DFDE}" srcOrd="4" destOrd="0" parTransId="{CC03E538-16EE-4B71-B6CF-15E8AC8DA127}" sibTransId="{769289C8-13D4-4953-999A-708A026ADF34}"/>
    <dgm:cxn modelId="{B1C75D31-A761-406E-9450-CB1506DD7BC3}" type="presOf" srcId="{84E7DEB2-E1A5-4BC7-934B-521770BE5981}" destId="{4CD52473-E6DB-41C5-AC01-832D699D7442}" srcOrd="0" destOrd="0" presId="urn:microsoft.com/office/officeart/2005/8/layout/cycle5"/>
    <dgm:cxn modelId="{5DECBF71-8B23-4084-A788-5462CAA0F9E3}" type="presOf" srcId="{E0EEFEEB-EC38-408C-9E3F-C02BA078D2C1}" destId="{021F4132-ED83-4CB8-8800-19E235613DF7}" srcOrd="0" destOrd="0" presId="urn:microsoft.com/office/officeart/2005/8/layout/cycle5"/>
    <dgm:cxn modelId="{EEE5ABBD-25E5-4580-98B5-B2B52CD3E2A5}" type="presOf" srcId="{A9913DA6-471F-4AEF-A541-10102809E214}" destId="{807EFCE5-1244-4EB8-B0D1-6B462AA2122F}" srcOrd="0" destOrd="0" presId="urn:microsoft.com/office/officeart/2005/8/layout/cycle5"/>
    <dgm:cxn modelId="{52194C2A-3690-424C-88D9-9985B5639EE9}" type="presOf" srcId="{ED041A59-0F28-43D4-8C1E-098DC2CD06FE}" destId="{C2D687E1-7AAF-4976-A77F-1415A70D23BB}" srcOrd="0" destOrd="0" presId="urn:microsoft.com/office/officeart/2005/8/layout/cycle5"/>
    <dgm:cxn modelId="{97F53A18-11C8-4B69-9ED7-885B951EF74C}" srcId="{F6CD819B-0E58-4B5C-84A3-4834C973FE23}" destId="{ED041A59-0F28-43D4-8C1E-098DC2CD06FE}" srcOrd="2" destOrd="0" parTransId="{6864C137-1346-49B0-AA20-4342E03F2E41}" sibTransId="{69DD3CE0-FFC2-4EEE-B558-4211FC368368}"/>
    <dgm:cxn modelId="{E677BF5D-4D8F-4E50-896E-025678B3A527}" type="presOf" srcId="{F0F1379F-8811-4F99-BB0E-E558E964DFDE}" destId="{4A08DD45-F316-41B8-BB39-2CCA949FAABA}" srcOrd="0" destOrd="0" presId="urn:microsoft.com/office/officeart/2005/8/layout/cycle5"/>
    <dgm:cxn modelId="{B6BEAACB-8A7D-4229-A424-66B45151259A}" type="presOf" srcId="{69DD3CE0-FFC2-4EEE-B558-4211FC368368}" destId="{83C1AFF1-875F-43A8-A2A5-BF1FC4F14E4F}" srcOrd="0" destOrd="0" presId="urn:microsoft.com/office/officeart/2005/8/layout/cycle5"/>
    <dgm:cxn modelId="{EDB9EB69-A0A8-406B-B400-B30CFD61A8DD}" type="presOf" srcId="{F6CD819B-0E58-4B5C-84A3-4834C973FE23}" destId="{FA9DED9A-440C-419D-8D04-31DF9EADEFDD}" srcOrd="0" destOrd="0" presId="urn:microsoft.com/office/officeart/2005/8/layout/cycle5"/>
    <dgm:cxn modelId="{D3062BE7-462E-482E-BC78-A3A13B2DB9E7}" type="presOf" srcId="{ADC5CDDE-AF00-4436-9F07-C84AB92179B1}" destId="{89DA24A1-AC8F-4B67-821D-5C539C6E7844}" srcOrd="0" destOrd="0" presId="urn:microsoft.com/office/officeart/2005/8/layout/cycle5"/>
    <dgm:cxn modelId="{CDB269DF-46FC-4EED-BBBE-BBA308F152CC}" srcId="{F6CD819B-0E58-4B5C-84A3-4834C973FE23}" destId="{E0EEFEEB-EC38-408C-9E3F-C02BA078D2C1}" srcOrd="0" destOrd="0" parTransId="{27A61EB6-856C-4D27-86A7-0DCD2E841039}" sibTransId="{ADC5CDDE-AF00-4436-9F07-C84AB92179B1}"/>
    <dgm:cxn modelId="{C674F388-72B7-4F29-B98F-EC1053FCEF90}" type="presOf" srcId="{A1BC0448-8006-4457-B89D-D7A3123A7AEE}" destId="{E9E26174-3B26-44D5-BF01-D4DA7CB69A0B}" srcOrd="0" destOrd="0" presId="urn:microsoft.com/office/officeart/2005/8/layout/cycle5"/>
    <dgm:cxn modelId="{523FCE22-6A0D-4EBF-BE27-13EA94C463CB}" type="presOf" srcId="{A7809201-C29C-4272-A651-EF2AFCC383E5}" destId="{108D18D2-D3A2-442E-B206-D6C55F79191F}" srcOrd="0" destOrd="0" presId="urn:microsoft.com/office/officeart/2005/8/layout/cycle5"/>
    <dgm:cxn modelId="{0E916217-368A-4906-A24E-734C328B3C44}" srcId="{F6CD819B-0E58-4B5C-84A3-4834C973FE23}" destId="{84E7DEB2-E1A5-4BC7-934B-521770BE5981}" srcOrd="1" destOrd="0" parTransId="{A68C7774-C94B-436C-B8E0-6B6AF2FB8551}" sibTransId="{A9913DA6-471F-4AEF-A541-10102809E214}"/>
    <dgm:cxn modelId="{F4ECC831-0AD6-472C-BB10-FF0BD4369FF5}" type="presParOf" srcId="{FA9DED9A-440C-419D-8D04-31DF9EADEFDD}" destId="{021F4132-ED83-4CB8-8800-19E235613DF7}" srcOrd="0" destOrd="0" presId="urn:microsoft.com/office/officeart/2005/8/layout/cycle5"/>
    <dgm:cxn modelId="{4E0EBB8C-FDF9-4883-962F-111C1B764D39}" type="presParOf" srcId="{FA9DED9A-440C-419D-8D04-31DF9EADEFDD}" destId="{0AE64A08-F69F-4AF5-9800-FC8506032786}" srcOrd="1" destOrd="0" presId="urn:microsoft.com/office/officeart/2005/8/layout/cycle5"/>
    <dgm:cxn modelId="{3D4523ED-AB75-4139-9601-837F8F9BC83F}" type="presParOf" srcId="{FA9DED9A-440C-419D-8D04-31DF9EADEFDD}" destId="{89DA24A1-AC8F-4B67-821D-5C539C6E7844}" srcOrd="2" destOrd="0" presId="urn:microsoft.com/office/officeart/2005/8/layout/cycle5"/>
    <dgm:cxn modelId="{47270571-4CF6-455E-84A0-5CBF34C56D37}" type="presParOf" srcId="{FA9DED9A-440C-419D-8D04-31DF9EADEFDD}" destId="{4CD52473-E6DB-41C5-AC01-832D699D7442}" srcOrd="3" destOrd="0" presId="urn:microsoft.com/office/officeart/2005/8/layout/cycle5"/>
    <dgm:cxn modelId="{292A5A34-8AA4-40A7-BA5C-CFDC847D31C7}" type="presParOf" srcId="{FA9DED9A-440C-419D-8D04-31DF9EADEFDD}" destId="{0BDABCF2-9FF5-4333-960B-9D7F1A154424}" srcOrd="4" destOrd="0" presId="urn:microsoft.com/office/officeart/2005/8/layout/cycle5"/>
    <dgm:cxn modelId="{EDD6DF8E-513F-4862-9504-85078DD1B23C}" type="presParOf" srcId="{FA9DED9A-440C-419D-8D04-31DF9EADEFDD}" destId="{807EFCE5-1244-4EB8-B0D1-6B462AA2122F}" srcOrd="5" destOrd="0" presId="urn:microsoft.com/office/officeart/2005/8/layout/cycle5"/>
    <dgm:cxn modelId="{2D87E55D-0CD4-4C8F-A381-39A89A99D2C4}" type="presParOf" srcId="{FA9DED9A-440C-419D-8D04-31DF9EADEFDD}" destId="{C2D687E1-7AAF-4976-A77F-1415A70D23BB}" srcOrd="6" destOrd="0" presId="urn:microsoft.com/office/officeart/2005/8/layout/cycle5"/>
    <dgm:cxn modelId="{B8A745E1-79D4-4E5A-A990-375918C1D481}" type="presParOf" srcId="{FA9DED9A-440C-419D-8D04-31DF9EADEFDD}" destId="{51B2AD77-8971-4ABC-A2A1-43F6EF029DC8}" srcOrd="7" destOrd="0" presId="urn:microsoft.com/office/officeart/2005/8/layout/cycle5"/>
    <dgm:cxn modelId="{8FCBB3EC-90F7-44B4-B488-504A4C136F6F}" type="presParOf" srcId="{FA9DED9A-440C-419D-8D04-31DF9EADEFDD}" destId="{83C1AFF1-875F-43A8-A2A5-BF1FC4F14E4F}" srcOrd="8" destOrd="0" presId="urn:microsoft.com/office/officeart/2005/8/layout/cycle5"/>
    <dgm:cxn modelId="{6FBE257B-0324-47E3-8E87-47DAD4AAED52}" type="presParOf" srcId="{FA9DED9A-440C-419D-8D04-31DF9EADEFDD}" destId="{E9E26174-3B26-44D5-BF01-D4DA7CB69A0B}" srcOrd="9" destOrd="0" presId="urn:microsoft.com/office/officeart/2005/8/layout/cycle5"/>
    <dgm:cxn modelId="{86595FD5-6A42-4022-952C-7A18F54141DC}" type="presParOf" srcId="{FA9DED9A-440C-419D-8D04-31DF9EADEFDD}" destId="{E027A05D-DE99-4393-BBE9-60C2803428A2}" srcOrd="10" destOrd="0" presId="urn:microsoft.com/office/officeart/2005/8/layout/cycle5"/>
    <dgm:cxn modelId="{63B25D7E-1BAF-4E60-A524-701A34BCB854}" type="presParOf" srcId="{FA9DED9A-440C-419D-8D04-31DF9EADEFDD}" destId="{108D18D2-D3A2-442E-B206-D6C55F79191F}" srcOrd="11" destOrd="0" presId="urn:microsoft.com/office/officeart/2005/8/layout/cycle5"/>
    <dgm:cxn modelId="{050CD2B0-9C2D-49C4-A4A3-70E64AC336B8}" type="presParOf" srcId="{FA9DED9A-440C-419D-8D04-31DF9EADEFDD}" destId="{4A08DD45-F316-41B8-BB39-2CCA949FAABA}" srcOrd="12" destOrd="0" presId="urn:microsoft.com/office/officeart/2005/8/layout/cycle5"/>
    <dgm:cxn modelId="{16295821-6ACF-4CCC-BD40-4D63AE68F2D4}" type="presParOf" srcId="{FA9DED9A-440C-419D-8D04-31DF9EADEFDD}" destId="{8AB112C6-C75E-4564-9B20-06B5BD5FA590}" srcOrd="13" destOrd="0" presId="urn:microsoft.com/office/officeart/2005/8/layout/cycle5"/>
    <dgm:cxn modelId="{006CB32D-54F2-429D-859C-663638058F9C}" type="presParOf" srcId="{FA9DED9A-440C-419D-8D04-31DF9EADEFDD}" destId="{AF6FBB4E-04E1-45E7-A262-4CD3F439249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F4132-ED83-4CB8-8800-19E235613DF7}">
      <dsp:nvSpPr>
        <dsp:cNvPr id="0" name=""/>
        <dsp:cNvSpPr/>
      </dsp:nvSpPr>
      <dsp:spPr>
        <a:xfrm>
          <a:off x="2391119" y="2370"/>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Gastrin Released</a:t>
          </a:r>
          <a:endParaRPr lang="en-US" sz="1900" kern="1200" dirty="0"/>
        </a:p>
      </dsp:txBody>
      <dsp:txXfrm>
        <a:off x="2433479" y="44730"/>
        <a:ext cx="1250268" cy="783022"/>
      </dsp:txXfrm>
    </dsp:sp>
    <dsp:sp modelId="{89DA24A1-AC8F-4B67-821D-5C539C6E7844}">
      <dsp:nvSpPr>
        <dsp:cNvPr id="0" name=""/>
        <dsp:cNvSpPr/>
      </dsp:nvSpPr>
      <dsp:spPr>
        <a:xfrm>
          <a:off x="1326018"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D52473-E6DB-41C5-AC01-832D699D7442}">
      <dsp:nvSpPr>
        <dsp:cNvPr id="0" name=""/>
        <dsp:cNvSpPr/>
      </dsp:nvSpPr>
      <dsp:spPr>
        <a:xfrm>
          <a:off x="3687204" y="1199563"/>
          <a:ext cx="2038406"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Increased gastric juices</a:t>
          </a:r>
          <a:endParaRPr lang="en-US" sz="1900" kern="1200" dirty="0"/>
        </a:p>
      </dsp:txBody>
      <dsp:txXfrm>
        <a:off x="3729564" y="1241923"/>
        <a:ext cx="1953686" cy="783022"/>
      </dsp:txXfrm>
    </dsp:sp>
    <dsp:sp modelId="{807EFCE5-1244-4EB8-B0D1-6B462AA2122F}">
      <dsp:nvSpPr>
        <dsp:cNvPr id="0" name=""/>
        <dsp:cNvSpPr/>
      </dsp:nvSpPr>
      <dsp:spPr>
        <a:xfrm>
          <a:off x="1326018"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2D687E1-7AAF-4976-A77F-1415A70D23BB}">
      <dsp:nvSpPr>
        <dsp:cNvPr id="0" name=""/>
        <dsp:cNvSpPr/>
      </dsp:nvSpPr>
      <dsp:spPr>
        <a:xfrm>
          <a:off x="3409512"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Lower pH</a:t>
          </a:r>
        </a:p>
        <a:p>
          <a:pPr lvl="0" algn="ctr" defTabSz="844550">
            <a:lnSpc>
              <a:spcPct val="90000"/>
            </a:lnSpc>
            <a:spcBef>
              <a:spcPct val="0"/>
            </a:spcBef>
            <a:spcAft>
              <a:spcPct val="35000"/>
            </a:spcAft>
          </a:pPr>
          <a:r>
            <a:rPr lang="en-US" sz="1900" kern="1200" dirty="0" smtClean="0"/>
            <a:t>(Acid)</a:t>
          </a:r>
          <a:endParaRPr lang="en-US" sz="1900" kern="1200" dirty="0"/>
        </a:p>
      </dsp:txBody>
      <dsp:txXfrm>
        <a:off x="3451872" y="3179023"/>
        <a:ext cx="1250268" cy="783022"/>
      </dsp:txXfrm>
    </dsp:sp>
    <dsp:sp modelId="{83C1AFF1-875F-43A8-A2A5-BF1FC4F14E4F}">
      <dsp:nvSpPr>
        <dsp:cNvPr id="0" name=""/>
        <dsp:cNvSpPr/>
      </dsp:nvSpPr>
      <dsp:spPr>
        <a:xfrm>
          <a:off x="1326018"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9E26174-3B26-44D5-BF01-D4DA7CB69A0B}">
      <dsp:nvSpPr>
        <dsp:cNvPr id="0" name=""/>
        <dsp:cNvSpPr/>
      </dsp:nvSpPr>
      <dsp:spPr>
        <a:xfrm>
          <a:off x="1372725"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CGRP</a:t>
          </a:r>
        </a:p>
        <a:p>
          <a:pPr lvl="0" algn="ctr" defTabSz="844550">
            <a:lnSpc>
              <a:spcPct val="90000"/>
            </a:lnSpc>
            <a:spcBef>
              <a:spcPct val="0"/>
            </a:spcBef>
            <a:spcAft>
              <a:spcPct val="35000"/>
            </a:spcAft>
          </a:pPr>
          <a:r>
            <a:rPr lang="en-US" sz="1900" kern="1200" dirty="0" smtClean="0"/>
            <a:t>(a protein)</a:t>
          </a:r>
          <a:endParaRPr lang="en-US" sz="1900" kern="1200" dirty="0"/>
        </a:p>
      </dsp:txBody>
      <dsp:txXfrm>
        <a:off x="1415085" y="3179023"/>
        <a:ext cx="1250268" cy="783022"/>
      </dsp:txXfrm>
    </dsp:sp>
    <dsp:sp modelId="{108D18D2-D3A2-442E-B206-D6C55F79191F}">
      <dsp:nvSpPr>
        <dsp:cNvPr id="0" name=""/>
        <dsp:cNvSpPr/>
      </dsp:nvSpPr>
      <dsp:spPr>
        <a:xfrm>
          <a:off x="1326018"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08DD45-F316-41B8-BB39-2CCA949FAABA}">
      <dsp:nvSpPr>
        <dsp:cNvPr id="0" name=""/>
        <dsp:cNvSpPr/>
      </dsp:nvSpPr>
      <dsp:spPr>
        <a:xfrm>
          <a:off x="370388" y="1199563"/>
          <a:ext cx="2080859"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smtClean="0"/>
            <a:t>Somatostatin</a:t>
          </a:r>
          <a:endParaRPr lang="en-US" sz="1900" kern="1200" dirty="0" smtClean="0"/>
        </a:p>
        <a:p>
          <a:pPr lvl="0" algn="ctr" defTabSz="844550">
            <a:lnSpc>
              <a:spcPct val="90000"/>
            </a:lnSpc>
            <a:spcBef>
              <a:spcPct val="0"/>
            </a:spcBef>
            <a:spcAft>
              <a:spcPct val="35000"/>
            </a:spcAft>
          </a:pPr>
          <a:r>
            <a:rPr lang="en-US" sz="1900" kern="1200" dirty="0" smtClean="0"/>
            <a:t>Release</a:t>
          </a:r>
          <a:endParaRPr lang="en-US" sz="1900" kern="1200" dirty="0"/>
        </a:p>
      </dsp:txBody>
      <dsp:txXfrm>
        <a:off x="412748" y="1241923"/>
        <a:ext cx="1996139" cy="783022"/>
      </dsp:txXfrm>
    </dsp:sp>
    <dsp:sp modelId="{AF6FBB4E-04E1-45E7-A262-4CD3F439249D}">
      <dsp:nvSpPr>
        <dsp:cNvPr id="0" name=""/>
        <dsp:cNvSpPr/>
      </dsp:nvSpPr>
      <dsp:spPr>
        <a:xfrm>
          <a:off x="1326018"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Rectangle 2"/>
          <p:cNvSpPr>
            <a:spLocks noGrp="1" noRot="1" noChangeAspect="1" noChangeArrowheads="1"/>
          </p:cNvSpPr>
          <p:nvPr>
            <p:ph type="sldImg"/>
          </p:nvPr>
        </p:nvSpPr>
        <p:spPr bwMode="auto">
          <a:xfrm>
            <a:off x="1003300" y="695325"/>
            <a:ext cx="4845050" cy="342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3076" name="Rectangle 4"/>
          <p:cNvSpPr>
            <a:spLocks noGrp="1" noChangeArrowheads="1"/>
          </p:cNvSpPr>
          <p:nvPr>
            <p:ph type="hdr"/>
          </p:nvPr>
        </p:nvSpPr>
        <p:spPr bwMode="auto">
          <a:xfrm>
            <a:off x="0" y="0"/>
            <a:ext cx="297338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7" name="Rectangle 5"/>
          <p:cNvSpPr>
            <a:spLocks noGrp="1" noChangeArrowheads="1"/>
          </p:cNvSpPr>
          <p:nvPr>
            <p:ph type="dt"/>
          </p:nvPr>
        </p:nvSpPr>
        <p:spPr bwMode="auto">
          <a:xfrm>
            <a:off x="3881438" y="0"/>
            <a:ext cx="297338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8" name="Rectangle 6"/>
          <p:cNvSpPr>
            <a:spLocks noGrp="1" noChangeArrowheads="1"/>
          </p:cNvSpPr>
          <p:nvPr>
            <p:ph type="ftr"/>
          </p:nvPr>
        </p:nvSpPr>
        <p:spPr bwMode="auto">
          <a:xfrm>
            <a:off x="0" y="8686800"/>
            <a:ext cx="297338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endParaRPr lang="en-US"/>
          </a:p>
        </p:txBody>
      </p:sp>
      <p:sp>
        <p:nvSpPr>
          <p:cNvPr id="3079" name="Rectangle 7"/>
          <p:cNvSpPr>
            <a:spLocks noGrp="1" noChangeArrowheads="1"/>
          </p:cNvSpPr>
          <p:nvPr>
            <p:ph type="sldNum"/>
          </p:nvPr>
        </p:nvSpPr>
        <p:spPr bwMode="auto">
          <a:xfrm>
            <a:off x="3881438" y="8686800"/>
            <a:ext cx="297338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DejaVu Sans" charset="0"/>
                <a:cs typeface="DejaVu Sans" charset="0"/>
              </a:defRPr>
            </a:lvl1pPr>
          </a:lstStyle>
          <a:p>
            <a:fld id="{9A619B63-FC8D-4B56-A6D8-67FA63785055}" type="slidenum">
              <a:rPr lang="en-US"/>
              <a:pPr/>
              <a:t>‹#›</a:t>
            </a:fld>
            <a:endParaRPr lang="en-US"/>
          </a:p>
        </p:txBody>
      </p:sp>
    </p:spTree>
    <p:extLst>
      <p:ext uri="{BB962C8B-B14F-4D97-AF65-F5344CB8AC3E}">
        <p14:creationId xmlns:p14="http://schemas.microsoft.com/office/powerpoint/2010/main" val="127890756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43E2ED4-D3A0-48EE-9690-959415C57B7B}" type="slidenum">
              <a:rPr lang="en-US"/>
              <a:pPr/>
              <a:t>1</a:t>
            </a:fld>
            <a:endParaRPr lang="en-US"/>
          </a:p>
        </p:txBody>
      </p:sp>
      <p:sp>
        <p:nvSpPr>
          <p:cNvPr id="17409"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0"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95325"/>
            <a:ext cx="4568825" cy="3425825"/>
          </a:xfrm>
        </p:spPr>
      </p:sp>
      <p:sp>
        <p:nvSpPr>
          <p:cNvPr id="3" name="Notes Placeholder 2"/>
          <p:cNvSpPr>
            <a:spLocks noGrp="1"/>
          </p:cNvSpPr>
          <p:nvPr>
            <p:ph type="body" idx="1"/>
          </p:nvPr>
        </p:nvSpPr>
        <p:spPr/>
        <p:txBody>
          <a:bodyPr/>
          <a:lstStyle/>
          <a:p>
            <a:pPr eaLnBrk="1">
              <a:spcBef>
                <a:spcPts val="450"/>
              </a:spcBef>
            </a:pPr>
            <a:r>
              <a:rPr lang="en-US" sz="1200" dirty="0" smtClean="0">
                <a:latin typeface="Arial" charset="0"/>
                <a:cs typeface="Arial Unicode MS" charset="0"/>
              </a:rPr>
              <a:t>Emulsifiers are partly soluble in water, and partly soluble in fats.  They break up larger fat molecules into smaller ones, and surround them so that they stay suspended in water (the same way a detergent acts on grease).</a:t>
            </a:r>
            <a:endParaRPr lang="en-US" sz="1200" dirty="0">
              <a:latin typeface="Arial" charset="0"/>
              <a:cs typeface="Arial Unicode MS" charset="0"/>
            </a:endParaRPr>
          </a:p>
        </p:txBody>
      </p:sp>
      <p:sp>
        <p:nvSpPr>
          <p:cNvPr id="4" name="Slide Number Placeholder 3"/>
          <p:cNvSpPr>
            <a:spLocks noGrp="1"/>
          </p:cNvSpPr>
          <p:nvPr>
            <p:ph type="sldNum" idx="10"/>
          </p:nvPr>
        </p:nvSpPr>
        <p:spPr/>
        <p:txBody>
          <a:bodyPr/>
          <a:lstStyle/>
          <a:p>
            <a:fld id="{9A619B63-FC8D-4B56-A6D8-67FA63785055}" type="slidenum">
              <a:rPr lang="en-US" smtClean="0"/>
              <a:pPr/>
              <a:t>12</a:t>
            </a:fld>
            <a:endParaRPr lang="en-US"/>
          </a:p>
        </p:txBody>
      </p:sp>
    </p:spTree>
    <p:extLst>
      <p:ext uri="{BB962C8B-B14F-4D97-AF65-F5344CB8AC3E}">
        <p14:creationId xmlns:p14="http://schemas.microsoft.com/office/powerpoint/2010/main" val="2212376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4C4F679-E697-4433-B5AF-90146441BC90}" type="slidenum">
              <a:rPr lang="en-US"/>
              <a:pPr/>
              <a:t>13</a:t>
            </a:fld>
            <a:endParaRPr lang="en-US"/>
          </a:p>
        </p:txBody>
      </p:sp>
      <p:sp>
        <p:nvSpPr>
          <p:cNvPr id="25601"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602"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97E9831-0AA6-4FCE-AB2F-184780E3DA3C}" type="slidenum">
              <a:rPr lang="en-US"/>
              <a:pPr/>
              <a:t>14</a:t>
            </a:fld>
            <a:endParaRPr lang="en-US"/>
          </a:p>
        </p:txBody>
      </p:sp>
      <p:sp>
        <p:nvSpPr>
          <p:cNvPr id="266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6626" name="Text Box 2"/>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a:spcBef>
                <a:spcPts val="450"/>
              </a:spcBef>
            </a:pPr>
            <a:r>
              <a:rPr lang="en-US" sz="2000">
                <a:latin typeface="Arial" charset="0"/>
                <a:cs typeface="Arial Unicode MS" charset="0"/>
              </a:rPr>
              <a:t>Have students do the Absorption of Nutrients in Small Intestine Worksheet.  (BLM 6.2.7)  Explain to them that they will be doing this rather than take notes on this section.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4D77F0A-C2E4-47A2-9D59-6C3D5EA4E4E1}" type="slidenum">
              <a:rPr lang="en-US"/>
              <a:pPr/>
              <a:t>15</a:t>
            </a:fld>
            <a:endParaRPr lang="en-US"/>
          </a:p>
        </p:txBody>
      </p:sp>
      <p:sp>
        <p:nvSpPr>
          <p:cNvPr id="27649"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0"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A0E652F-0B0E-43B4-BA5C-968FC66877C5}" type="slidenum">
              <a:rPr lang="en-US"/>
              <a:pPr/>
              <a:t>17</a:t>
            </a:fld>
            <a:endParaRPr lang="en-US"/>
          </a:p>
        </p:txBody>
      </p:sp>
      <p:sp>
        <p:nvSpPr>
          <p:cNvPr id="28673"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674"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2C0DF8C-0681-4D06-BD01-3C6F69B14D34}" type="slidenum">
              <a:rPr lang="en-US"/>
              <a:pPr/>
              <a:t>18</a:t>
            </a:fld>
            <a:endParaRPr lang="en-US"/>
          </a:p>
        </p:txBody>
      </p:sp>
      <p:sp>
        <p:nvSpPr>
          <p:cNvPr id="296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698" name="Text Box 2"/>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a:spcBef>
                <a:spcPts val="450"/>
              </a:spcBef>
            </a:pPr>
            <a:r>
              <a:rPr lang="en-US" sz="2000">
                <a:latin typeface="Arial" charset="0"/>
                <a:cs typeface="Arial Unicode MS" charset="0"/>
              </a:rPr>
              <a:t>Assign BLM 6.2.7, pg 231 #1-6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440A1A7-258F-4257-8420-3BBCEE76360E}" type="slidenum">
              <a:rPr lang="en-US"/>
              <a:pPr/>
              <a:t>2</a:t>
            </a:fld>
            <a:endParaRPr lang="en-US"/>
          </a:p>
        </p:txBody>
      </p:sp>
      <p:sp>
        <p:nvSpPr>
          <p:cNvPr id="184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4" name="Text Box 2"/>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a:spcBef>
                <a:spcPts val="450"/>
              </a:spcBef>
            </a:pPr>
            <a:r>
              <a:rPr lang="en-US" sz="2000">
                <a:latin typeface="Arial" charset="0"/>
                <a:cs typeface="Arial Unicode MS" charset="0"/>
              </a:rPr>
              <a:t>Named for its diameter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D7235DC-2962-4A2C-A8F7-E848A77CB1C2}" type="slidenum">
              <a:rPr lang="en-US"/>
              <a:pPr/>
              <a:t>3</a:t>
            </a:fld>
            <a:endParaRPr lang="en-US"/>
          </a:p>
        </p:txBody>
      </p:sp>
      <p:sp>
        <p:nvSpPr>
          <p:cNvPr id="19457"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458"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24CF358-9D64-4BE5-9E53-4100E211CD9A}" type="slidenum">
              <a:rPr lang="en-US"/>
              <a:pPr/>
              <a:t>5</a:t>
            </a:fld>
            <a:endParaRPr lang="en-US"/>
          </a:p>
        </p:txBody>
      </p:sp>
      <p:sp>
        <p:nvSpPr>
          <p:cNvPr id="20481"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2"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9ECC73C-9CF0-4FC9-AB01-78056C9E4A03}" type="slidenum">
              <a:rPr lang="en-US"/>
              <a:pPr/>
              <a:t>7</a:t>
            </a:fld>
            <a:endParaRPr lang="en-US"/>
          </a:p>
        </p:txBody>
      </p:sp>
      <p:sp>
        <p:nvSpPr>
          <p:cNvPr id="21505"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18F414A-F50D-4DA5-9B70-BE27D94298E8}" type="slidenum">
              <a:rPr lang="en-US"/>
              <a:pPr/>
              <a:t>8</a:t>
            </a:fld>
            <a:endParaRPr lang="en-US"/>
          </a:p>
        </p:txBody>
      </p:sp>
      <p:sp>
        <p:nvSpPr>
          <p:cNvPr id="22529"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530"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E7D4A6E-91F6-4EEE-A144-C3457EF2B5CC}" type="slidenum">
              <a:rPr lang="en-US"/>
              <a:pPr/>
              <a:t>9</a:t>
            </a:fld>
            <a:endParaRPr lang="en-US"/>
          </a:p>
        </p:txBody>
      </p:sp>
      <p:sp>
        <p:nvSpPr>
          <p:cNvPr id="23553"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54"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E7D4A6E-91F6-4EEE-A144-C3457EF2B5CC}" type="slidenum">
              <a:rPr lang="en-US"/>
              <a:pPr/>
              <a:t>10</a:t>
            </a:fld>
            <a:endParaRPr lang="en-US"/>
          </a:p>
        </p:txBody>
      </p:sp>
      <p:sp>
        <p:nvSpPr>
          <p:cNvPr id="23553" name="Text Box 1"/>
          <p:cNvSpPr txBox="1">
            <a:spLocks noChangeArrowheads="1"/>
          </p:cNvSpPr>
          <p:nvPr/>
        </p:nvSpPr>
        <p:spPr bwMode="auto">
          <a:xfrm>
            <a:off x="1003300" y="695325"/>
            <a:ext cx="4848225"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54"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1E52554-9A77-42FA-ABC4-96A2F4D4FA9E}" type="slidenum">
              <a:rPr lang="en-US"/>
              <a:pPr/>
              <a:t>11</a:t>
            </a:fld>
            <a:endParaRPr lang="en-US"/>
          </a:p>
        </p:txBody>
      </p:sp>
      <p:sp>
        <p:nvSpPr>
          <p:cNvPr id="2457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a:spcBef>
                <a:spcPts val="450"/>
              </a:spcBef>
            </a:pPr>
            <a:endParaRPr lang="en-US" sz="2000" dirty="0">
              <a:latin typeface="Arial" charset="0"/>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4900BC8-B04E-4BEE-B9AD-1EA84ABB9577}" type="slidenum">
              <a:rPr lang="en-US"/>
              <a:pPr/>
              <a:t>‹#›</a:t>
            </a:fld>
            <a:endParaRPr lang="en-US"/>
          </a:p>
        </p:txBody>
      </p:sp>
    </p:spTree>
    <p:extLst>
      <p:ext uri="{BB962C8B-B14F-4D97-AF65-F5344CB8AC3E}">
        <p14:creationId xmlns:p14="http://schemas.microsoft.com/office/powerpoint/2010/main" val="343954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180255C-0F2A-447E-84B5-B0B3A2208C5B}" type="slidenum">
              <a:rPr lang="en-US"/>
              <a:pPr/>
              <a:t>‹#›</a:t>
            </a:fld>
            <a:endParaRPr lang="en-US"/>
          </a:p>
        </p:txBody>
      </p:sp>
    </p:spTree>
    <p:extLst>
      <p:ext uri="{BB962C8B-B14F-4D97-AF65-F5344CB8AC3E}">
        <p14:creationId xmlns:p14="http://schemas.microsoft.com/office/powerpoint/2010/main" val="286207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4899025"/>
            <a:ext cx="1917700" cy="11752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899025"/>
            <a:ext cx="5600700" cy="11752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58522E3-9F68-4853-8531-B1B52ADF5E32}" type="slidenum">
              <a:rPr lang="en-US"/>
              <a:pPr/>
              <a:t>‹#›</a:t>
            </a:fld>
            <a:endParaRPr lang="en-US"/>
          </a:p>
        </p:txBody>
      </p:sp>
    </p:spTree>
    <p:extLst>
      <p:ext uri="{BB962C8B-B14F-4D97-AF65-F5344CB8AC3E}">
        <p14:creationId xmlns:p14="http://schemas.microsoft.com/office/powerpoint/2010/main" val="422255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2463" y="650875"/>
            <a:ext cx="7670800" cy="11414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69900"/>
          </a:xfrm>
        </p:spPr>
        <p:txBody>
          <a:bodyPr/>
          <a:lstStyle>
            <a:lvl1pPr>
              <a:defRPr/>
            </a:lvl1pPr>
          </a:lstStyle>
          <a:p>
            <a:endParaRPr lang="en-US"/>
          </a:p>
        </p:txBody>
      </p:sp>
      <p:sp>
        <p:nvSpPr>
          <p:cNvPr id="4" name="Footer Placeholder 3"/>
          <p:cNvSpPr>
            <a:spLocks noGrp="1"/>
          </p:cNvSpPr>
          <p:nvPr>
            <p:ph type="ftr" idx="11"/>
          </p:nvPr>
        </p:nvSpPr>
        <p:spPr>
          <a:xfrm>
            <a:off x="3127375" y="6246813"/>
            <a:ext cx="2895600" cy="469900"/>
          </a:xfrm>
        </p:spPr>
        <p:txBody>
          <a:bodyPr/>
          <a:lstStyle>
            <a:lvl1pPr>
              <a:defRPr/>
            </a:lvl1pPr>
          </a:lstStyle>
          <a:p>
            <a:endParaRPr lang="en-US"/>
          </a:p>
        </p:txBody>
      </p:sp>
      <p:sp>
        <p:nvSpPr>
          <p:cNvPr id="5" name="Slide Number Placeholder 4"/>
          <p:cNvSpPr>
            <a:spLocks noGrp="1"/>
          </p:cNvSpPr>
          <p:nvPr>
            <p:ph type="sldNum" idx="12"/>
          </p:nvPr>
        </p:nvSpPr>
        <p:spPr>
          <a:xfrm>
            <a:off x="6556375" y="6246813"/>
            <a:ext cx="2127250" cy="469900"/>
          </a:xfrm>
        </p:spPr>
        <p:txBody>
          <a:bodyPr/>
          <a:lstStyle>
            <a:lvl1pPr>
              <a:defRPr/>
            </a:lvl1pPr>
          </a:lstStyle>
          <a:p>
            <a:fld id="{3DEE1827-5C6E-474B-9751-F2303CFE7557}" type="slidenum">
              <a:rPr lang="en-US"/>
              <a:pPr/>
              <a:t>‹#›</a:t>
            </a:fld>
            <a:endParaRPr lang="en-US"/>
          </a:p>
        </p:txBody>
      </p:sp>
    </p:spTree>
    <p:extLst>
      <p:ext uri="{BB962C8B-B14F-4D97-AF65-F5344CB8AC3E}">
        <p14:creationId xmlns:p14="http://schemas.microsoft.com/office/powerpoint/2010/main" val="203397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EB39DAE-46CB-4A07-B672-4F8B0FFAE36F}" type="slidenum">
              <a:rPr lang="en-US"/>
              <a:pPr/>
              <a:t>‹#›</a:t>
            </a:fld>
            <a:endParaRPr lang="en-US"/>
          </a:p>
        </p:txBody>
      </p:sp>
    </p:spTree>
    <p:extLst>
      <p:ext uri="{BB962C8B-B14F-4D97-AF65-F5344CB8AC3E}">
        <p14:creationId xmlns:p14="http://schemas.microsoft.com/office/powerpoint/2010/main" val="201534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811B3BD-8641-41A1-A7C2-C75D437A7964}" type="slidenum">
              <a:rPr lang="en-US"/>
              <a:pPr/>
              <a:t>‹#›</a:t>
            </a:fld>
            <a:endParaRPr lang="en-US"/>
          </a:p>
        </p:txBody>
      </p:sp>
    </p:spTree>
    <p:extLst>
      <p:ext uri="{BB962C8B-B14F-4D97-AF65-F5344CB8AC3E}">
        <p14:creationId xmlns:p14="http://schemas.microsoft.com/office/powerpoint/2010/main" val="256798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9488" y="-4899025"/>
            <a:ext cx="3514725" cy="11752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4899025"/>
            <a:ext cx="3514725" cy="11752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30E1266-C9F7-4BC6-892D-594F84A421E4}" type="slidenum">
              <a:rPr lang="en-US"/>
              <a:pPr/>
              <a:t>‹#›</a:t>
            </a:fld>
            <a:endParaRPr lang="en-US"/>
          </a:p>
        </p:txBody>
      </p:sp>
    </p:spTree>
    <p:extLst>
      <p:ext uri="{BB962C8B-B14F-4D97-AF65-F5344CB8AC3E}">
        <p14:creationId xmlns:p14="http://schemas.microsoft.com/office/powerpoint/2010/main" val="351572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C7BAF37A-8535-4E71-AA68-80CCAD5FB496}" type="slidenum">
              <a:rPr lang="en-US"/>
              <a:pPr/>
              <a:t>‹#›</a:t>
            </a:fld>
            <a:endParaRPr lang="en-US"/>
          </a:p>
        </p:txBody>
      </p:sp>
    </p:spTree>
    <p:extLst>
      <p:ext uri="{BB962C8B-B14F-4D97-AF65-F5344CB8AC3E}">
        <p14:creationId xmlns:p14="http://schemas.microsoft.com/office/powerpoint/2010/main" val="7965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C6DB68C0-E875-4A5F-8FC3-D9DDB3BDD191}" type="slidenum">
              <a:rPr lang="en-US"/>
              <a:pPr/>
              <a:t>‹#›</a:t>
            </a:fld>
            <a:endParaRPr lang="en-US"/>
          </a:p>
        </p:txBody>
      </p:sp>
    </p:spTree>
    <p:extLst>
      <p:ext uri="{BB962C8B-B14F-4D97-AF65-F5344CB8AC3E}">
        <p14:creationId xmlns:p14="http://schemas.microsoft.com/office/powerpoint/2010/main" val="238720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60CA21F8-6BAC-45D2-8583-2382C0D6B040}" type="slidenum">
              <a:rPr lang="en-US"/>
              <a:pPr/>
              <a:t>‹#›</a:t>
            </a:fld>
            <a:endParaRPr lang="en-US"/>
          </a:p>
        </p:txBody>
      </p:sp>
    </p:spTree>
    <p:extLst>
      <p:ext uri="{BB962C8B-B14F-4D97-AF65-F5344CB8AC3E}">
        <p14:creationId xmlns:p14="http://schemas.microsoft.com/office/powerpoint/2010/main" val="174232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ED72F02-12D6-4E01-85E6-5EC2ACB25BC3}" type="slidenum">
              <a:rPr lang="en-US"/>
              <a:pPr/>
              <a:t>‹#›</a:t>
            </a:fld>
            <a:endParaRPr lang="en-US"/>
          </a:p>
        </p:txBody>
      </p:sp>
    </p:spTree>
    <p:extLst>
      <p:ext uri="{BB962C8B-B14F-4D97-AF65-F5344CB8AC3E}">
        <p14:creationId xmlns:p14="http://schemas.microsoft.com/office/powerpoint/2010/main" val="289070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F5A4579-D820-40DA-8643-9F519FD6F9B8}" type="slidenum">
              <a:rPr lang="en-US"/>
              <a:pPr/>
              <a:t>‹#›</a:t>
            </a:fld>
            <a:endParaRPr lang="en-US"/>
          </a:p>
        </p:txBody>
      </p:sp>
    </p:spTree>
    <p:extLst>
      <p:ext uri="{BB962C8B-B14F-4D97-AF65-F5344CB8AC3E}">
        <p14:creationId xmlns:p14="http://schemas.microsoft.com/office/powerpoint/2010/main" val="105835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52463" y="650875"/>
            <a:ext cx="7670800"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79488" y="-4899025"/>
            <a:ext cx="7181850" cy="1175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6" charset="0"/>
                <a:ea typeface="DejaVu Sans" charset="0"/>
                <a:cs typeface="DejaVu Sans" charset="0"/>
              </a:defRPr>
            </a:lvl1pPr>
          </a:lstStyle>
          <a:p>
            <a:endParaRPr lang="en-US"/>
          </a:p>
        </p:txBody>
      </p:sp>
      <p:sp>
        <p:nvSpPr>
          <p:cNvPr id="1028" name="Rectangle 4"/>
          <p:cNvSpPr>
            <a:spLocks noGrp="1" noChangeArrowheads="1"/>
          </p:cNvSpPr>
          <p:nvPr>
            <p:ph type="ftr"/>
          </p:nvPr>
        </p:nvSpPr>
        <p:spPr bwMode="auto">
          <a:xfrm>
            <a:off x="3127375" y="6246813"/>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6" charset="0"/>
                <a:ea typeface="DejaVu Sans" charset="0"/>
                <a:cs typeface="DejaVu Sans" charset="0"/>
              </a:defRPr>
            </a:lvl1pPr>
          </a:lstStyle>
          <a:p>
            <a:endParaRPr lang="en-US"/>
          </a:p>
        </p:txBody>
      </p:sp>
      <p:sp>
        <p:nvSpPr>
          <p:cNvPr id="1029" name="Rectangle 5"/>
          <p:cNvSpPr>
            <a:spLocks noGrp="1" noChangeArrowheads="1"/>
          </p:cNvSpPr>
          <p:nvPr>
            <p:ph type="sldNum"/>
          </p:nvPr>
        </p:nvSpPr>
        <p:spPr bwMode="auto">
          <a:xfrm>
            <a:off x="6556375" y="6246813"/>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Times New Roman" pitchFamily="16" charset="0"/>
                <a:ea typeface="DejaVu Sans" charset="0"/>
                <a:cs typeface="DejaVu Sans" charset="0"/>
              </a:defRPr>
            </a:lvl1pPr>
          </a:lstStyle>
          <a:p>
            <a:fld id="{F4D18AA1-D69D-40AE-B445-E286CD4E89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FFFFFF"/>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FFFFFF"/>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FFFFFF"/>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360363" y="1501775"/>
            <a:ext cx="8280400" cy="1377950"/>
          </a:xfrm>
          <a:ln/>
        </p:spPr>
        <p:txBody>
          <a:bodyPr lIns="90000" tIns="46800" rIns="90000" bIns="46800" anchor="b"/>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a:t>The Digestive System (Part 2)</a:t>
            </a:r>
          </a:p>
        </p:txBody>
      </p:sp>
      <p:sp>
        <p:nvSpPr>
          <p:cNvPr id="4098" name="Rectangle 2"/>
          <p:cNvSpPr>
            <a:spLocks noGrp="1" noChangeArrowheads="1"/>
          </p:cNvSpPr>
          <p:nvPr>
            <p:ph type="subTitle" idx="4294967295"/>
          </p:nvPr>
        </p:nvSpPr>
        <p:spPr>
          <a:xfrm>
            <a:off x="360363" y="3170238"/>
            <a:ext cx="8229600" cy="609600"/>
          </a:xfrm>
          <a:ln/>
        </p:spPr>
        <p:txBody>
          <a:bodyPr lIns="90000" tIns="46800" rIns="90000" bIns="46800" anchor="b"/>
          <a:lstStyle/>
          <a:p>
            <a:pPr marL="0" indent="0" algn="ctr">
              <a:lnSpc>
                <a:spcPct val="100000"/>
              </a:lnSpc>
              <a:spcBef>
                <a:spcPts val="800"/>
              </a:spcBef>
              <a:spcAft>
                <a:spcPct val="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6.2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38150" y="539750"/>
            <a:ext cx="8382000" cy="91440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Accessory Organs: Pancreas</a:t>
            </a:r>
          </a:p>
        </p:txBody>
      </p:sp>
      <p:sp>
        <p:nvSpPr>
          <p:cNvPr id="10242" name="Rectangle 2"/>
          <p:cNvSpPr>
            <a:spLocks noGrp="1" noChangeArrowheads="1"/>
          </p:cNvSpPr>
          <p:nvPr>
            <p:ph type="body" idx="4294967295"/>
          </p:nvPr>
        </p:nvSpPr>
        <p:spPr>
          <a:xfrm>
            <a:off x="381000" y="1524000"/>
            <a:ext cx="8382000" cy="1981200"/>
          </a:xfrm>
          <a:ln/>
        </p:spPr>
        <p:txBody>
          <a:bodyPr lIns="90000" tIns="46800" rIns="90000" bIns="46800"/>
          <a:lstStyle/>
          <a:p>
            <a:pPr marL="430213" indent="-323850">
              <a:lnSpc>
                <a:spcPct val="80000"/>
              </a:lnSpc>
              <a:spcBef>
                <a:spcPts val="7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800" dirty="0" smtClean="0"/>
              <a:t>Breaks </a:t>
            </a:r>
            <a:r>
              <a:rPr lang="en-US" sz="2800" dirty="0"/>
              <a:t>nutrients down into small enough molecules to be digested and absorbed by small intestine</a:t>
            </a:r>
          </a:p>
          <a:p>
            <a:pPr marL="430213" indent="-323850">
              <a:lnSpc>
                <a:spcPct val="80000"/>
              </a:lnSpc>
              <a:spcBef>
                <a:spcPts val="7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800" dirty="0"/>
              <a:t>Also contains bicarbonate to neutralize the </a:t>
            </a:r>
            <a:r>
              <a:rPr lang="en-US" sz="2800" dirty="0" err="1"/>
              <a:t>HCl</a:t>
            </a:r>
            <a:r>
              <a:rPr lang="en-US" sz="2800" dirty="0"/>
              <a:t> from the stomach (resulting pH </a:t>
            </a:r>
            <a:r>
              <a:rPr lang="en-US" sz="2800" dirty="0">
                <a:latin typeface="Wingdings" charset="2"/>
              </a:rPr>
              <a:t></a:t>
            </a:r>
            <a:r>
              <a:rPr lang="en-US" sz="2800" dirty="0"/>
              <a:t> 8)</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352800"/>
            <a:ext cx="5715000" cy="335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2624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38150" y="525463"/>
            <a:ext cx="8382000" cy="91440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Accessory Organs: Liver</a:t>
            </a:r>
          </a:p>
        </p:txBody>
      </p:sp>
      <p:sp>
        <p:nvSpPr>
          <p:cNvPr id="11266" name="Rectangle 2"/>
          <p:cNvSpPr>
            <a:spLocks noGrp="1" noChangeArrowheads="1"/>
          </p:cNvSpPr>
          <p:nvPr>
            <p:ph type="body" idx="4294967295"/>
          </p:nvPr>
        </p:nvSpPr>
        <p:spPr>
          <a:xfrm>
            <a:off x="381000" y="1524000"/>
            <a:ext cx="8382000" cy="4495800"/>
          </a:xfrm>
          <a:ln/>
        </p:spPr>
        <p:txBody>
          <a:bodyPr lIns="90000" tIns="46800" rIns="90000" bIns="46800"/>
          <a:lstStyle/>
          <a:p>
            <a:pPr marL="430213" indent="-323850">
              <a:lnSpc>
                <a:spcPct val="9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Largest internal organ</a:t>
            </a:r>
          </a:p>
          <a:p>
            <a:pPr marL="893763" lvl="1" indent="-215900">
              <a:lnSpc>
                <a:spcPct val="90000"/>
              </a:lnSpc>
              <a:spcBef>
                <a:spcPts val="6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smtClean="0"/>
              <a:t>Suspend </a:t>
            </a:r>
            <a:r>
              <a:rPr lang="en-US" dirty="0"/>
              <a:t>smaller fat molecules in water, provide greater surface area for lipases to attack, so digestion occurs more quickly</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18029"/>
            <a:ext cx="5486400" cy="3306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852"/>
            <a:ext cx="7670800" cy="568325"/>
          </a:xfrm>
        </p:spPr>
        <p:txBody>
          <a:bodyPr/>
          <a:lstStyle/>
          <a:p>
            <a:r>
              <a:rPr lang="en-US" dirty="0" smtClean="0"/>
              <a:t>The Liver</a:t>
            </a:r>
            <a:endParaRPr lang="en-US" dirty="0"/>
          </a:p>
        </p:txBody>
      </p:sp>
      <p:sp>
        <p:nvSpPr>
          <p:cNvPr id="3" name="Content Placeholder 2"/>
          <p:cNvSpPr>
            <a:spLocks noGrp="1"/>
          </p:cNvSpPr>
          <p:nvPr>
            <p:ph idx="1"/>
          </p:nvPr>
        </p:nvSpPr>
        <p:spPr>
          <a:xfrm>
            <a:off x="685800" y="609600"/>
            <a:ext cx="7696200" cy="2438400"/>
          </a:xfrm>
        </p:spPr>
        <p:txBody>
          <a:bodyPr/>
          <a:lstStyle/>
          <a:p>
            <a:pPr marL="430213" indent="-323850">
              <a:lnSpc>
                <a:spcPct val="9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Secretes bile</a:t>
            </a:r>
          </a:p>
          <a:p>
            <a:pPr marL="862013" lvl="1">
              <a:lnSpc>
                <a:spcPct val="9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Bile pigments </a:t>
            </a:r>
            <a:r>
              <a:rPr lang="en-US" dirty="0">
                <a:latin typeface="Wingdings" charset="2"/>
              </a:rPr>
              <a:t></a:t>
            </a:r>
            <a:r>
              <a:rPr lang="en-US" dirty="0"/>
              <a:t> no digestive function; old red blood cells, eliminated through feces</a:t>
            </a:r>
          </a:p>
          <a:p>
            <a:pPr marL="862013" lvl="1">
              <a:lnSpc>
                <a:spcPct val="9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Bile salts </a:t>
            </a:r>
            <a:r>
              <a:rPr lang="en-US" dirty="0">
                <a:latin typeface="Wingdings" charset="2"/>
              </a:rPr>
              <a:t></a:t>
            </a:r>
            <a:r>
              <a:rPr lang="en-US" dirty="0"/>
              <a:t> assist in fat digestion; they are </a:t>
            </a:r>
            <a:r>
              <a:rPr lang="en-US" i="1" u="sng" dirty="0"/>
              <a:t>emulsifiers</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3082"/>
            <a:ext cx="5201254" cy="297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75390"/>
            <a:ext cx="37528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33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304800" y="0"/>
            <a:ext cx="8382000" cy="67945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dirty="0"/>
              <a:t>Accessory Organs: Gall Bladder</a:t>
            </a:r>
          </a:p>
        </p:txBody>
      </p:sp>
      <p:sp>
        <p:nvSpPr>
          <p:cNvPr id="12290" name="Rectangle 2"/>
          <p:cNvSpPr>
            <a:spLocks noGrp="1" noChangeArrowheads="1"/>
          </p:cNvSpPr>
          <p:nvPr>
            <p:ph type="body" idx="4294967295"/>
          </p:nvPr>
        </p:nvSpPr>
        <p:spPr>
          <a:xfrm>
            <a:off x="381000" y="609600"/>
            <a:ext cx="8229600" cy="2743200"/>
          </a:xfrm>
          <a:ln/>
        </p:spPr>
        <p:txBody>
          <a:bodyPr lIns="90000" tIns="46800" rIns="90000" bIns="46800"/>
          <a:lstStyle/>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Stores bile between meals</a:t>
            </a:r>
          </a:p>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err="1"/>
              <a:t>Chyme</a:t>
            </a:r>
            <a:r>
              <a:rPr lang="en-US" dirty="0"/>
              <a:t> that contains fat stimulates the gall bladder to contract</a:t>
            </a:r>
          </a:p>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Bile travels from the gall bladder to the duodenum via a duct shared with the liver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5301"/>
            <a:ext cx="5201254" cy="297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381000" y="533400"/>
            <a:ext cx="8382000" cy="1312863"/>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dirty="0"/>
              <a:t>Digestion and Absorption in the Small Intestine</a:t>
            </a:r>
          </a:p>
        </p:txBody>
      </p:sp>
      <p:sp>
        <p:nvSpPr>
          <p:cNvPr id="13314" name="Rectangle 2"/>
          <p:cNvSpPr>
            <a:spLocks noGrp="1" noChangeArrowheads="1"/>
          </p:cNvSpPr>
          <p:nvPr>
            <p:ph type="body" idx="4294967295"/>
          </p:nvPr>
        </p:nvSpPr>
        <p:spPr>
          <a:xfrm>
            <a:off x="457200" y="1981200"/>
            <a:ext cx="8382000" cy="3276600"/>
          </a:xfrm>
          <a:ln/>
        </p:spPr>
        <p:txBody>
          <a:bodyPr lIns="90000" tIns="46800" rIns="90000" bIns="46800"/>
          <a:lstStyle/>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Enzymatic Digestion is performed by</a:t>
            </a:r>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err="1"/>
              <a:t>Carbohydrases</a:t>
            </a:r>
            <a:endParaRPr lang="en-US" dirty="0"/>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Lipases</a:t>
            </a:r>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Proteases</a:t>
            </a:r>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Nucleases</a:t>
            </a:r>
          </a:p>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Note </a:t>
            </a:r>
            <a:r>
              <a:rPr lang="en-US" dirty="0" smtClean="0"/>
              <a:t>P </a:t>
            </a:r>
            <a:r>
              <a:rPr lang="en-US" dirty="0"/>
              <a:t>225, Fig. 6.21 and Table 6.3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381000" y="-46038"/>
            <a:ext cx="8382000" cy="1312863"/>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a:t>Regulation of Processes in the Small Intestine</a:t>
            </a:r>
          </a:p>
        </p:txBody>
      </p:sp>
      <p:sp>
        <p:nvSpPr>
          <p:cNvPr id="14338" name="Rectangle 2"/>
          <p:cNvSpPr>
            <a:spLocks noGrp="1" noChangeArrowheads="1"/>
          </p:cNvSpPr>
          <p:nvPr>
            <p:ph type="body" idx="4294967295"/>
          </p:nvPr>
        </p:nvSpPr>
        <p:spPr>
          <a:xfrm>
            <a:off x="381000" y="1524000"/>
            <a:ext cx="8077200" cy="4038600"/>
          </a:xfrm>
          <a:ln/>
        </p:spPr>
        <p:txBody>
          <a:bodyPr lIns="90000" tIns="46800" rIns="90000" bIns="46800"/>
          <a:lstStyle/>
          <a:p>
            <a:pPr marL="430213" indent="-323850">
              <a:lnSpc>
                <a:spcPct val="9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Regulated by nervous system and endocrine system</a:t>
            </a:r>
          </a:p>
          <a:p>
            <a:pPr marL="862013" lvl="1">
              <a:lnSpc>
                <a:spcPct val="9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Chemical signals from food </a:t>
            </a:r>
            <a:r>
              <a:rPr lang="en-US" dirty="0">
                <a:latin typeface="Wingdings" charset="2"/>
              </a:rPr>
              <a:t></a:t>
            </a:r>
            <a:r>
              <a:rPr lang="en-US" dirty="0"/>
              <a:t> nervous system </a:t>
            </a:r>
            <a:r>
              <a:rPr lang="en-US" dirty="0">
                <a:latin typeface="Wingdings" charset="2"/>
              </a:rPr>
              <a:t></a:t>
            </a:r>
            <a:r>
              <a:rPr lang="en-US" dirty="0"/>
              <a:t> salivary &amp; gastric </a:t>
            </a:r>
            <a:r>
              <a:rPr lang="en-US" dirty="0" smtClean="0"/>
              <a:t>secretions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90900"/>
            <a:ext cx="3810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90900"/>
            <a:ext cx="24288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70800" cy="568325"/>
          </a:xfrm>
        </p:spPr>
        <p:txBody>
          <a:bodyPr/>
          <a:lstStyle/>
          <a:p>
            <a:r>
              <a:rPr lang="en-US" sz="3600" dirty="0" smtClean="0"/>
              <a:t>Stomach Acid &amp; Negative Feedback</a:t>
            </a:r>
            <a:endParaRPr lang="en-US" sz="3600" dirty="0"/>
          </a:p>
        </p:txBody>
      </p:sp>
      <p:sp>
        <p:nvSpPr>
          <p:cNvPr id="3" name="Content Placeholder 2"/>
          <p:cNvSpPr>
            <a:spLocks noGrp="1"/>
          </p:cNvSpPr>
          <p:nvPr>
            <p:ph idx="1"/>
          </p:nvPr>
        </p:nvSpPr>
        <p:spPr>
          <a:xfrm>
            <a:off x="609600" y="685800"/>
            <a:ext cx="7772400" cy="1981200"/>
          </a:xfrm>
        </p:spPr>
        <p:txBody>
          <a:bodyPr/>
          <a:lstStyle/>
          <a:p>
            <a:pPr marL="461963">
              <a:lnSpc>
                <a:spcPct val="9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700" dirty="0"/>
              <a:t>Proteins in stomach </a:t>
            </a:r>
            <a:r>
              <a:rPr lang="en-US" sz="2700" dirty="0">
                <a:latin typeface="Wingdings" charset="2"/>
              </a:rPr>
              <a:t></a:t>
            </a:r>
            <a:r>
              <a:rPr lang="en-US" sz="2700" dirty="0"/>
              <a:t> </a:t>
            </a:r>
            <a:r>
              <a:rPr lang="en-US" sz="2700" i="1" u="sng" dirty="0"/>
              <a:t>gastrin</a:t>
            </a:r>
            <a:r>
              <a:rPr lang="en-US" sz="2700" dirty="0"/>
              <a:t> </a:t>
            </a:r>
            <a:r>
              <a:rPr lang="en-US" sz="2700" dirty="0">
                <a:latin typeface="Wingdings" charset="2"/>
              </a:rPr>
              <a:t></a:t>
            </a:r>
            <a:r>
              <a:rPr lang="en-US" sz="2700" dirty="0"/>
              <a:t> </a:t>
            </a:r>
            <a:r>
              <a:rPr lang="en-US" sz="2700" dirty="0" err="1"/>
              <a:t>HCl</a:t>
            </a:r>
            <a:r>
              <a:rPr lang="en-US" sz="2700" dirty="0"/>
              <a:t> &amp; </a:t>
            </a:r>
            <a:r>
              <a:rPr lang="en-US" sz="2700" dirty="0" smtClean="0"/>
              <a:t>pepsin</a:t>
            </a:r>
            <a:endParaRPr lang="en-US" sz="2700" dirty="0"/>
          </a:p>
          <a:p>
            <a:pPr marL="893763" lvl="1" indent="-215900">
              <a:lnSpc>
                <a:spcPct val="90000"/>
              </a:lnSpc>
              <a:spcBef>
                <a:spcPts val="6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Lowered pH inhibits further secretion of gastrin, therefore no more </a:t>
            </a:r>
            <a:r>
              <a:rPr lang="en-US" dirty="0" err="1"/>
              <a:t>HCl</a:t>
            </a:r>
            <a:r>
              <a:rPr lang="en-US" dirty="0"/>
              <a:t> &amp; pepsin secreted (negative feedback)</a:t>
            </a:r>
          </a:p>
          <a:p>
            <a:endParaRPr lang="en-US" dirty="0"/>
          </a:p>
        </p:txBody>
      </p:sp>
      <p:graphicFrame>
        <p:nvGraphicFramePr>
          <p:cNvPr id="4" name="Diagram 3"/>
          <p:cNvGraphicFramePr/>
          <p:nvPr>
            <p:extLst>
              <p:ext uri="{D42A27DB-BD31-4B8C-83A1-F6EECF244321}">
                <p14:modId xmlns:p14="http://schemas.microsoft.com/office/powerpoint/2010/main" val="3022868745"/>
              </p:ext>
            </p:extLst>
          </p:nvPr>
        </p:nvGraphicFramePr>
        <p:xfrm>
          <a:off x="1676400" y="2590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ot Equal 4"/>
          <p:cNvSpPr/>
          <p:nvPr/>
        </p:nvSpPr>
        <p:spPr bwMode="auto">
          <a:xfrm>
            <a:off x="3352800" y="3314700"/>
            <a:ext cx="533400" cy="228600"/>
          </a:xfrm>
          <a:prstGeom prst="mathNotEqual">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6092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609600" y="685800"/>
            <a:ext cx="7772400" cy="469900"/>
          </a:xfrm>
          <a:ln/>
        </p:spPr>
        <p:txBody>
          <a:bodyPr/>
          <a:lstStyle/>
          <a:p>
            <a:r>
              <a:rPr lang="en-US" sz="4000" dirty="0" smtClean="0"/>
              <a:t>Controlling the Stomach</a:t>
            </a:r>
            <a:endParaRPr lang="en-US" sz="4000" dirty="0"/>
          </a:p>
        </p:txBody>
      </p:sp>
      <p:sp>
        <p:nvSpPr>
          <p:cNvPr id="15362" name="Rectangle 2"/>
          <p:cNvSpPr>
            <a:spLocks noGrp="1" noChangeArrowheads="1"/>
          </p:cNvSpPr>
          <p:nvPr>
            <p:ph type="body" idx="4294967295"/>
          </p:nvPr>
        </p:nvSpPr>
        <p:spPr>
          <a:xfrm>
            <a:off x="381000" y="1219200"/>
            <a:ext cx="8229600" cy="4953000"/>
          </a:xfrm>
          <a:ln/>
        </p:spPr>
        <p:txBody>
          <a:bodyPr lIns="90000" tIns="46800" rIns="90000" bIns="46800"/>
          <a:lstStyle/>
          <a:p>
            <a:pPr>
              <a:lnSpc>
                <a:spcPct val="90000"/>
              </a:lnSpc>
              <a:spcBef>
                <a:spcPts val="700"/>
              </a:spcBef>
              <a:spcAft>
                <a:spcPct val="0"/>
              </a:spcAft>
              <a:buClr>
                <a:srgbClr val="FFFFFF"/>
              </a:buClr>
              <a:buSzPct val="75000"/>
              <a:buFont typeface="Symbol" charset="2"/>
              <a:buChar char=""/>
            </a:pPr>
            <a:r>
              <a:rPr lang="en-US" sz="2700" dirty="0"/>
              <a:t>Passage of </a:t>
            </a:r>
            <a:r>
              <a:rPr lang="en-US" sz="2700" dirty="0" err="1"/>
              <a:t>chyme</a:t>
            </a:r>
            <a:r>
              <a:rPr lang="en-US" sz="2700" dirty="0"/>
              <a:t> from stomach to duodenum inhibits stomach contractions through secretions of</a:t>
            </a:r>
          </a:p>
          <a:p>
            <a:pPr lvl="1">
              <a:lnSpc>
                <a:spcPct val="90000"/>
              </a:lnSpc>
              <a:spcBef>
                <a:spcPts val="600"/>
              </a:spcBef>
              <a:spcAft>
                <a:spcPct val="0"/>
              </a:spcAft>
              <a:buClr>
                <a:srgbClr val="FFFFFF"/>
              </a:buClr>
              <a:buSzPct val="45000"/>
              <a:buFont typeface="Wingdings" charset="2"/>
              <a:buChar char=""/>
            </a:pPr>
            <a:r>
              <a:rPr lang="en-US" sz="2400" dirty="0"/>
              <a:t>Secretin</a:t>
            </a:r>
          </a:p>
          <a:p>
            <a:pPr lvl="2">
              <a:lnSpc>
                <a:spcPct val="90000"/>
              </a:lnSpc>
              <a:spcBef>
                <a:spcPts val="500"/>
              </a:spcBef>
              <a:spcAft>
                <a:spcPct val="0"/>
              </a:spcAft>
              <a:buClr>
                <a:srgbClr val="FFFFFF"/>
              </a:buClr>
              <a:buSzPct val="75000"/>
              <a:buFont typeface="Symbol" charset="2"/>
              <a:buChar char=""/>
            </a:pPr>
            <a:r>
              <a:rPr lang="en-US" dirty="0"/>
              <a:t>released when </a:t>
            </a:r>
            <a:r>
              <a:rPr lang="en-US" dirty="0" err="1"/>
              <a:t>chyme</a:t>
            </a:r>
            <a:r>
              <a:rPr lang="en-US" dirty="0"/>
              <a:t> has high acidity; stimulates pancreas to release more bicarbonate</a:t>
            </a:r>
          </a:p>
          <a:p>
            <a:pPr lvl="1">
              <a:lnSpc>
                <a:spcPct val="90000"/>
              </a:lnSpc>
              <a:spcBef>
                <a:spcPts val="600"/>
              </a:spcBef>
              <a:spcAft>
                <a:spcPct val="0"/>
              </a:spcAft>
              <a:buClr>
                <a:srgbClr val="FFFFFF"/>
              </a:buClr>
              <a:buSzPct val="45000"/>
              <a:buFont typeface="Wingdings" charset="2"/>
              <a:buChar char=""/>
            </a:pPr>
            <a:r>
              <a:rPr lang="en-US" sz="2400" dirty="0"/>
              <a:t>CCK (cholecystokinin)</a:t>
            </a:r>
          </a:p>
          <a:p>
            <a:pPr lvl="2">
              <a:lnSpc>
                <a:spcPct val="90000"/>
              </a:lnSpc>
              <a:spcBef>
                <a:spcPts val="500"/>
              </a:spcBef>
              <a:spcAft>
                <a:spcPct val="0"/>
              </a:spcAft>
              <a:buClr>
                <a:srgbClr val="FFFFFF"/>
              </a:buClr>
              <a:buSzPct val="75000"/>
              <a:buFont typeface="Symbol" charset="2"/>
              <a:buChar char=""/>
            </a:pPr>
            <a:r>
              <a:rPr lang="en-US" dirty="0"/>
              <a:t>Released when </a:t>
            </a:r>
            <a:r>
              <a:rPr lang="en-US" dirty="0" err="1"/>
              <a:t>chyme</a:t>
            </a:r>
            <a:r>
              <a:rPr lang="en-US" dirty="0"/>
              <a:t> has high fat content; stimulates increased pancreatic &amp; gall bladder secretions</a:t>
            </a:r>
          </a:p>
          <a:p>
            <a:pPr lvl="1">
              <a:lnSpc>
                <a:spcPct val="90000"/>
              </a:lnSpc>
              <a:spcBef>
                <a:spcPts val="600"/>
              </a:spcBef>
              <a:spcAft>
                <a:spcPct val="0"/>
              </a:spcAft>
              <a:buClr>
                <a:srgbClr val="FFFFFF"/>
              </a:buClr>
              <a:buSzPct val="45000"/>
              <a:buFont typeface="Wingdings" charset="2"/>
              <a:buChar char=""/>
            </a:pPr>
            <a:r>
              <a:rPr lang="en-US" sz="2400" dirty="0"/>
              <a:t>GIP (gastric inhibitory peptide)</a:t>
            </a:r>
          </a:p>
          <a:p>
            <a:pPr lvl="2">
              <a:lnSpc>
                <a:spcPct val="90000"/>
              </a:lnSpc>
              <a:spcBef>
                <a:spcPts val="500"/>
              </a:spcBef>
              <a:spcAft>
                <a:spcPct val="0"/>
              </a:spcAft>
              <a:buClr>
                <a:srgbClr val="FFFFFF"/>
              </a:buClr>
              <a:buSzPct val="75000"/>
              <a:buFont typeface="Symbol" charset="2"/>
              <a:buChar char=""/>
            </a:pPr>
            <a:r>
              <a:rPr lang="en-US" dirty="0"/>
              <a:t>Released when </a:t>
            </a:r>
            <a:r>
              <a:rPr lang="en-US" dirty="0" err="1"/>
              <a:t>chyme</a:t>
            </a:r>
            <a:r>
              <a:rPr lang="en-US" dirty="0"/>
              <a:t> has a high fat content; allows fatty meals to remain in stomach longer than non-fatty meals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381000" y="609600"/>
            <a:ext cx="8382000" cy="45720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The Large Intestine</a:t>
            </a:r>
          </a:p>
        </p:txBody>
      </p:sp>
      <p:sp>
        <p:nvSpPr>
          <p:cNvPr id="16386" name="Rectangle 2"/>
          <p:cNvSpPr>
            <a:spLocks noGrp="1" noChangeArrowheads="1"/>
          </p:cNvSpPr>
          <p:nvPr>
            <p:ph type="body" idx="4294967295"/>
          </p:nvPr>
        </p:nvSpPr>
        <p:spPr>
          <a:xfrm>
            <a:off x="381000" y="1066800"/>
            <a:ext cx="8382000" cy="4038600"/>
          </a:xfrm>
          <a:ln/>
        </p:spPr>
        <p:txBody>
          <a:bodyPr lIns="90000" tIns="46800" rIns="90000" bIns="46800"/>
          <a:lstStyle/>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Main function:</a:t>
            </a:r>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Concentrate and eliminate waste materials (500 mL of indigestible residue is reduced to 150 mL of feces)</a:t>
            </a:r>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Absorb water and salts</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612" y="2743200"/>
            <a:ext cx="4115188" cy="35260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360363" y="525463"/>
            <a:ext cx="8382000" cy="91440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Small Intestine</a:t>
            </a:r>
          </a:p>
        </p:txBody>
      </p:sp>
      <p:sp>
        <p:nvSpPr>
          <p:cNvPr id="5122" name="Rectangle 2"/>
          <p:cNvSpPr>
            <a:spLocks noGrp="1" noChangeArrowheads="1"/>
          </p:cNvSpPr>
          <p:nvPr>
            <p:ph type="body" idx="4294967295"/>
          </p:nvPr>
        </p:nvSpPr>
        <p:spPr>
          <a:xfrm>
            <a:off x="381000" y="1524000"/>
            <a:ext cx="8382000" cy="4953000"/>
          </a:xfrm>
          <a:ln/>
        </p:spPr>
        <p:txBody>
          <a:bodyPr lIns="90000" tIns="46800" rIns="90000" bIns="46800"/>
          <a:lstStyle/>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a:t>Longest part of digestive tract</a:t>
            </a:r>
          </a:p>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a:t>Some physical digestion through </a:t>
            </a:r>
            <a:r>
              <a:rPr lang="en-US" i="1" u="sng"/>
              <a:t>segmentation</a:t>
            </a:r>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a:t>Chyme sloshes back and forth between segments as circular muscles briefly contract</a:t>
            </a:r>
          </a:p>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a:t>Main function</a:t>
            </a:r>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a:t>Complete digestion of macromolecules and absorb the subunits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257175" y="720725"/>
            <a:ext cx="8382000" cy="91440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a:t>Structures of the Small Intestine</a:t>
            </a:r>
          </a:p>
        </p:txBody>
      </p:sp>
      <p:sp>
        <p:nvSpPr>
          <p:cNvPr id="6146" name="Rectangle 2"/>
          <p:cNvSpPr>
            <a:spLocks noGrp="1" noChangeArrowheads="1"/>
          </p:cNvSpPr>
          <p:nvPr>
            <p:ph type="body" idx="4294967295"/>
          </p:nvPr>
        </p:nvSpPr>
        <p:spPr>
          <a:xfrm>
            <a:off x="381000" y="1524000"/>
            <a:ext cx="8382000" cy="2362200"/>
          </a:xfrm>
          <a:ln/>
        </p:spPr>
        <p:txBody>
          <a:bodyPr lIns="90000" tIns="46800" rIns="90000" bIns="46800"/>
          <a:lstStyle/>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3 regions:</a:t>
            </a:r>
          </a:p>
          <a:p>
            <a:pPr marL="461963">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800" dirty="0"/>
              <a:t>Duodenum – 25 cm</a:t>
            </a:r>
          </a:p>
          <a:p>
            <a:pPr marL="461963">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800" dirty="0"/>
              <a:t>Jejunum – 2.5 m</a:t>
            </a:r>
          </a:p>
          <a:p>
            <a:pPr marL="461963">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800" dirty="0"/>
              <a:t>Ileum – 3 </a:t>
            </a:r>
            <a:r>
              <a:rPr lang="en-US" sz="2800" dirty="0" smtClean="0"/>
              <a:t>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800" y="2667000"/>
            <a:ext cx="538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650875"/>
            <a:ext cx="7670800" cy="720725"/>
          </a:xfrm>
        </p:spPr>
        <p:txBody>
          <a:bodyPr/>
          <a:lstStyle/>
          <a:p>
            <a:r>
              <a:rPr lang="en-US" dirty="0" smtClean="0"/>
              <a:t>Ducts in the Small Intestine </a:t>
            </a:r>
            <a:endParaRPr lang="en-US" dirty="0"/>
          </a:p>
        </p:txBody>
      </p:sp>
      <p:sp>
        <p:nvSpPr>
          <p:cNvPr id="3" name="Content Placeholder 2"/>
          <p:cNvSpPr>
            <a:spLocks noGrp="1"/>
          </p:cNvSpPr>
          <p:nvPr>
            <p:ph idx="1"/>
          </p:nvPr>
        </p:nvSpPr>
        <p:spPr>
          <a:xfrm>
            <a:off x="609600" y="1371600"/>
            <a:ext cx="7772400" cy="3733800"/>
          </a:xfrm>
        </p:spPr>
        <p:txBody>
          <a:bodyPr/>
          <a:lstStyle/>
          <a:p>
            <a:r>
              <a:rPr lang="en-US" dirty="0" smtClean="0"/>
              <a:t>Ducts </a:t>
            </a:r>
            <a:r>
              <a:rPr lang="en-US" dirty="0"/>
              <a:t>from the liver </a:t>
            </a:r>
            <a:r>
              <a:rPr lang="en-US" dirty="0" smtClean="0"/>
              <a:t>gallbladder and pancreas </a:t>
            </a:r>
            <a:r>
              <a:rPr lang="en-US" dirty="0"/>
              <a:t>join </a:t>
            </a:r>
            <a:r>
              <a:rPr lang="en-US" dirty="0" smtClean="0"/>
              <a:t>in one </a:t>
            </a:r>
            <a:r>
              <a:rPr lang="en-US" dirty="0"/>
              <a:t>duct that enters the duodenum</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382959"/>
            <a:ext cx="4876800" cy="43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1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381000" y="0"/>
            <a:ext cx="8382000" cy="68580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dirty="0" smtClean="0"/>
              <a:t>Max </a:t>
            </a:r>
            <a:r>
              <a:rPr lang="en-US" sz="4000" dirty="0"/>
              <a:t>Surface </a:t>
            </a:r>
            <a:r>
              <a:rPr lang="en-US" sz="4000" dirty="0" smtClean="0"/>
              <a:t>Area = Max </a:t>
            </a:r>
            <a:r>
              <a:rPr lang="en-US" sz="4000" dirty="0" err="1" smtClean="0"/>
              <a:t>Absobtion</a:t>
            </a:r>
            <a:endParaRPr lang="en-US" sz="4000" dirty="0"/>
          </a:p>
        </p:txBody>
      </p:sp>
      <p:sp>
        <p:nvSpPr>
          <p:cNvPr id="7170" name="Rectangle 2"/>
          <p:cNvSpPr>
            <a:spLocks noGrp="1" noChangeArrowheads="1"/>
          </p:cNvSpPr>
          <p:nvPr>
            <p:ph type="body" idx="4294967295"/>
          </p:nvPr>
        </p:nvSpPr>
        <p:spPr>
          <a:xfrm>
            <a:off x="381000" y="533400"/>
            <a:ext cx="8382000" cy="4038600"/>
          </a:xfrm>
          <a:ln/>
        </p:spPr>
        <p:txBody>
          <a:bodyPr lIns="90000" tIns="46800" rIns="90000" bIns="46800"/>
          <a:lstStyle/>
          <a:p>
            <a:pPr marL="430213" indent="-323850">
              <a:lnSpc>
                <a:spcPct val="9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Folds in the lining of the intestine are covered with millions of </a:t>
            </a:r>
            <a:r>
              <a:rPr lang="en-US" i="1" u="sng" dirty="0"/>
              <a:t>villi</a:t>
            </a:r>
          </a:p>
          <a:p>
            <a:pPr marL="430213" indent="-323850">
              <a:lnSpc>
                <a:spcPct val="9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i="1" u="sng" dirty="0"/>
              <a:t>Villi</a:t>
            </a:r>
            <a:r>
              <a:rPr lang="en-US" dirty="0"/>
              <a:t> are covered with millions of microscopic </a:t>
            </a:r>
            <a:r>
              <a:rPr lang="en-US" i="1" u="sng" dirty="0" smtClean="0"/>
              <a:t>microvilli</a:t>
            </a:r>
            <a:endParaRPr lang="en-US" i="1"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38400"/>
            <a:ext cx="7506522"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2" y="457200"/>
            <a:ext cx="8809051"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89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381000" y="14796"/>
            <a:ext cx="8382000" cy="671004"/>
          </a:xfrm>
          <a:ln/>
        </p:spPr>
        <p:txBody>
          <a:bodyPr/>
          <a:lstStyle/>
          <a:p>
            <a:r>
              <a:rPr lang="en-US" sz="3600" dirty="0" smtClean="0"/>
              <a:t>The Jejunum (middle) &amp; </a:t>
            </a:r>
            <a:r>
              <a:rPr lang="en-US" sz="3600" dirty="0"/>
              <a:t>Ileum </a:t>
            </a:r>
            <a:r>
              <a:rPr lang="en-US" sz="3600" dirty="0" smtClean="0"/>
              <a:t>(end)</a:t>
            </a:r>
            <a:endParaRPr lang="en-US" sz="3600" dirty="0"/>
          </a:p>
        </p:txBody>
      </p:sp>
      <p:sp>
        <p:nvSpPr>
          <p:cNvPr id="8194" name="Rectangle 2"/>
          <p:cNvSpPr>
            <a:spLocks noGrp="1" noChangeArrowheads="1"/>
          </p:cNvSpPr>
          <p:nvPr>
            <p:ph type="body" idx="4294967295"/>
          </p:nvPr>
        </p:nvSpPr>
        <p:spPr>
          <a:xfrm>
            <a:off x="381000" y="609600"/>
            <a:ext cx="8382000" cy="3124200"/>
          </a:xfrm>
          <a:ln/>
        </p:spPr>
        <p:txBody>
          <a:bodyPr lIns="90000" tIns="46800" rIns="90000" bIns="46800"/>
          <a:lstStyle/>
          <a:p>
            <a:pPr>
              <a:lnSpc>
                <a:spcPct val="100000"/>
              </a:lnSpc>
              <a:spcBef>
                <a:spcPts val="800"/>
              </a:spcBef>
              <a:spcAft>
                <a:spcPct val="0"/>
              </a:spcAft>
              <a:buClr>
                <a:srgbClr val="FFFFFF"/>
              </a:buClr>
              <a:buSzPct val="45000"/>
              <a:buFont typeface="Wingdings" charset="2"/>
              <a:buChar char=""/>
            </a:pPr>
            <a:r>
              <a:rPr lang="en-US" dirty="0"/>
              <a:t>Jejunum has more folds than duodenum</a:t>
            </a:r>
          </a:p>
          <a:p>
            <a:pPr lvl="1">
              <a:lnSpc>
                <a:spcPct val="100000"/>
              </a:lnSpc>
              <a:spcBef>
                <a:spcPts val="700"/>
              </a:spcBef>
              <a:spcAft>
                <a:spcPct val="0"/>
              </a:spcAft>
              <a:buClr>
                <a:srgbClr val="FFFFFF"/>
              </a:buClr>
              <a:buSzPct val="75000"/>
              <a:buFont typeface="Symbol" charset="2"/>
              <a:buChar char=""/>
            </a:pPr>
            <a:r>
              <a:rPr lang="en-US" dirty="0"/>
              <a:t>Continues the breakdown of food</a:t>
            </a:r>
          </a:p>
          <a:p>
            <a:pPr>
              <a:lnSpc>
                <a:spcPct val="100000"/>
              </a:lnSpc>
              <a:spcBef>
                <a:spcPts val="800"/>
              </a:spcBef>
              <a:spcAft>
                <a:spcPct val="0"/>
              </a:spcAft>
              <a:buClr>
                <a:srgbClr val="FFFFFF"/>
              </a:buClr>
              <a:buSzPct val="45000"/>
              <a:buFont typeface="Wingdings" charset="2"/>
              <a:buChar char=""/>
            </a:pPr>
            <a:r>
              <a:rPr lang="en-US" dirty="0"/>
              <a:t>Ileum has fewer, smaller villi </a:t>
            </a:r>
          </a:p>
          <a:p>
            <a:pPr lvl="1">
              <a:lnSpc>
                <a:spcPct val="100000"/>
              </a:lnSpc>
              <a:spcBef>
                <a:spcPts val="700"/>
              </a:spcBef>
              <a:spcAft>
                <a:spcPct val="0"/>
              </a:spcAft>
              <a:buClr>
                <a:srgbClr val="FFFFFF"/>
              </a:buClr>
              <a:buSzPct val="75000"/>
              <a:buFont typeface="Symbol" charset="2"/>
              <a:buChar char=""/>
            </a:pPr>
            <a:r>
              <a:rPr lang="en-US" dirty="0"/>
              <a:t>main purpose is absorption, and pushing remaining undigested food toward the large intestine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52800"/>
            <a:ext cx="4648200" cy="337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38150" y="539750"/>
            <a:ext cx="8382000" cy="91440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Accessory Organs</a:t>
            </a:r>
          </a:p>
        </p:txBody>
      </p:sp>
      <p:sp>
        <p:nvSpPr>
          <p:cNvPr id="9218" name="Rectangle 2"/>
          <p:cNvSpPr>
            <a:spLocks noGrp="1" noChangeArrowheads="1"/>
          </p:cNvSpPr>
          <p:nvPr>
            <p:ph type="body" idx="4294967295"/>
          </p:nvPr>
        </p:nvSpPr>
        <p:spPr>
          <a:xfrm>
            <a:off x="381000" y="1524000"/>
            <a:ext cx="8077200" cy="4876800"/>
          </a:xfrm>
          <a:ln/>
        </p:spPr>
        <p:txBody>
          <a:bodyPr lIns="90000" tIns="46800" rIns="90000" bIns="46800"/>
          <a:lstStyle/>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Enzymes are secreted from microvilli of the small intestine to help digest materials in </a:t>
            </a:r>
            <a:r>
              <a:rPr lang="en-US" dirty="0" err="1"/>
              <a:t>chyme</a:t>
            </a:r>
            <a:endParaRPr lang="en-US" dirty="0"/>
          </a:p>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Substances secreted from 3 organs near the stomach &amp; small intestines also help digestion </a:t>
            </a:r>
          </a:p>
          <a:p>
            <a:pPr marL="430213" indent="-323850">
              <a:lnSpc>
                <a:spcPct val="100000"/>
              </a:lnSpc>
              <a:spcBef>
                <a:spcPts val="8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Accessory organs</a:t>
            </a:r>
          </a:p>
          <a:p>
            <a:pPr marL="862013" lvl="1">
              <a:lnSpc>
                <a:spcPct val="100000"/>
              </a:lnSpc>
              <a:spcBef>
                <a:spcPts val="7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dirty="0"/>
              <a:t>Vital to digestive process, but not physically part of the digestive tract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38150" y="539750"/>
            <a:ext cx="8382000" cy="914400"/>
          </a:xfrm>
          <a:ln/>
        </p:spPr>
        <p:txBody>
          <a:bodyPr lIns="90000" tIns="46800" rIns="90000" bIns="468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t>Accessory Organs: Pancreas</a:t>
            </a:r>
          </a:p>
        </p:txBody>
      </p:sp>
      <p:sp>
        <p:nvSpPr>
          <p:cNvPr id="10242" name="Rectangle 2"/>
          <p:cNvSpPr>
            <a:spLocks noGrp="1" noChangeArrowheads="1"/>
          </p:cNvSpPr>
          <p:nvPr>
            <p:ph type="body" idx="4294967295"/>
          </p:nvPr>
        </p:nvSpPr>
        <p:spPr>
          <a:xfrm>
            <a:off x="381000" y="1524000"/>
            <a:ext cx="8382000" cy="2667000"/>
          </a:xfrm>
          <a:ln/>
        </p:spPr>
        <p:txBody>
          <a:bodyPr lIns="90000" tIns="46800" rIns="90000" bIns="46800"/>
          <a:lstStyle/>
          <a:p>
            <a:pPr marL="430213" indent="-323850">
              <a:lnSpc>
                <a:spcPct val="80000"/>
              </a:lnSpc>
              <a:spcBef>
                <a:spcPts val="7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800" dirty="0"/>
              <a:t>1 L of pancreatic fluid/day</a:t>
            </a:r>
          </a:p>
          <a:p>
            <a:pPr marL="430213" indent="-323850">
              <a:lnSpc>
                <a:spcPct val="80000"/>
              </a:lnSpc>
              <a:spcBef>
                <a:spcPts val="700"/>
              </a:spcBef>
              <a:spcAft>
                <a:spcPct val="0"/>
              </a:spcAft>
              <a:buClr>
                <a:srgbClr val="FFFF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800" dirty="0"/>
              <a:t>Contains many enzymes</a:t>
            </a:r>
          </a:p>
          <a:p>
            <a:pPr marL="862013" lvl="1">
              <a:lnSpc>
                <a:spcPct val="80000"/>
              </a:lnSpc>
              <a:spcBef>
                <a:spcPts val="6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400" dirty="0"/>
              <a:t>Trypsin &amp; chymotrypsin </a:t>
            </a:r>
            <a:r>
              <a:rPr lang="en-US" sz="2400" dirty="0">
                <a:latin typeface="Wingdings" charset="2"/>
              </a:rPr>
              <a:t></a:t>
            </a:r>
            <a:r>
              <a:rPr lang="en-US" sz="2400" dirty="0"/>
              <a:t> proteases that digest proteins</a:t>
            </a:r>
          </a:p>
          <a:p>
            <a:pPr marL="862013" lvl="1">
              <a:lnSpc>
                <a:spcPct val="80000"/>
              </a:lnSpc>
              <a:spcBef>
                <a:spcPts val="6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400" dirty="0"/>
              <a:t>Pancreatic amylase </a:t>
            </a:r>
            <a:r>
              <a:rPr lang="en-US" sz="2400" dirty="0">
                <a:latin typeface="Wingdings" charset="2"/>
              </a:rPr>
              <a:t></a:t>
            </a:r>
            <a:r>
              <a:rPr lang="en-US" sz="2400" dirty="0"/>
              <a:t> </a:t>
            </a:r>
            <a:r>
              <a:rPr lang="en-US" sz="2400" dirty="0" err="1"/>
              <a:t>carbohydrase</a:t>
            </a:r>
            <a:r>
              <a:rPr lang="en-US" sz="2400" dirty="0"/>
              <a:t> that digests starch</a:t>
            </a:r>
          </a:p>
          <a:p>
            <a:pPr marL="862013" lvl="1">
              <a:lnSpc>
                <a:spcPct val="80000"/>
              </a:lnSpc>
              <a:spcBef>
                <a:spcPts val="600"/>
              </a:spcBef>
              <a:spcAft>
                <a:spcPct val="0"/>
              </a:spcAft>
              <a:buClr>
                <a:srgbClr val="FFFFFF"/>
              </a:buClr>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US" sz="2400" dirty="0"/>
              <a:t>Lipase </a:t>
            </a:r>
            <a:r>
              <a:rPr lang="en-US" sz="2400" dirty="0">
                <a:latin typeface="Wingdings" charset="2"/>
              </a:rPr>
              <a:t></a:t>
            </a:r>
            <a:r>
              <a:rPr lang="en-US" sz="2400" dirty="0"/>
              <a:t> digests </a:t>
            </a:r>
            <a:r>
              <a:rPr lang="en-US" sz="2400" dirty="0" smtClean="0"/>
              <a:t>fat</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074" y="3413760"/>
            <a:ext cx="411480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98</TotalTime>
  <Words>664</Words>
  <Application>Microsoft Office PowerPoint</Application>
  <PresentationFormat>On-screen Show (4:3)</PresentationFormat>
  <Paragraphs>100</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Digestive System (Part 2)</vt:lpstr>
      <vt:lpstr>Small Intestine</vt:lpstr>
      <vt:lpstr>Structures of the Small Intestine</vt:lpstr>
      <vt:lpstr>Ducts in the Small Intestine </vt:lpstr>
      <vt:lpstr>Max Surface Area = Max Absobtion</vt:lpstr>
      <vt:lpstr>PowerPoint Presentation</vt:lpstr>
      <vt:lpstr>The Jejunum (middle) &amp; Ileum (end)</vt:lpstr>
      <vt:lpstr>Accessory Organs</vt:lpstr>
      <vt:lpstr>Accessory Organs: Pancreas</vt:lpstr>
      <vt:lpstr>Accessory Organs: Pancreas</vt:lpstr>
      <vt:lpstr>Accessory Organs: Liver</vt:lpstr>
      <vt:lpstr>The Liver</vt:lpstr>
      <vt:lpstr>Accessory Organs: Gall Bladder</vt:lpstr>
      <vt:lpstr>Digestion and Absorption in the Small Intestine</vt:lpstr>
      <vt:lpstr>Regulation of Processes in the Small Intestine</vt:lpstr>
      <vt:lpstr>Stomach Acid &amp; Negative Feedback</vt:lpstr>
      <vt:lpstr>Controlling the Stomach</vt:lpstr>
      <vt:lpstr>The Large Intestine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System (Part 2)</dc:title>
  <dc:creator>Standring, Daniel</dc:creator>
  <cp:lastModifiedBy>Standring, Daniel</cp:lastModifiedBy>
  <cp:revision>11</cp:revision>
  <cp:lastPrinted>1601-01-01T00:00:00Z</cp:lastPrinted>
  <dcterms:created xsi:type="dcterms:W3CDTF">2007-11-12T20:38:39Z</dcterms:created>
  <dcterms:modified xsi:type="dcterms:W3CDTF">2012-11-28T23:05:36Z</dcterms:modified>
</cp:coreProperties>
</file>