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62" r:id="rId10"/>
    <p:sldId id="272" r:id="rId11"/>
    <p:sldId id="264" r:id="rId12"/>
    <p:sldId id="273" r:id="rId13"/>
    <p:sldId id="266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6638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0BF6DF81-0AFB-4805-9FDD-704B4F03A27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9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7BC858-24B7-463B-A781-99DE12A5D210}" type="slidenum">
              <a:rPr lang="en-CA"/>
              <a:pPr/>
              <a:t>1</a:t>
            </a:fld>
            <a:endParaRPr lang="en-CA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AEF17-4E2B-4F0A-B662-DDE09E571B20}" type="slidenum">
              <a:rPr lang="en-CA"/>
              <a:pPr/>
              <a:t>14</a:t>
            </a:fld>
            <a:endParaRPr lang="en-CA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450"/>
              </a:spcBef>
            </a:pPr>
            <a:r>
              <a:rPr lang="en-US" sz="2000">
                <a:latin typeface="Arial" charset="0"/>
                <a:cs typeface="Arial Unicode MS" charset="0"/>
              </a:rPr>
              <a:t>Assignment Pg 238, Q# 1-5, Vocabulary Handout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E2B21-3689-4D74-A9E7-D09004FB2B0A}" type="slidenum">
              <a:rPr lang="en-CA"/>
              <a:pPr/>
              <a:t>2</a:t>
            </a:fld>
            <a:endParaRPr lang="en-CA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C333EF-06EA-4A5C-A57D-3A5749B782D7}" type="slidenum">
              <a:rPr lang="en-CA"/>
              <a:pPr/>
              <a:t>3</a:t>
            </a:fld>
            <a:endParaRPr lang="en-CA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2C58-9561-4EA4-9679-AB7CE1858C99}" type="slidenum">
              <a:rPr lang="en-CA"/>
              <a:pPr/>
              <a:t>5</a:t>
            </a:fld>
            <a:endParaRPr lang="en-CA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E26582-E8F5-4B27-A74F-8CD5EB928FB8}" type="slidenum">
              <a:rPr lang="en-CA"/>
              <a:pPr/>
              <a:t>6</a:t>
            </a:fld>
            <a:endParaRPr lang="en-CA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8A480-AB4C-43E7-B66F-F12667384907}" type="slidenum">
              <a:rPr lang="en-CA"/>
              <a:pPr/>
              <a:t>8</a:t>
            </a:fld>
            <a:endParaRPr lang="en-CA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CD9B41-5910-4E4A-ACE0-B620757F90BF}" type="slidenum">
              <a:rPr lang="en-CA"/>
              <a:pPr/>
              <a:t>9</a:t>
            </a:fld>
            <a:endParaRPr lang="en-CA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EF250E-0B0C-47A9-A5BA-793012DD9632}" type="slidenum">
              <a:rPr lang="en-CA"/>
              <a:pPr/>
              <a:t>11</a:t>
            </a:fld>
            <a:endParaRPr lang="en-CA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0FED6-A93A-4694-8A87-5D07D45CBF13}" type="slidenum">
              <a:rPr lang="en-CA"/>
              <a:pPr/>
              <a:t>13</a:t>
            </a:fld>
            <a:endParaRPr lang="en-CA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9D63FE-8738-48E3-A764-B4156A1F998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5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2BD79F-171B-47EC-B8F0-F9DCA6DFC51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71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658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658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3C6208-5C02-4A39-B94F-7B735C073CC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92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45238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345238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345238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2A155A53-1301-4AD3-AEAC-1B6CC6DCF84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2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409590-4653-4261-9E73-F1567071B05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46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5D8032-6AEE-4D9F-862B-55CA279755B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394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7013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335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366A85-B763-435D-8609-0FD920366E0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99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036C55-A73C-4F21-B735-4F617663E30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8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DA9671-1384-48A7-8DC0-EDEBC00EF6A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27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DE5DAC-C65E-44CA-A9E1-D9E1FB87467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7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91584B-139E-4F7D-B32D-4B956854B0C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40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827F16-B2AE-47A5-A0FE-5BD417DB80C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91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8013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45238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45238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345238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8D4BA58-757D-48D3-A2DD-F9FCBB46D365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5138"/>
            <a:ext cx="7772400" cy="1922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CA" sz="6000">
                <a:solidFill>
                  <a:srgbClr val="DFD293"/>
                </a:solidFill>
              </a:rPr>
              <a:t>Health and the Digestive System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/>
              <a:t>6.3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609600"/>
          </a:xfrm>
        </p:spPr>
        <p:txBody>
          <a:bodyPr/>
          <a:lstStyle/>
          <a:p>
            <a:r>
              <a:rPr lang="en-CA" dirty="0"/>
              <a:t>Cirrhosis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905000"/>
          </a:xfrm>
        </p:spPr>
        <p:txBody>
          <a:bodyPr/>
          <a:lstStyle/>
          <a:p>
            <a:pPr marL="463550" indent="-2873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Scar </a:t>
            </a:r>
            <a:r>
              <a:rPr lang="en-CA" dirty="0"/>
              <a:t>tissue replaces healthy tissue</a:t>
            </a:r>
          </a:p>
          <a:p>
            <a:pPr marL="895350" lvl="1" indent="-21590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700" dirty="0"/>
              <a:t>Chronic alcoholism, Hepatitis C are common causes</a:t>
            </a:r>
          </a:p>
          <a:p>
            <a:pPr marL="895350" lvl="1" indent="-21590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700" dirty="0"/>
              <a:t>Liver can’t function properly</a:t>
            </a:r>
          </a:p>
          <a:p>
            <a:pPr marL="895350" lvl="1" indent="-21590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700" dirty="0"/>
              <a:t>Treatment: transplantation after liver failure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9701"/>
            <a:ext cx="3648075" cy="384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" y="2959702"/>
            <a:ext cx="5230734" cy="38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tIns="38808"/>
          <a:lstStyle/>
          <a:p>
            <a:r>
              <a:rPr lang="en-CA" dirty="0"/>
              <a:t>Gallstones</a:t>
            </a:r>
            <a:br>
              <a:rPr lang="en-CA" dirty="0"/>
            </a:b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1"/>
            <a:ext cx="9067800" cy="1523999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 dirty="0" smtClean="0"/>
              <a:t>Cholesterol </a:t>
            </a:r>
            <a:r>
              <a:rPr lang="en-CA" sz="2800" dirty="0"/>
              <a:t>in bile can precipitate (settle) out of the bile and form crystals, which can grow until they cause severe </a:t>
            </a:r>
            <a:r>
              <a:rPr lang="en-CA" sz="2800" dirty="0" smtClean="0"/>
              <a:t>pain/problems</a:t>
            </a:r>
            <a:endParaRPr lang="en-CA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953712"/>
            <a:ext cx="5724525" cy="39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&amp;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8013" cy="5102225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dirty="0"/>
              <a:t>3 factors: obesity, alcohol intake, heredity</a:t>
            </a:r>
          </a:p>
          <a:p>
            <a:pPr lvl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dirty="0"/>
              <a:t>Treatment: medications, ultrasound shock-therapy, or in serious cases, surgical removal of gall bladder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857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56012"/>
            <a:ext cx="4935984" cy="37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873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Anorexia </a:t>
            </a:r>
            <a:r>
              <a:rPr lang="en-CA" dirty="0" smtClean="0"/>
              <a:t>Nervosa</a:t>
            </a:r>
            <a:endParaRPr lang="en-CA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2590799"/>
          </a:xfrm>
          <a:ln/>
        </p:spPr>
        <p:txBody>
          <a:bodyPr lIns="90000" tIns="46800" rIns="90000" bIns="46800"/>
          <a:lstStyle/>
          <a:p>
            <a:pPr marL="463550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dirty="0" smtClean="0"/>
              <a:t>A </a:t>
            </a:r>
            <a:r>
              <a:rPr lang="en-CA" sz="2600" dirty="0"/>
              <a:t>morbid fear of gaining weight/poor self-image</a:t>
            </a:r>
          </a:p>
          <a:p>
            <a:pPr marL="463550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dirty="0"/>
              <a:t>Body mass is &lt;85% of ‘healthy’ body mass</a:t>
            </a:r>
          </a:p>
          <a:p>
            <a:pPr marL="463550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dirty="0"/>
              <a:t>Starvation &amp; related symptoms: low blood pressure, irregular heartbeat, digestive &amp; other systems shut down</a:t>
            </a:r>
          </a:p>
          <a:p>
            <a:pPr marL="463550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dirty="0"/>
              <a:t>Treatment: physical treatment first, then psychological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19" y="3482527"/>
            <a:ext cx="3891843" cy="3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572000" cy="3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71512"/>
          </a:xfrm>
          <a:ln/>
        </p:spPr>
        <p:txBody>
          <a:bodyPr tIns="38808"/>
          <a:lstStyle/>
          <a:p>
            <a:r>
              <a:rPr lang="en-CA" dirty="0" smtClean="0"/>
              <a:t>Obesity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1"/>
            <a:ext cx="9144000" cy="19812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 dirty="0" smtClean="0"/>
              <a:t>Body </a:t>
            </a:r>
            <a:r>
              <a:rPr lang="en-CA" sz="2800" dirty="0"/>
              <a:t>mass is &gt;20% of ‘healthy’ body mass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 dirty="0"/>
              <a:t>Hormonal, genetic, and lifestyle factors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 dirty="0"/>
              <a:t>Associated conditions: high blood pressure, joint and bone impairment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89883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65462"/>
            <a:ext cx="2852773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44" y="3088396"/>
            <a:ext cx="308918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Common Digetive Disorders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0480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Ulcers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Inflammatory Bowel Disease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Hepatitis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Cirrhosis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Gallstones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Ulcers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1"/>
            <a:ext cx="8229600" cy="27432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Thick layer of protective mucus lining the stomach is eroded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Most ulcers are caused by bacteria (</a:t>
            </a:r>
            <a:r>
              <a:rPr lang="en-US" i="1" dirty="0" err="1"/>
              <a:t>Heliobacter</a:t>
            </a:r>
            <a:r>
              <a:rPr lang="en-US" i="1" dirty="0"/>
              <a:t> Pylori</a:t>
            </a:r>
            <a:r>
              <a:rPr lang="en-US" dirty="0"/>
              <a:t>) that attach to the stomach wall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4041"/>
            <a:ext cx="3663452" cy="40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4323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&amp;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6400"/>
            <a:ext cx="4648200" cy="5178425"/>
          </a:xfrm>
        </p:spPr>
        <p:txBody>
          <a:bodyPr/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Other contributing factors: alcohol, smoking, caffeine, stress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Treatments: antibiotics, medications that reduce secretions of stomach acid, or lifestyle changes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8100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94104"/>
            <a:ext cx="5029200" cy="51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mmmm</a:t>
            </a:r>
            <a:r>
              <a:rPr lang="en-US" dirty="0" smtClean="0"/>
              <a:t>…  </a:t>
            </a:r>
            <a:r>
              <a:rPr lang="en-US" dirty="0" err="1" smtClean="0"/>
              <a:t>McUlcers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Inflammatory Bowel Disease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1"/>
            <a:ext cx="8991600" cy="12954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General name for any disease causing inflammation of the </a:t>
            </a:r>
            <a:r>
              <a:rPr lang="en-US" dirty="0" smtClean="0"/>
              <a:t>intestines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63" y="2615953"/>
            <a:ext cx="5219700" cy="4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5" y="2615952"/>
            <a:ext cx="5145365" cy="28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565150"/>
          </a:xfrm>
        </p:spPr>
        <p:txBody>
          <a:bodyPr/>
          <a:lstStyle/>
          <a:p>
            <a:r>
              <a:rPr lang="en-US" dirty="0" err="1"/>
              <a:t>Crohn’s</a:t>
            </a:r>
            <a:r>
              <a:rPr lang="en-US" dirty="0"/>
              <a:t>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3048000"/>
          </a:xfrm>
        </p:spPr>
        <p:txBody>
          <a:bodyPr/>
          <a:lstStyle/>
          <a:p>
            <a:pPr marL="431800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Normally </a:t>
            </a:r>
            <a:r>
              <a:rPr lang="en-US" dirty="0"/>
              <a:t>affects ileum, but can attack any part of the digestive tract</a:t>
            </a:r>
          </a:p>
          <a:p>
            <a:pPr marL="863600" lvl="1" indent="-2873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/>
              <a:t>Diarrhea and sometimes rectal bleeding</a:t>
            </a:r>
          </a:p>
          <a:p>
            <a:pPr marL="863600" lvl="1" indent="-2873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/>
              <a:t>Might be an autoimmune disorder (body attacks itself)</a:t>
            </a:r>
          </a:p>
          <a:p>
            <a:pPr marL="863600" lvl="1" indent="-2873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/>
              <a:t>Treatment: medication to reduce pain &amp; inflammation; sometimes surgery to remove affected portions of the intestines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7815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tIns="38808"/>
          <a:lstStyle/>
          <a:p>
            <a:r>
              <a:rPr lang="en-CA" dirty="0"/>
              <a:t>Colitis</a:t>
            </a:r>
            <a:br>
              <a:rPr lang="en-CA" dirty="0"/>
            </a:b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3505200"/>
          </a:xfrm>
          <a:ln/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CA" sz="2800" dirty="0" smtClean="0"/>
              <a:t>Inflammation </a:t>
            </a:r>
            <a:r>
              <a:rPr lang="en-CA" sz="2800" dirty="0"/>
              <a:t>and ulceration of the lining of the colon</a:t>
            </a:r>
          </a:p>
          <a:p>
            <a:pPr marL="457200" indent="-45720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CA" sz="2800" dirty="0"/>
              <a:t>Symptoms: loose, bloody stool; abdominal pain; cramping</a:t>
            </a:r>
          </a:p>
          <a:p>
            <a:pPr marL="457200" indent="-45720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CA" sz="2800" dirty="0"/>
              <a:t>Treatment: medications to reduce pain &amp; inflammation, surgery to remove entire colon and rectum (last resort)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Arial" pitchFamily="34" charset="0"/>
              <a:buChar char="•"/>
            </a:pPr>
            <a:r>
              <a:rPr lang="en-CA" dirty="0"/>
              <a:t>External opening is created for waste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97868"/>
            <a:ext cx="3810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1"/>
            <a:ext cx="8229600" cy="4953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3600" dirty="0"/>
              <a:t>Disorders of the Accessory Organs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67800" cy="30480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Liver</a:t>
            </a:r>
          </a:p>
          <a:p>
            <a:pPr marL="463550" indent="-2873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dirty="0"/>
              <a:t>Hepatitis </a:t>
            </a:r>
            <a:r>
              <a:rPr lang="en-CA" sz="2800" dirty="0">
                <a:latin typeface="Wingdings" charset="2"/>
              </a:rPr>
              <a:t></a:t>
            </a:r>
            <a:r>
              <a:rPr lang="en-CA" sz="2800" dirty="0"/>
              <a:t> inflammation of the liver</a:t>
            </a:r>
          </a:p>
          <a:p>
            <a:pPr marL="895350" lvl="1" indent="-21590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 dirty="0"/>
              <a:t>Hepatitis A </a:t>
            </a:r>
            <a:r>
              <a:rPr lang="en-CA" sz="2400" dirty="0">
                <a:latin typeface="Wingdings" charset="2"/>
              </a:rPr>
              <a:t></a:t>
            </a:r>
            <a:r>
              <a:rPr lang="en-CA" sz="2400" dirty="0"/>
              <a:t> drinking contaminated water</a:t>
            </a:r>
          </a:p>
          <a:p>
            <a:pPr marL="895350" lvl="1" indent="-21590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 dirty="0"/>
              <a:t>Hepatitis B </a:t>
            </a:r>
            <a:r>
              <a:rPr lang="en-CA" sz="2400" dirty="0">
                <a:latin typeface="Wingdings" charset="2"/>
              </a:rPr>
              <a:t></a:t>
            </a:r>
            <a:r>
              <a:rPr lang="en-CA" sz="2400" dirty="0"/>
              <a:t> sexual transmission, more contagious than AIDS; vaccine available</a:t>
            </a:r>
          </a:p>
          <a:p>
            <a:pPr marL="895350" lvl="1" indent="-21590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 dirty="0"/>
              <a:t>Hepatitis C </a:t>
            </a:r>
            <a:r>
              <a:rPr lang="en-CA" sz="2400" dirty="0">
                <a:latin typeface="Wingdings" charset="2"/>
              </a:rPr>
              <a:t></a:t>
            </a:r>
            <a:r>
              <a:rPr lang="en-CA" sz="2400" dirty="0"/>
              <a:t> transmission through blood; no vaccine </a:t>
            </a:r>
            <a:r>
              <a:rPr lang="en-CA" sz="2400" dirty="0" smtClean="0"/>
              <a:t>available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36950"/>
            <a:ext cx="69342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400</Words>
  <Application>Microsoft Office PowerPoint</Application>
  <PresentationFormat>On-screen Show (4:3)</PresentationFormat>
  <Paragraphs>63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Health and the Digestive System</vt:lpstr>
      <vt:lpstr>Common Digetive Disorders</vt:lpstr>
      <vt:lpstr>Ulcers</vt:lpstr>
      <vt:lpstr>Factors &amp; Treatments</vt:lpstr>
      <vt:lpstr>mmmm…  McUlcers</vt:lpstr>
      <vt:lpstr>Inflammatory Bowel Disease</vt:lpstr>
      <vt:lpstr>Crohn’s Disease </vt:lpstr>
      <vt:lpstr>Colitis </vt:lpstr>
      <vt:lpstr>Disorders of the Accessory Organs</vt:lpstr>
      <vt:lpstr>Cirrhosis </vt:lpstr>
      <vt:lpstr>Gallstones </vt:lpstr>
      <vt:lpstr>Factors &amp; Treatments</vt:lpstr>
      <vt:lpstr>Anorexia Nervosa</vt:lpstr>
      <vt:lpstr>Obesity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the Digestive System</dc:title>
  <dc:creator>Standring, Daniel</dc:creator>
  <cp:lastModifiedBy>Standring, Daniel</cp:lastModifiedBy>
  <cp:revision>16</cp:revision>
  <cp:lastPrinted>1601-01-01T00:00:00Z</cp:lastPrinted>
  <dcterms:created xsi:type="dcterms:W3CDTF">2007-11-15T02:47:20Z</dcterms:created>
  <dcterms:modified xsi:type="dcterms:W3CDTF">2012-11-29T22:12:42Z</dcterms:modified>
</cp:coreProperties>
</file>