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4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F044"/>
    <a:srgbClr val="351D15"/>
    <a:srgbClr val="3F5AD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4E0AE6-FCB1-46E7-9662-8095AB1A98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210284"/>
      </p:ext>
    </p:extLst>
  </p:cSld>
  <p:clrMapOvr>
    <a:masterClrMapping/>
  </p:clrMapOvr>
  <p:transition spd="slow"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C4DC2-DA9E-40FD-B5C9-DAC0832049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06572"/>
      </p:ext>
    </p:extLst>
  </p:cSld>
  <p:clrMapOvr>
    <a:masterClrMapping/>
  </p:clrMapOvr>
  <p:transition spd="slow"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FF701-5317-4EC0-B877-FF1CC45A8A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63722"/>
      </p:ext>
    </p:extLst>
  </p:cSld>
  <p:clrMapOvr>
    <a:masterClrMapping/>
  </p:clrMapOvr>
  <p:transition spd="slow">
    <p:push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27296-9299-4CF3-BA9E-68F2DEC784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38016"/>
      </p:ext>
    </p:extLst>
  </p:cSld>
  <p:clrMapOvr>
    <a:masterClrMapping/>
  </p:clrMapOvr>
  <p:transition spd="slow">
    <p:push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E8005-2D9F-47D4-8C6D-C6C4925FF5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7885"/>
      </p:ext>
    </p:extLst>
  </p:cSld>
  <p:clrMapOvr>
    <a:masterClrMapping/>
  </p:clrMapOvr>
  <p:transition spd="slow">
    <p:push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F95172-ADA2-42A8-A5A1-2CFCE887C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63740"/>
      </p:ext>
    </p:extLst>
  </p:cSld>
  <p:clrMapOvr>
    <a:masterClrMapping/>
  </p:clrMapOvr>
  <p:transition spd="slow">
    <p:push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06BFB-C727-41E7-8E98-FCCCE3B2FD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66586"/>
      </p:ext>
    </p:extLst>
  </p:cSld>
  <p:clrMapOvr>
    <a:masterClrMapping/>
  </p:clrMapOvr>
  <p:transition spd="slow">
    <p:push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9DCA8D-B262-4A30-B3CF-C52800DD64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13784"/>
      </p:ext>
    </p:extLst>
  </p:cSld>
  <p:clrMapOvr>
    <a:masterClrMapping/>
  </p:clrMapOvr>
  <p:transition spd="slow">
    <p:push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81741-0F72-49C5-8114-F14CB97D3B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72799"/>
      </p:ext>
    </p:extLst>
  </p:cSld>
  <p:clrMapOvr>
    <a:masterClrMapping/>
  </p:clrMapOvr>
  <p:transition spd="slow">
    <p:push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D4C69-2B66-49C1-A167-DFA8D19636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53253"/>
      </p:ext>
    </p:extLst>
  </p:cSld>
  <p:clrMapOvr>
    <a:masterClrMapping/>
  </p:clrMapOvr>
  <p:transition spd="slow">
    <p:push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308FC-6571-4939-8F81-4CF5761A22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80753"/>
      </p:ext>
    </p:extLst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59CDE-AE48-4EB9-A99A-5DE82F620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99909"/>
      </p:ext>
    </p:extLst>
  </p:cSld>
  <p:clrMapOvr>
    <a:masterClrMapping/>
  </p:clrMapOvr>
  <p:transition spd="slow">
    <p:push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B77329-08EF-4DE8-AD2D-FC9F1B0740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997379"/>
      </p:ext>
    </p:extLst>
  </p:cSld>
  <p:clrMapOvr>
    <a:masterClrMapping/>
  </p:clrMapOvr>
  <p:transition spd="slow">
    <p:push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3F09C-9BC6-40A9-8A57-24DF044ADE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26758"/>
      </p:ext>
    </p:extLst>
  </p:cSld>
  <p:clrMapOvr>
    <a:masterClrMapping/>
  </p:clrMapOvr>
  <p:transition spd="slow">
    <p:push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BB92F9-E814-4FC6-9255-2FBAA2153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60887"/>
      </p:ext>
    </p:extLst>
  </p:cSld>
  <p:clrMapOvr>
    <a:masterClrMapping/>
  </p:clrMapOvr>
  <p:transition spd="slow"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57157-8F92-442F-B534-1CD75B182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71847"/>
      </p:ext>
    </p:extLst>
  </p:cSld>
  <p:clrMapOvr>
    <a:masterClrMapping/>
  </p:clrMapOvr>
  <p:transition spd="slow"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CCD1C-D36F-4D61-B72B-5D2858D6A8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66474"/>
      </p:ext>
    </p:extLst>
  </p:cSld>
  <p:clrMapOvr>
    <a:masterClrMapping/>
  </p:clrMapOvr>
  <p:transition spd="slow"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5919F-13B4-45A7-926E-1D961785E6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38782"/>
      </p:ext>
    </p:extLst>
  </p:cSld>
  <p:clrMapOvr>
    <a:masterClrMapping/>
  </p:clrMapOvr>
  <p:transition spd="slow"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87E0C-F1B2-4412-877F-B4698B23DE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669269"/>
      </p:ext>
    </p:extLst>
  </p:cSld>
  <p:clrMapOvr>
    <a:masterClrMapping/>
  </p:clrMapOvr>
  <p:transition spd="slow"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64129-E683-4097-BD37-EDB64A61F5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35938"/>
      </p:ext>
    </p:extLst>
  </p:cSld>
  <p:clrMapOvr>
    <a:masterClrMapping/>
  </p:clrMapOvr>
  <p:transition spd="slow"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F86C4-3B8C-45D1-92EC-0AE43C1ADA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66260"/>
      </p:ext>
    </p:extLst>
  </p:cSld>
  <p:clrMapOvr>
    <a:masterClrMapping/>
  </p:clrMapOvr>
  <p:transition spd="slow"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3C97CB-8707-4398-94AB-75764DCBD7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93120"/>
      </p:ext>
    </p:extLst>
  </p:cSld>
  <p:clrMapOvr>
    <a:masterClrMapping/>
  </p:clrMapOvr>
  <p:transition spd="slow"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624765-D96F-4452-B9D4-A2A1B2336B2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9AA143C5-F042-4402-8729-3EED7EC5431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spd="slow">
    <p:push dir="d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chemeClr val="hlink"/>
                </a:solidFill>
                <a:latin typeface="Algerian" panose="04020705040A02060702" pitchFamily="82" charset="0"/>
              </a:rPr>
              <a:t>Bonding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24000"/>
            <a:ext cx="9144000" cy="2438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A bond is any force that holds two atoms together.</a:t>
            </a:r>
          </a:p>
          <a:p>
            <a:pPr eaLnBrk="1" hangingPunct="1"/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There are four active forces that occur when any two atoms are near each other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0" y="4572000"/>
            <a:ext cx="3276600" cy="1600200"/>
            <a:chOff x="3240" y="3900"/>
            <a:chExt cx="2340" cy="721"/>
          </a:xfrm>
        </p:grpSpPr>
        <p:sp>
          <p:nvSpPr>
            <p:cNvPr id="5129" name="Oval 5"/>
            <p:cNvSpPr>
              <a:spLocks noChangeArrowheads="1"/>
            </p:cNvSpPr>
            <p:nvPr/>
          </p:nvSpPr>
          <p:spPr bwMode="auto">
            <a:xfrm>
              <a:off x="3240" y="3900"/>
              <a:ext cx="720" cy="72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5130" name="Oval 6"/>
            <p:cNvSpPr>
              <a:spLocks noChangeArrowheads="1"/>
            </p:cNvSpPr>
            <p:nvPr/>
          </p:nvSpPr>
          <p:spPr bwMode="auto">
            <a:xfrm>
              <a:off x="4860" y="3900"/>
              <a:ext cx="720" cy="721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grpSp>
          <p:nvGrpSpPr>
            <p:cNvPr id="5131" name="Group 7"/>
            <p:cNvGrpSpPr>
              <a:grpSpLocks/>
            </p:cNvGrpSpPr>
            <p:nvPr/>
          </p:nvGrpSpPr>
          <p:grpSpPr bwMode="auto">
            <a:xfrm>
              <a:off x="3420" y="4080"/>
              <a:ext cx="360" cy="360"/>
              <a:chOff x="3420" y="4980"/>
              <a:chExt cx="360" cy="360"/>
            </a:xfrm>
          </p:grpSpPr>
          <p:sp>
            <p:nvSpPr>
              <p:cNvPr id="5139" name="Line 8"/>
              <p:cNvSpPr>
                <a:spLocks noChangeShapeType="1"/>
              </p:cNvSpPr>
              <p:nvPr/>
            </p:nvSpPr>
            <p:spPr bwMode="auto">
              <a:xfrm>
                <a:off x="3600" y="4980"/>
                <a:ext cx="1" cy="3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Line 9"/>
              <p:cNvSpPr>
                <a:spLocks noChangeShapeType="1"/>
              </p:cNvSpPr>
              <p:nvPr/>
            </p:nvSpPr>
            <p:spPr bwMode="auto">
              <a:xfrm>
                <a:off x="3420" y="5159"/>
                <a:ext cx="36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2" name="Group 10"/>
            <p:cNvGrpSpPr>
              <a:grpSpLocks/>
            </p:cNvGrpSpPr>
            <p:nvPr/>
          </p:nvGrpSpPr>
          <p:grpSpPr bwMode="auto">
            <a:xfrm>
              <a:off x="5040" y="4080"/>
              <a:ext cx="360" cy="360"/>
              <a:chOff x="3420" y="4980"/>
              <a:chExt cx="360" cy="360"/>
            </a:xfrm>
          </p:grpSpPr>
          <p:sp>
            <p:nvSpPr>
              <p:cNvPr id="5137" name="Line 11"/>
              <p:cNvSpPr>
                <a:spLocks noChangeShapeType="1"/>
              </p:cNvSpPr>
              <p:nvPr/>
            </p:nvSpPr>
            <p:spPr bwMode="auto">
              <a:xfrm>
                <a:off x="3600" y="4980"/>
                <a:ext cx="1" cy="3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Line 12"/>
              <p:cNvSpPr>
                <a:spLocks noChangeShapeType="1"/>
              </p:cNvSpPr>
              <p:nvPr/>
            </p:nvSpPr>
            <p:spPr bwMode="auto">
              <a:xfrm>
                <a:off x="3420" y="5159"/>
                <a:ext cx="360" cy="1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3" name="Line 13"/>
            <p:cNvSpPr>
              <a:spLocks noChangeShapeType="1"/>
            </p:cNvSpPr>
            <p:nvPr/>
          </p:nvSpPr>
          <p:spPr bwMode="auto">
            <a:xfrm>
              <a:off x="3600" y="3900"/>
              <a:ext cx="1620" cy="18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Line 14"/>
            <p:cNvSpPr>
              <a:spLocks noChangeShapeType="1"/>
            </p:cNvSpPr>
            <p:nvPr/>
          </p:nvSpPr>
          <p:spPr bwMode="auto">
            <a:xfrm flipH="1" flipV="1">
              <a:off x="3600" y="4440"/>
              <a:ext cx="1620" cy="18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>
              <a:off x="3780" y="4260"/>
              <a:ext cx="126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>
              <a:off x="3600" y="3900"/>
              <a:ext cx="1620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625975" y="4892675"/>
            <a:ext cx="426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B0F0"/>
                </a:solidFill>
              </a:rPr>
              <a:t>Blue is attractive   (two forces) 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48200" y="5943600"/>
            <a:ext cx="3257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Red is repulsive    (two forces)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352800" y="6096000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351D15"/>
                </a:solidFill>
              </a:rPr>
              <a:t>e</a:t>
            </a:r>
            <a:r>
              <a:rPr lang="en-US" b="1" i="1" baseline="30000">
                <a:solidFill>
                  <a:srgbClr val="351D15"/>
                </a:solidFill>
              </a:rPr>
              <a:t>-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200150" y="4222750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351D15"/>
                </a:solidFill>
              </a:rPr>
              <a:t>e</a:t>
            </a:r>
            <a:r>
              <a:rPr lang="en-US" b="1" i="1" baseline="30000">
                <a:solidFill>
                  <a:srgbClr val="351D15"/>
                </a:solidFill>
              </a:rPr>
              <a:t>-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49" presetClass="entr" presetSubtype="0" decel="100000" fill="hold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48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98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65" grpId="0"/>
      <p:bldP spid="2066" grpId="0"/>
      <p:bldP spid="2067" grpId="0"/>
      <p:bldP spid="20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Lewis structure for water. O has 2 bonds and 2 nonbonding pair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45" y="2042895"/>
            <a:ext cx="30384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6" name="Picture 4" descr="Lewis structure for PCl3. P has 3 bonds and 1 nonbonding pair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08993"/>
            <a:ext cx="4105275" cy="107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8" name="Picture 6" descr="Lewis Structure for CH3OH. C is bonded to 3 H and the O.  The O is bonded to C and 1 H, and has 2 nonbonding pair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45" y="4191000"/>
            <a:ext cx="428625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Try drawing Lewis structures for the following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43000" y="3352800"/>
            <a:ext cx="1905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/>
                <a:latin typeface="Helvetica" panose="020B0604020202020204" pitchFamily="34" charset="0"/>
              </a:rPr>
              <a:t>CH</a:t>
            </a:r>
            <a:r>
              <a:rPr lang="en-US" sz="2800" baseline="-25000" dirty="0" smtClean="0">
                <a:effectLst/>
                <a:latin typeface="Helvetica" panose="020B0604020202020204" pitchFamily="34" charset="0"/>
              </a:rPr>
              <a:t>3</a:t>
            </a:r>
            <a:r>
              <a:rPr lang="en-US" sz="2800" dirty="0" smtClean="0">
                <a:effectLst/>
                <a:latin typeface="Helvetica" panose="020B0604020202020204" pitchFamily="34" charset="0"/>
              </a:rPr>
              <a:t>OH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71532" y="1125250"/>
            <a:ext cx="9525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effectLst/>
                <a:latin typeface="Helvetica" panose="020B0604020202020204" pitchFamily="34" charset="0"/>
              </a:rPr>
              <a:t>H</a:t>
            </a:r>
            <a:r>
              <a:rPr lang="en-US" sz="3200" baseline="-25000" dirty="0" smtClean="0">
                <a:effectLst/>
                <a:latin typeface="Helvetica" panose="020B0604020202020204" pitchFamily="34" charset="0"/>
              </a:rPr>
              <a:t>2</a:t>
            </a:r>
            <a:r>
              <a:rPr lang="en-US" sz="3200" dirty="0" smtClean="0">
                <a:effectLst/>
                <a:latin typeface="Helvetica" panose="020B0604020202020204" pitchFamily="34" charset="0"/>
              </a:rPr>
              <a:t>O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6781800" y="1417637"/>
            <a:ext cx="9605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effectLst/>
                <a:latin typeface="Helvetica" panose="020B0604020202020204" pitchFamily="34" charset="0"/>
              </a:rPr>
              <a:t>PCl</a:t>
            </a:r>
            <a:r>
              <a:rPr lang="en-US" sz="2800" baseline="-25000" dirty="0" smtClean="0">
                <a:effectLst/>
                <a:latin typeface="Helvetica" panose="020B0604020202020204" pitchFamily="34" charset="0"/>
              </a:rPr>
              <a:t>3</a:t>
            </a:r>
            <a:r>
              <a:rPr lang="en-US" dirty="0" smtClean="0">
                <a:effectLst/>
                <a:latin typeface="Helvetica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8307928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752600"/>
            <a:ext cx="5791200" cy="3124200"/>
          </a:xfrm>
        </p:spPr>
        <p:txBody>
          <a:bodyPr/>
          <a:lstStyle/>
          <a:p>
            <a:pPr eaLnBrk="1" hangingPunct="1">
              <a:defRPr/>
            </a:pPr>
            <a:r>
              <a:rPr lang="en-US" sz="9600" smtClean="0"/>
              <a:t>End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51D15"/>
                </a:solidFill>
              </a:rPr>
              <a:t>The only way that a bond will naturally form is if the two attractive forces overcome the two repulsive forces.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351D15"/>
                </a:solidFill>
              </a:rPr>
              <a:t>  </a:t>
            </a:r>
          </a:p>
          <a:p>
            <a:pPr eaLnBrk="1" hangingPunct="1"/>
            <a:r>
              <a:rPr lang="en-US" dirty="0" smtClean="0">
                <a:solidFill>
                  <a:srgbClr val="351D15"/>
                </a:solidFill>
              </a:rPr>
              <a:t>When a bond does form, the bonding electrons will acquire a lower state of energy.  They become more stable.  This leads to a general energy principle on bonding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;</a:t>
            </a:r>
          </a:p>
          <a:p>
            <a:pPr eaLnBrk="1" hangingPunct="1"/>
            <a:endParaRPr lang="en-US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“</a:t>
            </a:r>
            <a:r>
              <a:rPr lang="en-US" b="1" i="1" dirty="0" smtClean="0">
                <a:solidFill>
                  <a:schemeClr val="accent4">
                    <a:lumMod val="10000"/>
                  </a:schemeClr>
                </a:solidFill>
              </a:rPr>
              <a:t>Two atoms will bond only when they have less energy together than when they are </a:t>
            </a:r>
            <a:r>
              <a:rPr lang="en-US" b="1" i="1" dirty="0" smtClean="0">
                <a:solidFill>
                  <a:schemeClr val="accent4">
                    <a:lumMod val="10000"/>
                  </a:schemeClr>
                </a:solidFill>
              </a:rPr>
              <a:t>separate (or if you add energy </a:t>
            </a:r>
            <a:r>
              <a:rPr lang="en-US" b="1" i="1" smtClean="0">
                <a:solidFill>
                  <a:schemeClr val="accent4">
                    <a:lumMod val="10000"/>
                  </a:schemeClr>
                </a:solidFill>
              </a:rPr>
              <a:t>to them)</a:t>
            </a:r>
            <a:r>
              <a:rPr lang="en-US" smtClean="0">
                <a:solidFill>
                  <a:schemeClr val="accent4">
                    <a:lumMod val="10000"/>
                  </a:schemeClr>
                </a:solidFill>
              </a:rPr>
              <a:t>”.</a:t>
            </a: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1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63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5532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rgbClr val="351D15"/>
                </a:solidFill>
              </a:rPr>
              <a:t>There are two basic types of bonds;</a:t>
            </a:r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rgbClr val="351D15"/>
                </a:solidFill>
              </a:rPr>
              <a:t>     ionic and covalent bonds. 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351D15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b="1" smtClean="0">
                <a:solidFill>
                  <a:srgbClr val="351D15"/>
                </a:solidFill>
              </a:rPr>
              <a:t>Ionic bonds</a:t>
            </a:r>
            <a:r>
              <a:rPr lang="en-US" smtClean="0">
                <a:solidFill>
                  <a:srgbClr val="351D15"/>
                </a:solidFill>
              </a:rPr>
              <a:t> occur when an outer electron is transferred from one atom to another producing an anion and a cation which attract.</a:t>
            </a:r>
          </a:p>
          <a:p>
            <a:pPr algn="ctr" eaLnBrk="1" hangingPunct="1">
              <a:buFontTx/>
              <a:buNone/>
            </a:pPr>
            <a:endParaRPr lang="en-US" smtClean="0">
              <a:solidFill>
                <a:srgbClr val="351D15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mtClean="0">
                <a:solidFill>
                  <a:srgbClr val="351D15"/>
                </a:solidFill>
              </a:rPr>
              <a:t>  A </a:t>
            </a:r>
            <a:r>
              <a:rPr lang="en-US" b="1" smtClean="0">
                <a:solidFill>
                  <a:srgbClr val="351D15"/>
                </a:solidFill>
              </a:rPr>
              <a:t>covalent bond</a:t>
            </a:r>
            <a:r>
              <a:rPr lang="en-US" smtClean="0">
                <a:solidFill>
                  <a:srgbClr val="351D15"/>
                </a:solidFill>
              </a:rPr>
              <a:t> occurs between two atoms of similar attraction so they “share” some of their valence electrons.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900"/>
                            </p:stCondLst>
                            <p:childTnLst>
                              <p:par>
                                <p:cTn id="18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650"/>
                            </p:stCondLst>
                            <p:childTnLst>
                              <p:par>
                                <p:cTn id="25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"/>
            <a:ext cx="9144000" cy="6781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51D15"/>
                </a:solidFill>
              </a:rPr>
              <a:t>There are many factors that affect the ability of two atoms to bond, but the two main factors determining the strength of an ionic bond are:</a:t>
            </a:r>
          </a:p>
          <a:p>
            <a:pPr algn="ctr" eaLnBrk="1" hangingPunct="1">
              <a:buFontTx/>
              <a:buNone/>
            </a:pPr>
            <a:r>
              <a:rPr lang="en-US" sz="3600" dirty="0" smtClean="0"/>
              <a:t>         </a:t>
            </a:r>
            <a:r>
              <a:rPr lang="en-US" sz="3600" i="1" dirty="0" smtClean="0">
                <a:solidFill>
                  <a:schemeClr val="folHlink"/>
                </a:solidFill>
              </a:rPr>
              <a:t>the size of the atom or its radius</a:t>
            </a:r>
          </a:p>
          <a:p>
            <a:pPr algn="ctr" eaLnBrk="1" hangingPunct="1">
              <a:buFontTx/>
              <a:buNone/>
            </a:pPr>
            <a:r>
              <a:rPr lang="en-US" sz="3600" i="1" dirty="0" smtClean="0">
                <a:solidFill>
                  <a:schemeClr val="folHlink"/>
                </a:solidFill>
              </a:rPr>
              <a:t>(number of orbitals).</a:t>
            </a:r>
          </a:p>
          <a:p>
            <a:pPr algn="ctr" eaLnBrk="1" hangingPunct="1">
              <a:buFontTx/>
              <a:buNone/>
            </a:pPr>
            <a:r>
              <a:rPr lang="en-US" sz="3600" i="1" dirty="0" smtClean="0">
                <a:solidFill>
                  <a:srgbClr val="FFC000"/>
                </a:solidFill>
              </a:rPr>
              <a:t>how positive the nucleus is </a:t>
            </a:r>
          </a:p>
          <a:p>
            <a:pPr algn="ctr" eaLnBrk="1" hangingPunct="1">
              <a:buFontTx/>
              <a:buNone/>
            </a:pPr>
            <a:r>
              <a:rPr lang="en-US" sz="3600" i="1" dirty="0" smtClean="0">
                <a:solidFill>
                  <a:srgbClr val="FFC000"/>
                </a:solidFill>
              </a:rPr>
              <a:t>(number of protons).</a:t>
            </a:r>
          </a:p>
          <a:p>
            <a:pPr eaLnBrk="1" hangingPunct="1">
              <a:buFontTx/>
              <a:buNone/>
            </a:pPr>
            <a:endParaRPr lang="en-US" i="1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dirty="0" smtClean="0">
                <a:solidFill>
                  <a:srgbClr val="351D15"/>
                </a:solidFill>
              </a:rPr>
              <a:t>Larger metal atoms with more orbitals </a:t>
            </a:r>
            <a:r>
              <a:rPr lang="en-US" dirty="0" smtClean="0"/>
              <a:t>(then those above) </a:t>
            </a:r>
            <a:r>
              <a:rPr lang="en-US" dirty="0" smtClean="0">
                <a:solidFill>
                  <a:srgbClr val="351D15"/>
                </a:solidFill>
              </a:rPr>
              <a:t>and less protons </a:t>
            </a:r>
            <a:r>
              <a:rPr lang="en-US" dirty="0" smtClean="0"/>
              <a:t>(then those to the right)</a:t>
            </a:r>
            <a:r>
              <a:rPr lang="en-US" dirty="0" smtClean="0">
                <a:solidFill>
                  <a:srgbClr val="351D15"/>
                </a:solidFill>
              </a:rPr>
              <a:t> can most easily lose their electrons.  (Down and to the left on the periodic table).  </a:t>
            </a:r>
          </a:p>
          <a:p>
            <a:pPr eaLnBrk="1" hangingPunct="1"/>
            <a:endParaRPr lang="en-US" dirty="0" smtClean="0">
              <a:solidFill>
                <a:srgbClr val="351D15"/>
              </a:solidFill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400"/>
                            </p:stCondLst>
                            <p:childTnLst>
                              <p:par>
                                <p:cTn id="26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4350"/>
                            </p:stCondLst>
                            <p:childTnLst>
                              <p:par>
                                <p:cTn id="40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81000"/>
            <a:ext cx="9067800" cy="6248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CBF044"/>
                </a:solidFill>
              </a:rPr>
              <a:t>Smaller nonmetal atoms with less orbitals </a:t>
            </a:r>
            <a:r>
              <a:rPr lang="en-US" dirty="0" smtClean="0"/>
              <a:t>(then those below) </a:t>
            </a:r>
            <a:r>
              <a:rPr lang="en-US" dirty="0" smtClean="0">
                <a:solidFill>
                  <a:srgbClr val="CBF044"/>
                </a:solidFill>
              </a:rPr>
              <a:t>and more protons </a:t>
            </a:r>
            <a:r>
              <a:rPr lang="en-US" dirty="0" smtClean="0"/>
              <a:t>(then those to the left) </a:t>
            </a:r>
            <a:r>
              <a:rPr lang="en-US" dirty="0" smtClean="0">
                <a:solidFill>
                  <a:srgbClr val="CBF044"/>
                </a:solidFill>
              </a:rPr>
              <a:t>can most easily gain extra electrons. (Up and to the right on the periodic table).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CBF044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CBF044"/>
                </a:solidFill>
              </a:rPr>
              <a:t>It is possible to compare the strengths of ionic bonds by looking at these two factors.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CBF044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CBF044"/>
                </a:solidFill>
              </a:rPr>
              <a:t>Ionization energy</a:t>
            </a:r>
            <a:r>
              <a:rPr lang="en-US" dirty="0" smtClean="0">
                <a:solidFill>
                  <a:srgbClr val="CBF044"/>
                </a:solidFill>
              </a:rPr>
              <a:t> is the amount of energy required to remove the outermost electron of an atom.  This produces an ion.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>
              <a:solidFill>
                <a:srgbClr val="CBF044"/>
              </a:solidFill>
            </a:endParaRP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865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7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143000"/>
            <a:ext cx="8458200" cy="488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43955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351D15"/>
                </a:solidFill>
              </a:rPr>
              <a:t>It is possible to depict molecules and their covalent bonds.  Scientists have developed rules that allow us to predict how electrons are being shared.  One major contributor to these rules was a scientist named Lewis. The foundation for Lewis theory relies on two basic principles:</a:t>
            </a:r>
          </a:p>
          <a:p>
            <a:pPr eaLnBrk="1" hangingPunct="1"/>
            <a:endParaRPr lang="en-US" smtClean="0">
              <a:solidFill>
                <a:srgbClr val="351D15"/>
              </a:solidFill>
            </a:endParaRPr>
          </a:p>
          <a:p>
            <a:pPr lvl="1" eaLnBrk="1" hangingPunct="1"/>
            <a:r>
              <a:rPr lang="en-US" i="1" smtClean="0">
                <a:solidFill>
                  <a:schemeClr val="folHlink"/>
                </a:solidFill>
              </a:rPr>
              <a:t>Covalent bonds only occur between  nonmetals, since they have similar attractions.</a:t>
            </a:r>
          </a:p>
          <a:p>
            <a:pPr eaLnBrk="1" hangingPunct="1"/>
            <a:endParaRPr lang="en-US" sz="2800" i="1" smtClean="0">
              <a:solidFill>
                <a:schemeClr val="folHlink"/>
              </a:solidFill>
            </a:endParaRPr>
          </a:p>
          <a:p>
            <a:pPr lvl="1" eaLnBrk="1" hangingPunct="1"/>
            <a:r>
              <a:rPr lang="en-US" i="1" smtClean="0">
                <a:solidFill>
                  <a:schemeClr val="folHlink"/>
                </a:solidFill>
              </a:rPr>
              <a:t>All atoms want to have a full outer orbital.  (octet rule)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27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9700"/>
                            </p:stCondLst>
                            <p:childTnLst>
                              <p:par>
                                <p:cTn id="19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351D15"/>
                </a:solidFill>
              </a:rPr>
              <a:t>Rules for Lewis bond diagrams</a:t>
            </a:r>
            <a:r>
              <a:rPr lang="en-US" dirty="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525963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rgbClr val="351D15"/>
              </a:buClr>
              <a:buFontTx/>
              <a:buAutoNum type="arabicPeriod"/>
            </a:pPr>
            <a:r>
              <a:rPr lang="en-US" dirty="0" smtClean="0"/>
              <a:t>Each atom in a molecule has an individual symbol.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51D15"/>
              </a:buClr>
              <a:buFontTx/>
              <a:buAutoNum type="arabicPeriod"/>
            </a:pPr>
            <a:r>
              <a:rPr lang="en-US" dirty="0" smtClean="0"/>
              <a:t>All valence electrons are indicated.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51D15"/>
              </a:buClr>
              <a:buFontTx/>
              <a:buAutoNum type="arabicPeriod"/>
            </a:pPr>
            <a:r>
              <a:rPr lang="en-US" dirty="0" smtClean="0"/>
              <a:t>Any unpaired electrons are available for bonding.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51D15"/>
              </a:buClr>
              <a:buFontTx/>
              <a:buAutoNum type="arabicPeriod"/>
            </a:pPr>
            <a:r>
              <a:rPr lang="en-US" dirty="0" smtClean="0"/>
              <a:t>Paired electrons are called “lone pairs” and do not bond.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51D15"/>
              </a:buClr>
              <a:buFontTx/>
              <a:buAutoNum type="arabicPeriod"/>
            </a:pPr>
            <a:r>
              <a:rPr lang="en-US" dirty="0" smtClean="0"/>
              <a:t>The atom with the most unpaired electrons is the central atom.</a:t>
            </a:r>
          </a:p>
          <a:p>
            <a:pPr marL="609600" indent="-609600" eaLnBrk="1" hangingPunct="1">
              <a:lnSpc>
                <a:spcPct val="80000"/>
              </a:lnSpc>
              <a:buClr>
                <a:srgbClr val="351D15"/>
              </a:buClr>
              <a:buFontTx/>
              <a:buAutoNum type="arabicPeriod"/>
            </a:pPr>
            <a:r>
              <a:rPr lang="en-US" dirty="0" smtClean="0"/>
              <a:t>All electrons must pair up and the outer orbital is full</a:t>
            </a:r>
            <a:r>
              <a:rPr lang="en-US" dirty="0" smtClean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8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4050"/>
                            </p:stCondLst>
                            <p:childTnLst>
                              <p:par>
                                <p:cTn id="25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9650"/>
                            </p:stCondLst>
                            <p:childTnLst>
                              <p:par>
                                <p:cTn id="32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500"/>
                            </p:stCondLst>
                            <p:childTnLst>
                              <p:par>
                                <p:cTn id="39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1550"/>
                            </p:stCondLst>
                            <p:childTnLst>
                              <p:par>
                                <p:cTn id="46" presetID="39" presetClass="entr" presetSubtype="0" accel="10000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351D15"/>
                </a:solidFill>
              </a:rPr>
              <a:t>Lewis diagrams of elements</a:t>
            </a:r>
            <a:endParaRPr lang="en-US" baseline="-25000" dirty="0" smtClean="0">
              <a:solidFill>
                <a:srgbClr val="351D15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047578"/>
              </p:ext>
            </p:extLst>
          </p:nvPr>
        </p:nvGraphicFramePr>
        <p:xfrm>
          <a:off x="457200" y="1417638"/>
          <a:ext cx="7937346" cy="4674554"/>
        </p:xfrm>
        <a:graphic>
          <a:graphicData uri="http://schemas.openxmlformats.org/drawingml/2006/table">
            <a:tbl>
              <a:tblPr/>
              <a:tblGrid>
                <a:gridCol w="1600201"/>
                <a:gridCol w="1295400"/>
                <a:gridCol w="1219200"/>
                <a:gridCol w="1371600"/>
                <a:gridCol w="1295400"/>
                <a:gridCol w="1155545"/>
              </a:tblGrid>
              <a:tr h="602122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endParaRPr lang="en-US" sz="1800" dirty="0">
                        <a:effectLst/>
                      </a:endParaRPr>
                    </a:p>
                  </a:txBody>
                  <a:tcPr marL="18827" marR="18827" marT="18827" marB="188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t"/>
                      <a:endParaRPr lang="en-US" sz="11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27" marR="18827" marT="18827" marB="188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52369">
                <a:tc>
                  <a:txBody>
                    <a:bodyPr/>
                    <a:lstStyle/>
                    <a:p>
                      <a:pPr algn="r"/>
                      <a: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  <a:t>valence electrons</a:t>
                      </a:r>
                      <a:b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  <a:t>1</a:t>
                      </a:r>
                      <a:b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  <a:t>6</a:t>
                      </a:r>
                      <a:b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  <a:t>5</a:t>
                      </a:r>
                      <a:b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  <a:t>7</a:t>
                      </a:r>
                      <a:b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  <a:b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883847">
                <a:tc>
                  <a:txBody>
                    <a:bodyPr/>
                    <a:lstStyle/>
                    <a:p>
                      <a:pPr algn="r"/>
                      <a:r>
                        <a:rPr lang="en-US" sz="1800" b="1">
                          <a:effectLst/>
                          <a:latin typeface="Helvetica" panose="020B0604020202020204" pitchFamily="34" charset="0"/>
                        </a:rPr>
                        <a:t>nonbonding pairs</a:t>
                      </a:r>
                      <a:br>
                        <a:rPr lang="en-US" sz="1800" b="1"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Helvetica" panose="020B0604020202020204" pitchFamily="34" charset="0"/>
                        </a:rPr>
                        <a:t>0</a:t>
                      </a:r>
                      <a:br>
                        <a:rPr lang="en-US" sz="1800" b="1" dirty="0"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 dirty="0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  <a:latin typeface="Helvetica" panose="020B0604020202020204" pitchFamily="34" charset="0"/>
                        </a:rPr>
                        <a:t>2</a:t>
                      </a:r>
                      <a:br>
                        <a:rPr lang="en-US" sz="1800" b="1"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  <a:latin typeface="Helvetica" panose="020B0604020202020204" pitchFamily="34" charset="0"/>
                        </a:rPr>
                        <a:t>1</a:t>
                      </a:r>
                      <a:br>
                        <a:rPr lang="en-US" sz="1800" b="1"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  <a:latin typeface="Helvetica" panose="020B0604020202020204" pitchFamily="34" charset="0"/>
                        </a:rPr>
                        <a:t>3</a:t>
                      </a:r>
                      <a:br>
                        <a:rPr lang="en-US" sz="1800" b="1"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  <a:latin typeface="Helvetica" panose="020B0604020202020204" pitchFamily="34" charset="0"/>
                        </a:rPr>
                        <a:t>0</a:t>
                      </a:r>
                      <a:br>
                        <a:rPr lang="en-US" sz="1800" b="1"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2369">
                <a:tc>
                  <a:txBody>
                    <a:bodyPr/>
                    <a:lstStyle/>
                    <a:p>
                      <a:pPr algn="r"/>
                      <a: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  <a:t>unpaired electrons</a:t>
                      </a:r>
                      <a:b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  <a:t>1</a:t>
                      </a:r>
                      <a:b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  <a:t>2</a:t>
                      </a:r>
                      <a:b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  <a:t>3</a:t>
                      </a:r>
                      <a:b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  <a:t>1</a:t>
                      </a:r>
                      <a:br>
                        <a:rPr lang="en-US" sz="1800" b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  <a:t>4</a:t>
                      </a:r>
                      <a:br>
                        <a:rPr lang="en-US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883847">
                <a:tc>
                  <a:txBody>
                    <a:bodyPr/>
                    <a:lstStyle/>
                    <a:p>
                      <a:pPr algn="r"/>
                      <a:r>
                        <a:rPr lang="en-US" sz="1800" b="1">
                          <a:effectLst/>
                          <a:latin typeface="Helvetica" panose="020B0604020202020204" pitchFamily="34" charset="0"/>
                        </a:rPr>
                        <a:t>typical # of bonds</a:t>
                      </a:r>
                      <a:br>
                        <a:rPr lang="en-US" sz="1800" b="1"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  <a:latin typeface="Helvetica" panose="020B0604020202020204" pitchFamily="34" charset="0"/>
                        </a:rPr>
                        <a:t>1</a:t>
                      </a:r>
                      <a:br>
                        <a:rPr lang="en-US" sz="1800" b="1"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  <a:latin typeface="Helvetica" panose="020B0604020202020204" pitchFamily="34" charset="0"/>
                        </a:rPr>
                        <a:t>2</a:t>
                      </a:r>
                      <a:br>
                        <a:rPr lang="en-US" sz="1800" b="1"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Helvetica" panose="020B0604020202020204" pitchFamily="34" charset="0"/>
                        </a:rPr>
                        <a:t>3</a:t>
                      </a:r>
                      <a:br>
                        <a:rPr lang="en-US" sz="1800" b="1" dirty="0"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 dirty="0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effectLst/>
                          <a:latin typeface="Helvetica" panose="020B0604020202020204" pitchFamily="34" charset="0"/>
                        </a:rPr>
                        <a:t>1</a:t>
                      </a:r>
                      <a:br>
                        <a:rPr lang="en-US" sz="1800" b="1">
                          <a:effectLst/>
                          <a:latin typeface="Helvetica" panose="020B0604020202020204" pitchFamily="34" charset="0"/>
                        </a:rPr>
                      </a:br>
                      <a:endParaRPr lang="en-US" sz="1800" b="1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effectLst/>
                          <a:latin typeface="Helvetica" panose="020B0604020202020204" pitchFamily="34" charset="0"/>
                        </a:rPr>
                        <a:t>4</a:t>
                      </a:r>
                    </a:p>
                  </a:txBody>
                  <a:tcPr marL="18827" marR="18827" marT="18827" marB="1882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2373" name="Picture 85" descr="Dot symbols for H, O, P, Cl, and 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95400"/>
            <a:ext cx="5715000" cy="99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8885"/>
      </a:dk1>
      <a:lt1>
        <a:srgbClr val="FFFFFF"/>
      </a:lt1>
      <a:dk2>
        <a:srgbClr val="007572"/>
      </a:dk2>
      <a:lt2>
        <a:srgbClr val="FFFF99"/>
      </a:lt2>
      <a:accent1>
        <a:srgbClr val="33CCCC"/>
      </a:accent1>
      <a:accent2>
        <a:srgbClr val="6D6FC7"/>
      </a:accent2>
      <a:accent3>
        <a:srgbClr val="AABDBC"/>
      </a:accent3>
      <a:accent4>
        <a:srgbClr val="DADADA"/>
      </a:accent4>
      <a:accent5>
        <a:srgbClr val="ADE2E2"/>
      </a:accent5>
      <a:accent6>
        <a:srgbClr val="6264B4"/>
      </a:accent6>
      <a:hlink>
        <a:srgbClr val="FFFFCC"/>
      </a:hlink>
      <a:folHlink>
        <a:srgbClr val="00FF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C0000"/>
        </a:dk1>
        <a:lt1>
          <a:srgbClr val="FFFFFF"/>
        </a:lt1>
        <a:dk2>
          <a:srgbClr val="08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C0000"/>
        </a:dk1>
        <a:lt1>
          <a:srgbClr val="FFFFFF"/>
        </a:lt1>
        <a:dk2>
          <a:srgbClr val="FFEFEF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FFF6F6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t">
  <a:themeElements>
    <a:clrScheme name="Slit 7">
      <a:dk1>
        <a:srgbClr val="7474A2"/>
      </a:dk1>
      <a:lt1>
        <a:srgbClr val="FFFFFF"/>
      </a:lt1>
      <a:dk2>
        <a:srgbClr val="5E5E8E"/>
      </a:dk2>
      <a:lt2>
        <a:srgbClr val="D1D1DF"/>
      </a:lt2>
      <a:accent1>
        <a:srgbClr val="CC66FF"/>
      </a:accent1>
      <a:accent2>
        <a:srgbClr val="6666FF"/>
      </a:accent2>
      <a:accent3>
        <a:srgbClr val="B6B6C6"/>
      </a:accent3>
      <a:accent4>
        <a:srgbClr val="DADADA"/>
      </a:accent4>
      <a:accent5>
        <a:srgbClr val="E2B8FF"/>
      </a:accent5>
      <a:accent6>
        <a:srgbClr val="5C5CE7"/>
      </a:accent6>
      <a:hlink>
        <a:srgbClr val="FFCC99"/>
      </a:hlink>
      <a:folHlink>
        <a:srgbClr val="CCCCFF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10">
        <a:dk1>
          <a:srgbClr val="8C0000"/>
        </a:dk1>
        <a:lt1>
          <a:srgbClr val="FFFFFF"/>
        </a:lt1>
        <a:dk2>
          <a:srgbClr val="08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11">
        <a:dk1>
          <a:srgbClr val="8C0000"/>
        </a:dk1>
        <a:lt1>
          <a:srgbClr val="FFFFFF"/>
        </a:lt1>
        <a:dk2>
          <a:srgbClr val="FFEFEF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FFF6F6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Slit 1">
    <a:dk1>
      <a:srgbClr val="8C0000"/>
    </a:dk1>
    <a:lt1>
      <a:srgbClr val="FFFFFF"/>
    </a:lt1>
    <a:dk2>
      <a:srgbClr val="720000"/>
    </a:dk2>
    <a:lt2>
      <a:srgbClr val="FFFFCC"/>
    </a:lt2>
    <a:accent1>
      <a:srgbClr val="FF3300"/>
    </a:accent1>
    <a:accent2>
      <a:srgbClr val="BE7960"/>
    </a:accent2>
    <a:accent3>
      <a:srgbClr val="BCAAAA"/>
    </a:accent3>
    <a:accent4>
      <a:srgbClr val="DADADA"/>
    </a:accent4>
    <a:accent5>
      <a:srgbClr val="FFADAA"/>
    </a:accent5>
    <a:accent6>
      <a:srgbClr val="AC6D56"/>
    </a:accent6>
    <a:hlink>
      <a:srgbClr val="FFCC66"/>
    </a:hlink>
    <a:folHlink>
      <a:srgbClr val="FF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272</TotalTime>
  <Words>539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Algerian</vt:lpstr>
      <vt:lpstr>Arial</vt:lpstr>
      <vt:lpstr>Helvetica</vt:lpstr>
      <vt:lpstr>Tahoma</vt:lpstr>
      <vt:lpstr>Wingdings</vt:lpstr>
      <vt:lpstr>Default Design</vt:lpstr>
      <vt:lpstr>Slit</vt:lpstr>
      <vt:lpstr>Bonding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Rules for Lewis bond diagrams </vt:lpstr>
      <vt:lpstr>Lewis diagrams of elements</vt:lpstr>
      <vt:lpstr>Try drawing Lewis structures for the following</vt:lpstr>
      <vt:lpstr>End</vt:lpstr>
    </vt:vector>
  </TitlesOfParts>
  <Company>PWSD#76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Bonding</dc:title>
  <dc:creator>Standring, Daniel</dc:creator>
  <cp:lastModifiedBy>Standring, Daniel</cp:lastModifiedBy>
  <cp:revision>13</cp:revision>
  <dcterms:created xsi:type="dcterms:W3CDTF">2007-05-02T19:23:43Z</dcterms:created>
  <dcterms:modified xsi:type="dcterms:W3CDTF">2013-02-11T02:31:35Z</dcterms:modified>
</cp:coreProperties>
</file>